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OpenSans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1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19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59.png"/><Relationship Id="rId5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48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g"/><Relationship Id="rId4" Type="http://schemas.openxmlformats.org/officeDocument/2006/relationships/image" Target="../media/image50.jpg"/><Relationship Id="rId9" Type="http://schemas.openxmlformats.org/officeDocument/2006/relationships/image" Target="../media/image58.png"/><Relationship Id="rId5" Type="http://schemas.openxmlformats.org/officeDocument/2006/relationships/image" Target="../media/image47.jpg"/><Relationship Id="rId6" Type="http://schemas.openxmlformats.org/officeDocument/2006/relationships/image" Target="../media/image51.jpg"/><Relationship Id="rId7" Type="http://schemas.openxmlformats.org/officeDocument/2006/relationships/image" Target="../media/image43.jpg"/><Relationship Id="rId8" Type="http://schemas.openxmlformats.org/officeDocument/2006/relationships/image" Target="../media/image4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53.png"/><Relationship Id="rId9" Type="http://schemas.openxmlformats.org/officeDocument/2006/relationships/image" Target="../media/image61.png"/><Relationship Id="rId5" Type="http://schemas.openxmlformats.org/officeDocument/2006/relationships/image" Target="../media/image56.png"/><Relationship Id="rId6" Type="http://schemas.openxmlformats.org/officeDocument/2006/relationships/image" Target="../media/image67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5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Relationship Id="rId4" Type="http://schemas.openxmlformats.org/officeDocument/2006/relationships/image" Target="../media/image6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Relationship Id="rId5" Type="http://schemas.openxmlformats.org/officeDocument/2006/relationships/image" Target="../media/image7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hyperlink" Target="https://ndl.iitkgp.ac.in/" TargetMode="External"/><Relationship Id="rId5" Type="http://schemas.openxmlformats.org/officeDocument/2006/relationships/hyperlink" Target="https://ndl.gov.in/" TargetMode="External"/><Relationship Id="rId6" Type="http://schemas.openxmlformats.org/officeDocument/2006/relationships/image" Target="../media/image65.png"/><Relationship Id="rId7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0.png"/><Relationship Id="rId9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ser\Downloads\KEDL PPT Cover Template.jpg"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0" y="1885950"/>
            <a:ext cx="9144000" cy="15951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National Digital</a:t>
            </a:r>
            <a:endParaRPr/>
          </a:p>
          <a:p>
            <a:pPr indent="0" lvl="0" marL="0" marR="0" rtl="0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Library of India </a:t>
            </a:r>
            <a:endParaRPr b="1" i="0" sz="4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>
            <a:off x="2209800" y="4171950"/>
            <a:ext cx="4876800" cy="446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2015: CAN WE DO THIS?</a:t>
            </a:r>
            <a:endParaRPr/>
          </a:p>
        </p:txBody>
      </p:sp>
      <p:pic>
        <p:nvPicPr>
          <p:cNvPr descr="C:\Users\user\Desktop\68363-timeline-infographic-information-download-hq-png.png" id="195" name="Google Shape;195;p23"/>
          <p:cNvPicPr preferRelativeResize="0"/>
          <p:nvPr/>
        </p:nvPicPr>
        <p:blipFill rotWithShape="1">
          <a:blip r:embed="rId3">
            <a:alphaModFix/>
          </a:blip>
          <a:srcRect b="58560" l="0" r="0" t="0"/>
          <a:stretch/>
        </p:blipFill>
        <p:spPr>
          <a:xfrm>
            <a:off x="990600" y="895350"/>
            <a:ext cx="661963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1752225" y="12763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APRIL 2015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PILOT (PHASE-1) START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5410200" y="24193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JUNE 2015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METADATA GENERATION AND CURATION START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1295400" y="31051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NOVEMBER 2015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PORTAL HOSTING INFRASTRUCTURE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613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2565813" y="330025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NATIONAL INITIATIVES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4">
            <a:alphaModFix/>
          </a:blip>
          <a:srcRect b="0" l="0" r="38691" t="0"/>
          <a:stretch/>
        </p:blipFill>
        <p:spPr>
          <a:xfrm>
            <a:off x="0" y="438150"/>
            <a:ext cx="5267500" cy="48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1025" y="2452451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 rotWithShape="1">
          <a:blip r:embed="rId4">
            <a:alphaModFix/>
          </a:blip>
          <a:srcRect b="0" l="60733" r="0" t="0"/>
          <a:stretch/>
        </p:blipFill>
        <p:spPr>
          <a:xfrm>
            <a:off x="5519108" y="587951"/>
            <a:ext cx="3373722" cy="48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/>
          <p:cNvPicPr preferRelativeResize="0"/>
          <p:nvPr/>
        </p:nvPicPr>
        <p:blipFill rotWithShape="1">
          <a:blip r:embed="rId3">
            <a:alphaModFix/>
          </a:blip>
          <a:srcRect b="13750" l="11947" r="39355" t="10000"/>
          <a:stretch/>
        </p:blipFill>
        <p:spPr>
          <a:xfrm>
            <a:off x="228600" y="1047750"/>
            <a:ext cx="2902826" cy="2543843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4">
            <a:alphaModFix/>
          </a:blip>
          <a:srcRect b="6250" l="26705" r="42870" t="9999"/>
          <a:stretch/>
        </p:blipFill>
        <p:spPr>
          <a:xfrm>
            <a:off x="3048000" y="361950"/>
            <a:ext cx="2419350" cy="3429000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4" name="Google Shape;214;p25"/>
          <p:cNvSpPr txBox="1"/>
          <p:nvPr/>
        </p:nvSpPr>
        <p:spPr>
          <a:xfrm>
            <a:off x="304800" y="4212000"/>
            <a:ext cx="86322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1.6CR+ content || 160+ premium sources || 200+ Languages || 30L+ Users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762000" y="3865350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WE REACHED SOME NICE NUMBERS: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5">
            <a:alphaModFix/>
          </a:blip>
          <a:srcRect b="10000" l="1406" r="14758" t="10000"/>
          <a:stretch/>
        </p:blipFill>
        <p:spPr>
          <a:xfrm>
            <a:off x="4114800" y="1352550"/>
            <a:ext cx="4402973" cy="23622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/>
          <p:nvPr/>
        </p:nvSpPr>
        <p:spPr>
          <a:xfrm>
            <a:off x="2209800" y="4400550"/>
            <a:ext cx="4876800" cy="416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GROWING</a:t>
            </a:r>
            <a:endParaRPr/>
          </a:p>
        </p:txBody>
      </p:sp>
      <p:pic>
        <p:nvPicPr>
          <p:cNvPr descr="C:\Users\user\Desktop\68363-timeline-infographic-information-download-hq-png.png" id="222" name="Google Shape;222;p26"/>
          <p:cNvPicPr preferRelativeResize="0"/>
          <p:nvPr/>
        </p:nvPicPr>
        <p:blipFill rotWithShape="1">
          <a:blip r:embed="rId3">
            <a:alphaModFix/>
          </a:blip>
          <a:srcRect b="25919" l="0" r="0" t="2880"/>
          <a:stretch/>
        </p:blipFill>
        <p:spPr>
          <a:xfrm>
            <a:off x="2438400" y="819150"/>
            <a:ext cx="4495800" cy="320103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2057400" y="10477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FEBRUARY 2016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PORTAL ALPHA RELEASE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5410200" y="16573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NOVEMBER 2016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PORTAL BETA RELEASE TO EDUCATIONAL INSTITUTES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1828800" y="21145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DECEMBER 2016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5 MILLION CONTENT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1905000" y="31051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AUGUST 2017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10 MILLION CONTENT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1 MILLION ACTIVE USERS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5410200" y="25717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FEBRUARY  2017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MOBILE APP RELEASE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5410200" y="36385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OCTOBER 2017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PHASE II START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7"/>
          <p:cNvPicPr preferRelativeResize="0"/>
          <p:nvPr/>
        </p:nvPicPr>
        <p:blipFill rotWithShape="1">
          <a:blip r:embed="rId3">
            <a:alphaModFix/>
          </a:blip>
          <a:srcRect b="8750" l="21083" r="25300" t="11250"/>
          <a:stretch/>
        </p:blipFill>
        <p:spPr>
          <a:xfrm>
            <a:off x="3048000" y="-19050"/>
            <a:ext cx="61312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152400" y="1200150"/>
            <a:ext cx="2286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Char char="-"/>
            </a:pPr>
            <a:r>
              <a:rPr b="1" lang="en-US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REGIONAL CENTRES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- KEDL2017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Char char="-"/>
            </a:pPr>
            <a:r>
              <a:rPr b="1" lang="en-US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 PORTAL IN 8 LANGUAGES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Char char="-"/>
            </a:pPr>
            <a:r>
              <a:rPr b="1" lang="en-US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EXPANDING ON OUTREACH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Char char="-"/>
            </a:pPr>
            <a:r>
              <a:rPr b="1" lang="en-US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GROWING ON PARTNERS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 rotWithShape="1">
          <a:blip r:embed="rId3">
            <a:alphaModFix/>
          </a:blip>
          <a:srcRect b="18750" l="8432" r="31624" t="22500"/>
          <a:stretch/>
        </p:blipFill>
        <p:spPr>
          <a:xfrm>
            <a:off x="457200" y="3028950"/>
            <a:ext cx="3247631" cy="1789624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40" name="Google Shape;240;p28"/>
          <p:cNvPicPr preferRelativeResize="0"/>
          <p:nvPr/>
        </p:nvPicPr>
        <p:blipFill rotWithShape="1">
          <a:blip r:embed="rId4">
            <a:alphaModFix/>
          </a:blip>
          <a:srcRect b="4999" l="13352" r="14758" t="46250"/>
          <a:stretch/>
        </p:blipFill>
        <p:spPr>
          <a:xfrm>
            <a:off x="1295400" y="742950"/>
            <a:ext cx="7195088" cy="27432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41" name="Google Shape;241;p28"/>
          <p:cNvPicPr preferRelativeResize="0"/>
          <p:nvPr/>
        </p:nvPicPr>
        <p:blipFill rotWithShape="1">
          <a:blip r:embed="rId5">
            <a:alphaModFix/>
          </a:blip>
          <a:srcRect b="18750" l="24597" r="42870" t="36250"/>
          <a:stretch/>
        </p:blipFill>
        <p:spPr>
          <a:xfrm>
            <a:off x="4419600" y="1581150"/>
            <a:ext cx="4232657" cy="329184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/>
          <p:nvPr/>
        </p:nvSpPr>
        <p:spPr>
          <a:xfrm>
            <a:off x="1981200" y="4324350"/>
            <a:ext cx="4876800" cy="416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LOOKING FORWARD</a:t>
            </a:r>
            <a:endParaRPr/>
          </a:p>
        </p:txBody>
      </p:sp>
      <p:pic>
        <p:nvPicPr>
          <p:cNvPr descr="C:\Users\user\Desktop\68363-timeline-infographic-information-download-hq-png.png" id="247" name="Google Shape;247;p29"/>
          <p:cNvPicPr preferRelativeResize="0"/>
          <p:nvPr/>
        </p:nvPicPr>
        <p:blipFill rotWithShape="1">
          <a:blip r:embed="rId3">
            <a:alphaModFix/>
          </a:blip>
          <a:srcRect b="1919" l="0" r="0" t="63360"/>
          <a:stretch/>
        </p:blipFill>
        <p:spPr>
          <a:xfrm>
            <a:off x="990600" y="1581150"/>
            <a:ext cx="6145105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990600" y="23431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OCTOBER 2017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KEDL 2017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29"/>
          <p:cNvSpPr txBox="1"/>
          <p:nvPr/>
        </p:nvSpPr>
        <p:spPr>
          <a:xfrm>
            <a:off x="5105400" y="16573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MARCH 2018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15 MILLION CONTENT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1.5 MILLION ACTIVE USERS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29"/>
          <p:cNvSpPr txBox="1"/>
          <p:nvPr/>
        </p:nvSpPr>
        <p:spPr>
          <a:xfrm>
            <a:off x="4953000" y="30289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19 JUNE 2018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LAUNCHED TO THE NATION</a:t>
            </a:r>
            <a:endParaRPr sz="16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0"/>
          <p:cNvPicPr preferRelativeResize="0"/>
          <p:nvPr/>
        </p:nvPicPr>
        <p:blipFill rotWithShape="1">
          <a:blip r:embed="rId3">
            <a:alphaModFix/>
          </a:blip>
          <a:srcRect b="8749" l="7730" r="37246" t="32500"/>
          <a:stretch/>
        </p:blipFill>
        <p:spPr>
          <a:xfrm>
            <a:off x="1295400" y="695267"/>
            <a:ext cx="5867400" cy="3522403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56" name="Google Shape;256;p30"/>
          <p:cNvPicPr preferRelativeResize="0"/>
          <p:nvPr/>
        </p:nvPicPr>
        <p:blipFill rotWithShape="1">
          <a:blip r:embed="rId4">
            <a:alphaModFix/>
          </a:blip>
          <a:srcRect b="18749" l="14757" r="29516" t="20000"/>
          <a:stretch/>
        </p:blipFill>
        <p:spPr>
          <a:xfrm>
            <a:off x="4108292" y="2038350"/>
            <a:ext cx="4654708" cy="287655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57" name="Google Shape;257;p30"/>
          <p:cNvPicPr preferRelativeResize="0"/>
          <p:nvPr/>
        </p:nvPicPr>
        <p:blipFill rotWithShape="1">
          <a:blip r:embed="rId5">
            <a:alphaModFix/>
          </a:blip>
          <a:srcRect b="18750" l="9135" r="32327" t="51250"/>
          <a:stretch/>
        </p:blipFill>
        <p:spPr>
          <a:xfrm>
            <a:off x="228600" y="2876550"/>
            <a:ext cx="5212031" cy="1501914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3" name="Google Shape;26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64" name="Google Shape;26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 rotWithShape="1">
          <a:blip r:embed="rId4">
            <a:alphaModFix/>
          </a:blip>
          <a:srcRect b="0" l="0" r="0" t="34870"/>
          <a:stretch/>
        </p:blipFill>
        <p:spPr>
          <a:xfrm>
            <a:off x="4241727" y="826420"/>
            <a:ext cx="2602605" cy="189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0683" y="1289352"/>
            <a:ext cx="2240656" cy="14001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/>
        </p:nvSpPr>
        <p:spPr>
          <a:xfrm>
            <a:off x="464100" y="833975"/>
            <a:ext cx="47175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Open Sans"/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INTERNATIONAL OUTREACH</a:t>
            </a:r>
            <a:endParaRPr b="1" sz="26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533400" y="1733550"/>
            <a:ext cx="353625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Roboto"/>
              <a:buNone/>
            </a:pPr>
            <a:r>
              <a:rPr lang="en-US" sz="120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Representatives from National Digital Library of India regularly participate in both national and international workshops with the aim to:</a:t>
            </a:r>
            <a:endParaRPr sz="120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Roboto"/>
              <a:buNone/>
            </a:pPr>
            <a:r>
              <a:rPr lang="en-US" sz="120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Collaborate with institutions and organizations that are leaders in the field of library science and technology</a:t>
            </a:r>
            <a:endParaRPr sz="120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Roboto"/>
              <a:buNone/>
            </a:pPr>
            <a:r>
              <a:rPr lang="en-US" sz="120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Learn from existing knowledge portals and integrate key lessons into further developing NDLI</a:t>
            </a:r>
            <a:endParaRPr sz="120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1600"/>
              </a:spcAft>
              <a:buClr>
                <a:srgbClr val="262626"/>
              </a:buClr>
              <a:buSzPts val="1200"/>
              <a:buFont typeface="Roboto"/>
              <a:buNone/>
            </a:pPr>
            <a:r>
              <a:rPr lang="en-US" sz="120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Share India’s culture, knowledge and technology  inheritance with the world</a:t>
            </a:r>
            <a:endParaRPr sz="120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31"/>
          <p:cNvSpPr/>
          <p:nvPr/>
        </p:nvSpPr>
        <p:spPr>
          <a:xfrm>
            <a:off x="185036" y="2656615"/>
            <a:ext cx="328800" cy="3288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1" lang="en-US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152400" y="3539174"/>
            <a:ext cx="328800" cy="3288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1" lang="en-US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1"/>
          <p:cNvSpPr/>
          <p:nvPr/>
        </p:nvSpPr>
        <p:spPr>
          <a:xfrm>
            <a:off x="152400" y="4404475"/>
            <a:ext cx="328800" cy="3288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1" lang="en-US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1"/>
          <p:cNvPicPr preferRelativeResize="0"/>
          <p:nvPr/>
        </p:nvPicPr>
        <p:blipFill rotWithShape="1">
          <a:blip r:embed="rId6">
            <a:alphaModFix/>
          </a:blip>
          <a:srcRect b="3273" l="0" r="53468" t="56179"/>
          <a:stretch/>
        </p:blipFill>
        <p:spPr>
          <a:xfrm>
            <a:off x="4769028" y="2860675"/>
            <a:ext cx="4371447" cy="218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library icon" id="277" name="Google Shape;27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172" y="544190"/>
            <a:ext cx="968967" cy="968967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digital library icon" id="278" name="Google Shape;278;p32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4197" y="544191"/>
            <a:ext cx="2000250" cy="105013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2"/>
          <p:cNvSpPr txBox="1"/>
          <p:nvPr/>
        </p:nvSpPr>
        <p:spPr>
          <a:xfrm>
            <a:off x="914400" y="1513158"/>
            <a:ext cx="355912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TRADITIONAL LIBRARY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5157567" y="1552080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DIGITAL LIBRARY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32"/>
          <p:cNvSpPr txBox="1"/>
          <p:nvPr/>
        </p:nvSpPr>
        <p:spPr>
          <a:xfrm rot="-5400000">
            <a:off x="6312" y="2258364"/>
            <a:ext cx="1168144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SERVICES</a:t>
            </a:r>
            <a:endParaRPr b="1" sz="11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32"/>
          <p:cNvSpPr txBox="1"/>
          <p:nvPr/>
        </p:nvSpPr>
        <p:spPr>
          <a:xfrm rot="-5400000">
            <a:off x="3908420" y="3193714"/>
            <a:ext cx="1413796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3CC931"/>
                </a:solidFill>
                <a:latin typeface="Roboto"/>
                <a:ea typeface="Roboto"/>
                <a:cs typeface="Roboto"/>
                <a:sym typeface="Roboto"/>
              </a:rPr>
              <a:t>EXTENSIONAL</a:t>
            </a:r>
            <a:endParaRPr b="1" sz="1100">
              <a:solidFill>
                <a:srgbClr val="3CC93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2"/>
          <p:cNvSpPr txBox="1"/>
          <p:nvPr/>
        </p:nvSpPr>
        <p:spPr>
          <a:xfrm rot="-5400000">
            <a:off x="4049014" y="4398295"/>
            <a:ext cx="1168144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DISRUPTIVE</a:t>
            </a:r>
            <a:endParaRPr b="1" sz="11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32"/>
          <p:cNvSpPr/>
          <p:nvPr/>
        </p:nvSpPr>
        <p:spPr>
          <a:xfrm>
            <a:off x="1333666" y="1948503"/>
            <a:ext cx="254188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Search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Browse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Borrow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32"/>
          <p:cNvSpPr/>
          <p:nvPr/>
        </p:nvSpPr>
        <p:spPr>
          <a:xfrm>
            <a:off x="2726139" y="1948502"/>
            <a:ext cx="254188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Catalogue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Book Clubs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Reference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7" name="Google Shape;28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3400" y="194850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2"/>
          <p:cNvSpPr/>
          <p:nvPr/>
        </p:nvSpPr>
        <p:spPr>
          <a:xfrm>
            <a:off x="5305309" y="1986123"/>
            <a:ext cx="254188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Search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Browse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Borrow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6387299" y="1971126"/>
            <a:ext cx="254188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Catalogue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Book Clubs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Reference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0" name="Google Shape;290;p32"/>
          <p:cNvGrpSpPr/>
          <p:nvPr/>
        </p:nvGrpSpPr>
        <p:grpSpPr>
          <a:xfrm>
            <a:off x="7886558" y="2069379"/>
            <a:ext cx="618729" cy="288260"/>
            <a:chOff x="10737032" y="2447234"/>
            <a:chExt cx="977184" cy="447400"/>
          </a:xfrm>
        </p:grpSpPr>
        <p:pic>
          <p:nvPicPr>
            <p:cNvPr id="291" name="Google Shape;291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10737032" y="2455755"/>
              <a:ext cx="438879" cy="43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11275337" y="2447234"/>
              <a:ext cx="438879" cy="438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" name="Google Shape;293;p32"/>
          <p:cNvSpPr/>
          <p:nvPr/>
        </p:nvSpPr>
        <p:spPr>
          <a:xfrm>
            <a:off x="7772400" y="2394034"/>
            <a:ext cx="254188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More scale</a:t>
            </a:r>
            <a:endParaRPr i="1" sz="120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32"/>
          <p:cNvSpPr/>
          <p:nvPr/>
        </p:nvSpPr>
        <p:spPr>
          <a:xfrm>
            <a:off x="5324212" y="3058894"/>
            <a:ext cx="2541885" cy="8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Anytime access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Remote login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Multi-format data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Multimedia presentation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32"/>
          <p:cNvSpPr/>
          <p:nvPr/>
        </p:nvSpPr>
        <p:spPr>
          <a:xfrm>
            <a:off x="5324212" y="4247804"/>
            <a:ext cx="3066917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discovery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Compute databases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AI + deep learning – frontier research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b="35000" l="0" r="43572" t="20000"/>
          <a:stretch/>
        </p:blipFill>
        <p:spPr>
          <a:xfrm>
            <a:off x="0" y="819150"/>
            <a:ext cx="6288051" cy="28194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4">
            <a:alphaModFix/>
          </a:blip>
          <a:srcRect b="0" l="6524" r="0" t="0"/>
          <a:stretch/>
        </p:blipFill>
        <p:spPr>
          <a:xfrm>
            <a:off x="6553200" y="2419350"/>
            <a:ext cx="2590801" cy="27432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15"/>
          <p:cNvSpPr txBox="1"/>
          <p:nvPr/>
        </p:nvSpPr>
        <p:spPr>
          <a:xfrm>
            <a:off x="1981200" y="3287025"/>
            <a:ext cx="4201050" cy="8849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99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662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0662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662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Prof. Partha Pratim Das</a:t>
            </a:r>
            <a:endParaRPr b="1" i="0" sz="1800" u="none" cap="none" strike="noStrike">
              <a:solidFill>
                <a:srgbClr val="00662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1155CC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ppd@cse.iitkgp.ac.in</a:t>
            </a:r>
            <a:endParaRPr b="0" i="0" sz="8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Professor, Department of Computer Science &amp; Engineering,</a:t>
            </a:r>
            <a:endParaRPr b="1" i="0" sz="9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Joint Principal Investigator, National Digital Library of India Project</a:t>
            </a:r>
            <a:endParaRPr b="1" i="0" sz="9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Indian Institute of Technology Kharagpur</a:t>
            </a:r>
            <a:endParaRPr b="1" i="0" sz="9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1F497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/>
          <p:nvPr/>
        </p:nvSpPr>
        <p:spPr>
          <a:xfrm>
            <a:off x="4127047" y="901073"/>
            <a:ext cx="4552155" cy="8595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15603"/>
                </a:solidFill>
                <a:latin typeface="Open Sans"/>
                <a:ea typeface="Open Sans"/>
                <a:cs typeface="Open Sans"/>
                <a:sym typeface="Open Sans"/>
              </a:rPr>
              <a:t>DIGITAL LIBRARIES IN THE CONTEXT OF DIGITAL INDIA</a:t>
            </a:r>
            <a:endParaRPr/>
          </a:p>
        </p:txBody>
      </p:sp>
      <p:pic>
        <p:nvPicPr>
          <p:cNvPr descr="Image result for DIGITAL INDIA" id="301" name="Google Shape;30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4169" y="558924"/>
            <a:ext cx="2029760" cy="135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3"/>
          <p:cNvPicPr preferRelativeResize="0"/>
          <p:nvPr/>
        </p:nvPicPr>
        <p:blipFill rotWithShape="1">
          <a:blip r:embed="rId4">
            <a:alphaModFix/>
          </a:blip>
          <a:srcRect b="41184" l="42000" r="40858" t="0"/>
          <a:stretch/>
        </p:blipFill>
        <p:spPr>
          <a:xfrm>
            <a:off x="3778024" y="913320"/>
            <a:ext cx="244928" cy="840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33"/>
          <p:cNvGrpSpPr/>
          <p:nvPr/>
        </p:nvGrpSpPr>
        <p:grpSpPr>
          <a:xfrm>
            <a:off x="727500" y="3402102"/>
            <a:ext cx="3999247" cy="617400"/>
            <a:chOff x="4410975" y="982625"/>
            <a:chExt cx="3999247" cy="617400"/>
          </a:xfrm>
        </p:grpSpPr>
        <p:sp>
          <p:nvSpPr>
            <p:cNvPr id="304" name="Google Shape;304;p33"/>
            <p:cNvSpPr/>
            <p:nvPr/>
          </p:nvSpPr>
          <p:spPr>
            <a:xfrm>
              <a:off x="4410975" y="1095988"/>
              <a:ext cx="333300" cy="324000"/>
            </a:xfrm>
            <a:prstGeom prst="ellipse">
              <a:avLst/>
            </a:prstGeom>
            <a:solidFill>
              <a:srgbClr val="00662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33"/>
            <p:cNvSpPr txBox="1"/>
            <p:nvPr/>
          </p:nvSpPr>
          <p:spPr>
            <a:xfrm>
              <a:off x="4971176" y="982625"/>
              <a:ext cx="3439046" cy="6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WE NEED ENABLE ACCESS TO QUALITY CONTENT FOR 1.3 BILLION PEOPLE SO THEY CAN LEARN, SHARE, GROW</a:t>
              </a:r>
              <a:endParaRPr sz="11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6" name="Google Shape;306;p33"/>
          <p:cNvGrpSpPr/>
          <p:nvPr/>
        </p:nvGrpSpPr>
        <p:grpSpPr>
          <a:xfrm>
            <a:off x="727500" y="2348399"/>
            <a:ext cx="4519000" cy="617400"/>
            <a:chOff x="4410975" y="982625"/>
            <a:chExt cx="4519000" cy="617400"/>
          </a:xfrm>
        </p:grpSpPr>
        <p:sp>
          <p:nvSpPr>
            <p:cNvPr id="307" name="Google Shape;307;p33"/>
            <p:cNvSpPr/>
            <p:nvPr/>
          </p:nvSpPr>
          <p:spPr>
            <a:xfrm>
              <a:off x="4410975" y="1095988"/>
              <a:ext cx="333300" cy="324000"/>
            </a:xfrm>
            <a:prstGeom prst="ellipse">
              <a:avLst/>
            </a:prstGeom>
            <a:solidFill>
              <a:srgbClr val="00662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8" name="Google Shape;308;p33"/>
            <p:cNvSpPr txBox="1"/>
            <p:nvPr/>
          </p:nvSpPr>
          <p:spPr>
            <a:xfrm>
              <a:off x="4971175" y="982625"/>
              <a:ext cx="3958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WE NEED TO EQUIP THE FUTURE GENERATION WITH RELEVANT, APPLICATION-BASED SKILL TRAINING</a:t>
              </a:r>
              <a:endParaRPr sz="11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09" name="Google Shape;30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6360" y="232832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 txBox="1"/>
          <p:nvPr/>
        </p:nvSpPr>
        <p:spPr>
          <a:xfrm>
            <a:off x="5938830" y="2378292"/>
            <a:ext cx="2818309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7434"/>
                </a:solidFill>
                <a:latin typeface="Roboto"/>
                <a:ea typeface="Roboto"/>
                <a:cs typeface="Roboto"/>
                <a:sym typeface="Roboto"/>
              </a:rPr>
              <a:t>MODE OF EDUCATION NEEDS TO ADAPT TO SMALL, DELIVERY BASED LEARNING</a:t>
            </a:r>
            <a:endParaRPr sz="1100">
              <a:solidFill>
                <a:srgbClr val="00743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2949" y="343440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3"/>
          <p:cNvSpPr txBox="1"/>
          <p:nvPr/>
        </p:nvSpPr>
        <p:spPr>
          <a:xfrm>
            <a:off x="5926523" y="3568771"/>
            <a:ext cx="2818309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7434"/>
                </a:solidFill>
                <a:latin typeface="Roboto"/>
                <a:ea typeface="Roboto"/>
                <a:cs typeface="Roboto"/>
                <a:sym typeface="Roboto"/>
              </a:rPr>
              <a:t>ASSESSMENT NEEDS TO FOCUS ON OUTCOME RATHER THAN OUTPUT </a:t>
            </a:r>
            <a:endParaRPr sz="1100">
              <a:solidFill>
                <a:srgbClr val="00743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/>
          <p:nvPr/>
        </p:nvSpPr>
        <p:spPr>
          <a:xfrm>
            <a:off x="4127047" y="901073"/>
            <a:ext cx="4552155" cy="8595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15603"/>
                </a:solidFill>
                <a:latin typeface="Open Sans"/>
                <a:ea typeface="Open Sans"/>
                <a:cs typeface="Open Sans"/>
                <a:sym typeface="Open Sans"/>
              </a:rPr>
              <a:t>DIGITAL LIBRARIES IN THE CONTEXT OF DIGITAL INDIA</a:t>
            </a:r>
            <a:endParaRPr/>
          </a:p>
        </p:txBody>
      </p:sp>
      <p:pic>
        <p:nvPicPr>
          <p:cNvPr descr="Image result for DIGITAL INDIA" id="318" name="Google Shape;31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4169" y="558924"/>
            <a:ext cx="2029760" cy="135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 rotWithShape="1">
          <a:blip r:embed="rId4">
            <a:alphaModFix/>
          </a:blip>
          <a:srcRect b="41184" l="42000" r="40858" t="0"/>
          <a:stretch/>
        </p:blipFill>
        <p:spPr>
          <a:xfrm>
            <a:off x="3778024" y="913320"/>
            <a:ext cx="244928" cy="840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34"/>
          <p:cNvGrpSpPr/>
          <p:nvPr/>
        </p:nvGrpSpPr>
        <p:grpSpPr>
          <a:xfrm>
            <a:off x="4299228" y="3506126"/>
            <a:ext cx="4519000" cy="617400"/>
            <a:chOff x="4410975" y="982625"/>
            <a:chExt cx="4519000" cy="617400"/>
          </a:xfrm>
        </p:grpSpPr>
        <p:sp>
          <p:nvSpPr>
            <p:cNvPr id="321" name="Google Shape;321;p34"/>
            <p:cNvSpPr/>
            <p:nvPr/>
          </p:nvSpPr>
          <p:spPr>
            <a:xfrm>
              <a:off x="4410975" y="1095988"/>
              <a:ext cx="333300" cy="324000"/>
            </a:xfrm>
            <a:prstGeom prst="ellipse">
              <a:avLst/>
            </a:prstGeom>
            <a:solidFill>
              <a:srgbClr val="00662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2" name="Google Shape;322;p34"/>
            <p:cNvSpPr txBox="1"/>
            <p:nvPr/>
          </p:nvSpPr>
          <p:spPr>
            <a:xfrm>
              <a:off x="4971175" y="982625"/>
              <a:ext cx="3958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WE NEED COST-EFFECTIVE AND COLLABORATIVE SOLUTIONS FOR ALL OF THE ABOVE</a:t>
              </a:r>
              <a:endParaRPr sz="11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3" name="Google Shape;323;p34"/>
          <p:cNvGrpSpPr/>
          <p:nvPr/>
        </p:nvGrpSpPr>
        <p:grpSpPr>
          <a:xfrm>
            <a:off x="4269772" y="2348399"/>
            <a:ext cx="4519000" cy="617400"/>
            <a:chOff x="4410975" y="982625"/>
            <a:chExt cx="4519000" cy="617400"/>
          </a:xfrm>
        </p:grpSpPr>
        <p:sp>
          <p:nvSpPr>
            <p:cNvPr id="324" name="Google Shape;324;p34"/>
            <p:cNvSpPr/>
            <p:nvPr/>
          </p:nvSpPr>
          <p:spPr>
            <a:xfrm>
              <a:off x="4410975" y="1095988"/>
              <a:ext cx="333300" cy="324000"/>
            </a:xfrm>
            <a:prstGeom prst="ellipse">
              <a:avLst/>
            </a:prstGeom>
            <a:solidFill>
              <a:srgbClr val="00662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34"/>
            <p:cNvSpPr txBox="1"/>
            <p:nvPr/>
          </p:nvSpPr>
          <p:spPr>
            <a:xfrm>
              <a:off x="4971175" y="982625"/>
              <a:ext cx="3958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WE NEED TO BUILD MAN-POWER OF INTERNATIONAL STANDARDS SO INDIA CAN COMPETE IN GLOBAL MARKETS</a:t>
              </a:r>
              <a:endParaRPr sz="11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26" name="Google Shape;32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203930" y="230722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3223271" y="346605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4"/>
          <p:cNvSpPr txBox="1"/>
          <p:nvPr/>
        </p:nvSpPr>
        <p:spPr>
          <a:xfrm>
            <a:off x="420783" y="2399395"/>
            <a:ext cx="2818309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7434"/>
                </a:solidFill>
                <a:latin typeface="Roboto"/>
                <a:ea typeface="Roboto"/>
                <a:cs typeface="Roboto"/>
                <a:sym typeface="Roboto"/>
              </a:rPr>
              <a:t>DIVERGENCE AND PLURALISM NEEDS TO BE TACKLED WITH CONTINUOUS FORMATIVE ASSESSMENT</a:t>
            </a:r>
            <a:endParaRPr sz="1100">
              <a:solidFill>
                <a:srgbClr val="00743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34"/>
          <p:cNvSpPr txBox="1"/>
          <p:nvPr/>
        </p:nvSpPr>
        <p:spPr>
          <a:xfrm>
            <a:off x="366270" y="3494917"/>
            <a:ext cx="2818309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7434"/>
                </a:solidFill>
                <a:latin typeface="Roboto"/>
                <a:ea typeface="Roboto"/>
                <a:cs typeface="Roboto"/>
                <a:sym typeface="Roboto"/>
              </a:rPr>
              <a:t>CONTINUOUS TEACHER-TRAINING, NURTURING OF EDUPRENEURS, COLLABORATIVE AND DISRUPTIVE ED-TECH PROJECTS</a:t>
            </a:r>
            <a:endParaRPr sz="1100">
              <a:solidFill>
                <a:srgbClr val="00743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/>
          <p:nvPr/>
        </p:nvSpPr>
        <p:spPr>
          <a:xfrm>
            <a:off x="2209800" y="4441546"/>
            <a:ext cx="4876800" cy="416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LOOKING BEYOND</a:t>
            </a:r>
            <a:endParaRPr/>
          </a:p>
        </p:txBody>
      </p:sp>
      <p:pic>
        <p:nvPicPr>
          <p:cNvPr descr="C:\Users\user\Desktop\68363-timeline-infographic-information-download-hq-png.png" id="335" name="Google Shape;335;p35"/>
          <p:cNvPicPr preferRelativeResize="0"/>
          <p:nvPr/>
        </p:nvPicPr>
        <p:blipFill rotWithShape="1">
          <a:blip r:embed="rId3">
            <a:alphaModFix/>
          </a:blip>
          <a:srcRect b="2879" l="0" r="0" t="2880"/>
          <a:stretch/>
        </p:blipFill>
        <p:spPr>
          <a:xfrm>
            <a:off x="2514600" y="209550"/>
            <a:ext cx="4495800" cy="423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5"/>
          <p:cNvSpPr txBox="1"/>
          <p:nvPr/>
        </p:nvSpPr>
        <p:spPr>
          <a:xfrm>
            <a:off x="5715000" y="9715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 2018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CLUB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1698170" y="3409950"/>
            <a:ext cx="2209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 2019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READING OLYMPIAD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1981200" y="1522552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 2018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AI PROJECT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5695418" y="1944548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JAN 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OCR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5"/>
          <p:cNvSpPr txBox="1"/>
          <p:nvPr/>
        </p:nvSpPr>
        <p:spPr>
          <a:xfrm>
            <a:off x="2209800" y="5143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JULY  2018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MEDICAL IMAGE DATA PROJECT: CHAVI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5334000" y="39433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DECEMBER 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KEDL 2019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5"/>
          <p:cNvSpPr txBox="1"/>
          <p:nvPr/>
        </p:nvSpPr>
        <p:spPr>
          <a:xfrm>
            <a:off x="1981199" y="2473953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JAN 2019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KOLKATA BOOK FAIR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35"/>
          <p:cNvSpPr txBox="1"/>
          <p:nvPr/>
        </p:nvSpPr>
        <p:spPr>
          <a:xfrm>
            <a:off x="5562225" y="2952750"/>
            <a:ext cx="19053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SEPTEMBER 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RIGHTSSTAMENTS WORKSHOP</a:t>
            </a:r>
            <a:endParaRPr sz="11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6"/>
          <p:cNvPicPr preferRelativeResize="0"/>
          <p:nvPr/>
        </p:nvPicPr>
        <p:blipFill rotWithShape="1">
          <a:blip r:embed="rId3">
            <a:alphaModFix/>
          </a:blip>
          <a:srcRect b="6249" l="19677" r="4217" t="38750"/>
          <a:stretch/>
        </p:blipFill>
        <p:spPr>
          <a:xfrm>
            <a:off x="685800" y="742950"/>
            <a:ext cx="7010400" cy="2848440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49" name="Google Shape;349;p36"/>
          <p:cNvPicPr preferRelativeResize="0"/>
          <p:nvPr/>
        </p:nvPicPr>
        <p:blipFill rotWithShape="1">
          <a:blip r:embed="rId4">
            <a:alphaModFix/>
          </a:blip>
          <a:srcRect b="6249" l="18272" r="41463" t="30000"/>
          <a:stretch/>
        </p:blipFill>
        <p:spPr>
          <a:xfrm>
            <a:off x="5410200" y="1809750"/>
            <a:ext cx="3355581" cy="2987040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5">
            <a:alphaModFix/>
          </a:blip>
          <a:srcRect b="11250" l="20381" r="19677" t="13750"/>
          <a:stretch/>
        </p:blipFill>
        <p:spPr>
          <a:xfrm>
            <a:off x="457200" y="2154874"/>
            <a:ext cx="3733800" cy="2626676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322" y="1347143"/>
            <a:ext cx="6709099" cy="362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/>
          <p:nvPr/>
        </p:nvSpPr>
        <p:spPr>
          <a:xfrm>
            <a:off x="4955722" y="635605"/>
            <a:ext cx="4188278" cy="8595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15603"/>
                </a:solidFill>
                <a:latin typeface="Open Sans"/>
                <a:ea typeface="Open Sans"/>
                <a:cs typeface="Open Sans"/>
                <a:sym typeface="Open Sans"/>
              </a:rPr>
              <a:t>EXPANSIVENESS OF A DIGITAL LIBRARY</a:t>
            </a:r>
            <a:endParaRPr/>
          </a:p>
        </p:txBody>
      </p:sp>
      <p:sp>
        <p:nvSpPr>
          <p:cNvPr id="357" name="Google Shape;357;p37"/>
          <p:cNvSpPr txBox="1"/>
          <p:nvPr/>
        </p:nvSpPr>
        <p:spPr>
          <a:xfrm>
            <a:off x="6908809" y="3358870"/>
            <a:ext cx="2006591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SCOPE OF A DIGITAL LIBRARY GOES MUCH BEYOND DATA STORAGE AND ACCESS</a:t>
            </a:r>
            <a:endParaRPr sz="11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/>
          <p:nvPr/>
        </p:nvSpPr>
        <p:spPr>
          <a:xfrm>
            <a:off x="2653393" y="471294"/>
            <a:ext cx="4188278" cy="4644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15603"/>
                </a:solidFill>
                <a:latin typeface="Open Sans"/>
                <a:ea typeface="Open Sans"/>
                <a:cs typeface="Open Sans"/>
                <a:sym typeface="Open Sans"/>
              </a:rPr>
              <a:t>AI AND DIGITAL LIBRARIES</a:t>
            </a:r>
            <a:endParaRPr/>
          </a:p>
        </p:txBody>
      </p:sp>
      <p:sp>
        <p:nvSpPr>
          <p:cNvPr id="363" name="Google Shape;363;p38"/>
          <p:cNvSpPr txBox="1"/>
          <p:nvPr/>
        </p:nvSpPr>
        <p:spPr>
          <a:xfrm>
            <a:off x="685801" y="1182500"/>
            <a:ext cx="3120560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434"/>
                </a:solidFill>
                <a:latin typeface="Roboto"/>
                <a:ea typeface="Roboto"/>
                <a:cs typeface="Roboto"/>
                <a:sym typeface="Roboto"/>
              </a:rPr>
              <a:t>AI IN DIGITAL LIBRARIES</a:t>
            </a:r>
            <a:endParaRPr b="1" sz="1800">
              <a:solidFill>
                <a:srgbClr val="00743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4935812" y="1182500"/>
            <a:ext cx="3446188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CC931"/>
                </a:solidFill>
                <a:latin typeface="Roboto"/>
                <a:ea typeface="Roboto"/>
                <a:cs typeface="Roboto"/>
                <a:sym typeface="Roboto"/>
              </a:rPr>
              <a:t>DIGITAL LIBRARIES IN AI</a:t>
            </a:r>
            <a:endParaRPr b="1" sz="1800">
              <a:solidFill>
                <a:srgbClr val="3CC93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5" name="Google Shape;365;p38"/>
          <p:cNvCxnSpPr/>
          <p:nvPr/>
        </p:nvCxnSpPr>
        <p:spPr>
          <a:xfrm flipH="1" rot="-5400000">
            <a:off x="1308965" y="1672041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6" name="Google Shape;366;p38"/>
          <p:cNvSpPr txBox="1"/>
          <p:nvPr/>
        </p:nvSpPr>
        <p:spPr>
          <a:xfrm>
            <a:off x="1256649" y="1834007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AUTOMATED METADATA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7" name="Google Shape;367;p38"/>
          <p:cNvCxnSpPr/>
          <p:nvPr/>
        </p:nvCxnSpPr>
        <p:spPr>
          <a:xfrm flipH="1" rot="-5400000">
            <a:off x="1308965" y="2162414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8" name="Google Shape;368;p38"/>
          <p:cNvSpPr txBox="1"/>
          <p:nvPr/>
        </p:nvSpPr>
        <p:spPr>
          <a:xfrm>
            <a:off x="1256649" y="2294476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SURROGATE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9" name="Google Shape;369;p38"/>
          <p:cNvCxnSpPr/>
          <p:nvPr/>
        </p:nvCxnSpPr>
        <p:spPr>
          <a:xfrm flipH="1" rot="-5400000">
            <a:off x="1308965" y="2669678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70" name="Google Shape;370;p38"/>
          <p:cNvSpPr txBox="1"/>
          <p:nvPr/>
        </p:nvSpPr>
        <p:spPr>
          <a:xfrm>
            <a:off x="1256649" y="2804269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DISAMBIGUATION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1" name="Google Shape;371;p38"/>
          <p:cNvCxnSpPr/>
          <p:nvPr/>
        </p:nvCxnSpPr>
        <p:spPr>
          <a:xfrm flipH="1" rot="-5400000">
            <a:off x="1308965" y="3174430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72" name="Google Shape;372;p38"/>
          <p:cNvCxnSpPr/>
          <p:nvPr/>
        </p:nvCxnSpPr>
        <p:spPr>
          <a:xfrm flipH="1" rot="-5400000">
            <a:off x="1308965" y="3675584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73" name="Google Shape;373;p38"/>
          <p:cNvSpPr txBox="1"/>
          <p:nvPr/>
        </p:nvSpPr>
        <p:spPr>
          <a:xfrm>
            <a:off x="1256649" y="3292630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SEMANTIC SEARCH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38"/>
          <p:cNvSpPr txBox="1"/>
          <p:nvPr/>
        </p:nvSpPr>
        <p:spPr>
          <a:xfrm>
            <a:off x="1610655" y="4320752"/>
            <a:ext cx="3495455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INDIAN LANGUAGES IN DIGITAL LIBRARIES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5" name="Google Shape;375;p38"/>
          <p:cNvCxnSpPr/>
          <p:nvPr/>
        </p:nvCxnSpPr>
        <p:spPr>
          <a:xfrm flipH="1" rot="-5400000">
            <a:off x="1328765" y="4176737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76" name="Google Shape;376;p38"/>
          <p:cNvSpPr txBox="1"/>
          <p:nvPr/>
        </p:nvSpPr>
        <p:spPr>
          <a:xfrm>
            <a:off x="1370949" y="3816711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WEB ONTOLOGY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7" name="Google Shape;377;p38"/>
          <p:cNvCxnSpPr/>
          <p:nvPr/>
        </p:nvCxnSpPr>
        <p:spPr>
          <a:xfrm flipH="1" rot="-5400000">
            <a:off x="5244151" y="1668886"/>
            <a:ext cx="409800" cy="2364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78" name="Google Shape;378;p38"/>
          <p:cNvSpPr txBox="1"/>
          <p:nvPr/>
        </p:nvSpPr>
        <p:spPr>
          <a:xfrm>
            <a:off x="5191835" y="1798444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DATA LIBRARY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9" name="Google Shape;379;p38"/>
          <p:cNvCxnSpPr/>
          <p:nvPr/>
        </p:nvCxnSpPr>
        <p:spPr>
          <a:xfrm flipH="1" rot="-5400000">
            <a:off x="5155502" y="2580952"/>
            <a:ext cx="587100" cy="236400"/>
          </a:xfrm>
          <a:prstGeom prst="bentConnector3">
            <a:avLst>
              <a:gd fmla="val 100068" name="adj1"/>
            </a:avLst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80" name="Google Shape;380;p38"/>
          <p:cNvSpPr txBox="1"/>
          <p:nvPr/>
        </p:nvSpPr>
        <p:spPr>
          <a:xfrm>
            <a:off x="5212245" y="2768550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ALGORITHM LIBRARY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1" name="Google Shape;381;p38"/>
          <p:cNvCxnSpPr/>
          <p:nvPr/>
        </p:nvCxnSpPr>
        <p:spPr>
          <a:xfrm flipH="1" rot="-5400000">
            <a:off x="5155502" y="3470645"/>
            <a:ext cx="587100" cy="236400"/>
          </a:xfrm>
          <a:prstGeom prst="bentConnector3">
            <a:avLst>
              <a:gd fmla="val 100068" name="adj1"/>
            </a:avLst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82" name="Google Shape;382;p38"/>
          <p:cNvSpPr txBox="1"/>
          <p:nvPr/>
        </p:nvSpPr>
        <p:spPr>
          <a:xfrm>
            <a:off x="5212245" y="3642149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COMPUTE PLATFORM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38"/>
          <p:cNvSpPr txBox="1"/>
          <p:nvPr/>
        </p:nvSpPr>
        <p:spPr>
          <a:xfrm>
            <a:off x="6213162" y="2089963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Benchmark Data</a:t>
            </a:r>
            <a:endParaRPr/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Annotated Data</a:t>
            </a:r>
            <a:endParaRPr/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Open License Data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6213162" y="3087730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Software</a:t>
            </a:r>
            <a:endParaRPr/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Processes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6213162" y="3970027"/>
            <a:ext cx="2793487" cy="322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Cloud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1" name="Google Shape;391;p3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92" name="Google Shape;39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224" y="7974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9"/>
          <p:cNvSpPr txBox="1"/>
          <p:nvPr/>
        </p:nvSpPr>
        <p:spPr>
          <a:xfrm>
            <a:off x="1927426" y="390973"/>
            <a:ext cx="8007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AI IN DL:</a:t>
            </a:r>
            <a:r>
              <a:rPr b="1" lang="en-US" sz="2700">
                <a:solidFill>
                  <a:srgbClr val="92D05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PERSONALIZED LEARNING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513364" y="1939922"/>
            <a:ext cx="3531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Experience Tracking</a:t>
            </a:r>
            <a:endParaRPr b="1"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793" lvl="0" marL="457189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646B86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246D07"/>
                </a:solidFill>
                <a:latin typeface="Roboto"/>
                <a:ea typeface="Roboto"/>
                <a:cs typeface="Roboto"/>
                <a:sym typeface="Roboto"/>
              </a:rPr>
              <a:t>To offer customized search results</a:t>
            </a:r>
            <a:endParaRPr b="1" sz="1200">
              <a:solidFill>
                <a:srgbClr val="246D0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Multi-lingual Support</a:t>
            </a:r>
            <a:endParaRPr b="1"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793" lvl="0" marL="457189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646B86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246D07"/>
                </a:solidFill>
                <a:latin typeface="Roboto"/>
                <a:ea typeface="Roboto"/>
                <a:cs typeface="Roboto"/>
                <a:sym typeface="Roboto"/>
              </a:rPr>
              <a:t>Reduce cognitive load for native use</a:t>
            </a:r>
            <a:endParaRPr b="1" sz="1200">
              <a:solidFill>
                <a:srgbClr val="246D0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Personalization</a:t>
            </a:r>
            <a:endParaRPr b="1"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793" lvl="0" marL="457189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646B86"/>
              </a:buClr>
              <a:buSzPts val="1200"/>
              <a:buFont typeface="Roboto"/>
              <a:buChar char="●"/>
            </a:pPr>
            <a:r>
              <a:rPr b="1" lang="en-US" sz="1200">
                <a:solidFill>
                  <a:srgbClr val="246D07"/>
                </a:solidFill>
                <a:latin typeface="Roboto"/>
                <a:ea typeface="Roboto"/>
                <a:cs typeface="Roboto"/>
                <a:sym typeface="Roboto"/>
              </a:rPr>
              <a:t>Customized UI to suit user grade</a:t>
            </a:r>
            <a:endParaRPr b="1" sz="1200">
              <a:solidFill>
                <a:srgbClr val="246D0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1634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39"/>
          <p:cNvSpPr/>
          <p:nvPr/>
        </p:nvSpPr>
        <p:spPr>
          <a:xfrm>
            <a:off x="4516864" y="2272521"/>
            <a:ext cx="3531001" cy="2100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43" lvl="0" marL="285743" marR="0" rtl="0" algn="l">
              <a:spcBef>
                <a:spcPts val="0"/>
              </a:spcBef>
              <a:spcAft>
                <a:spcPts val="0"/>
              </a:spcAft>
              <a:buClr>
                <a:srgbClr val="246D07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rgbClr val="246D07"/>
                </a:solidFill>
                <a:latin typeface="Roboto"/>
                <a:ea typeface="Roboto"/>
                <a:cs typeface="Roboto"/>
                <a:sym typeface="Roboto"/>
              </a:rPr>
              <a:t>Multi-Aspect and Multi-Level Structured Prediction for Questions </a:t>
            </a:r>
            <a:endParaRPr/>
          </a:p>
          <a:p>
            <a:pPr indent="-209543" lvl="0" marL="28574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rgbClr val="246D0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43" lvl="0" marL="28574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Knowledge Tracing to estimate the level of knowledge of a student </a:t>
            </a:r>
            <a:endParaRPr/>
          </a:p>
          <a:p>
            <a:pPr indent="-209543" lvl="0" marL="28574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43" lvl="0" marL="285743" marR="0" rtl="0" algn="l">
              <a:spcBef>
                <a:spcPts val="0"/>
              </a:spcBef>
              <a:spcAft>
                <a:spcPts val="0"/>
              </a:spcAft>
              <a:buClr>
                <a:srgbClr val="246D07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rgbClr val="246D07"/>
                </a:solidFill>
                <a:latin typeface="Roboto"/>
                <a:ea typeface="Roboto"/>
                <a:cs typeface="Roboto"/>
                <a:sym typeface="Roboto"/>
              </a:rPr>
              <a:t>Concept Ecosystem for Addressing Knowledge Gap </a:t>
            </a:r>
            <a:endParaRPr/>
          </a:p>
          <a:p>
            <a:pPr indent="-209543" lvl="0" marL="28574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rgbClr val="246D0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43" lvl="0" marL="28574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Cognitive Load Index of Concepts </a:t>
            </a:r>
            <a:endParaRPr/>
          </a:p>
        </p:txBody>
      </p:sp>
      <p:sp>
        <p:nvSpPr>
          <p:cNvPr id="396" name="Google Shape;396;p39"/>
          <p:cNvSpPr txBox="1"/>
          <p:nvPr/>
        </p:nvSpPr>
        <p:spPr>
          <a:xfrm>
            <a:off x="513364" y="1672322"/>
            <a:ext cx="8007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Generic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4572000" y="1709425"/>
            <a:ext cx="2120212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Curricular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3" name="Google Shape;403;p4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04" name="Google Shape;40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224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0"/>
          <p:cNvSpPr txBox="1"/>
          <p:nvPr/>
        </p:nvSpPr>
        <p:spPr>
          <a:xfrm>
            <a:off x="3221190" y="-520019"/>
            <a:ext cx="5215393" cy="23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AI IN DL: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SURROGATOR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0"/>
          <p:cNvSpPr txBox="1"/>
          <p:nvPr/>
        </p:nvSpPr>
        <p:spPr>
          <a:xfrm>
            <a:off x="4814063" y="1406495"/>
            <a:ext cx="376845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793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Makes available pre-print copies of academic resources that are otherwise unavailable to learners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793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 customizable application that can identify surrogates for access-restricted publications in digital libraries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793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Surrogator can make a case for the evolution of specific subject matters through pre-print indexing and open up a whole new realm of research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793" lvl="0" marL="457189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Application is being tested through NDLI, can easily be extended to other digital libraries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7" name="Google Shape;407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275" y="1115106"/>
            <a:ext cx="982530" cy="9825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0"/>
          <p:cNvSpPr/>
          <p:nvPr/>
        </p:nvSpPr>
        <p:spPr>
          <a:xfrm>
            <a:off x="2309602" y="1119096"/>
            <a:ext cx="686911" cy="2115959"/>
          </a:xfrm>
          <a:prstGeom prst="rect">
            <a:avLst/>
          </a:prstGeom>
          <a:solidFill>
            <a:srgbClr val="15D12B"/>
          </a:solidFill>
          <a:ln cap="flat" cmpd="sng" w="25400">
            <a:solidFill>
              <a:srgbClr val="1A61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0"/>
          <p:cNvSpPr txBox="1"/>
          <p:nvPr/>
        </p:nvSpPr>
        <p:spPr>
          <a:xfrm rot="-5400000">
            <a:off x="1735534" y="1861810"/>
            <a:ext cx="1815902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SURROGATOR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0" name="Google Shape;410;p40"/>
          <p:cNvCxnSpPr/>
          <p:nvPr/>
        </p:nvCxnSpPr>
        <p:spPr>
          <a:xfrm>
            <a:off x="1461018" y="1410526"/>
            <a:ext cx="752838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11" name="Google Shape;41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7910" y="1995106"/>
            <a:ext cx="864799" cy="86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40"/>
          <p:cNvCxnSpPr/>
          <p:nvPr/>
        </p:nvCxnSpPr>
        <p:spPr>
          <a:xfrm>
            <a:off x="1445496" y="2666009"/>
            <a:ext cx="752838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3" name="Google Shape;413;p40"/>
          <p:cNvCxnSpPr/>
          <p:nvPr/>
        </p:nvCxnSpPr>
        <p:spPr>
          <a:xfrm>
            <a:off x="3056233" y="2078289"/>
            <a:ext cx="752838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4" name="Google Shape;414;p40"/>
          <p:cNvCxnSpPr/>
          <p:nvPr/>
        </p:nvCxnSpPr>
        <p:spPr>
          <a:xfrm rot="10800000">
            <a:off x="2484422" y="3353283"/>
            <a:ext cx="1" cy="64048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5" name="Google Shape;415;p40"/>
          <p:cNvCxnSpPr/>
          <p:nvPr/>
        </p:nvCxnSpPr>
        <p:spPr>
          <a:xfrm>
            <a:off x="2842535" y="3353284"/>
            <a:ext cx="0" cy="640479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16" name="Google Shape;41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9601" y="4109709"/>
            <a:ext cx="746632" cy="74663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0"/>
          <p:cNvSpPr txBox="1"/>
          <p:nvPr/>
        </p:nvSpPr>
        <p:spPr>
          <a:xfrm>
            <a:off x="1374900" y="1164305"/>
            <a:ext cx="734913" cy="2230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QUERY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8" name="Google Shape;418;p40"/>
          <p:cNvCxnSpPr/>
          <p:nvPr/>
        </p:nvCxnSpPr>
        <p:spPr>
          <a:xfrm rot="10800000">
            <a:off x="3056235" y="2818650"/>
            <a:ext cx="752837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9" name="Google Shape;419;p40"/>
          <p:cNvSpPr txBox="1"/>
          <p:nvPr/>
        </p:nvSpPr>
        <p:spPr>
          <a:xfrm>
            <a:off x="3071816" y="1807184"/>
            <a:ext cx="734913" cy="2230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 QUERY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3049515" y="2542899"/>
            <a:ext cx="862352" cy="2230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 RESULTS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40"/>
          <p:cNvSpPr txBox="1"/>
          <p:nvPr/>
        </p:nvSpPr>
        <p:spPr>
          <a:xfrm>
            <a:off x="2864151" y="3483269"/>
            <a:ext cx="877484" cy="2231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6. CITATION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2" name="Google Shape;422;p40"/>
          <p:cNvCxnSpPr/>
          <p:nvPr/>
        </p:nvCxnSpPr>
        <p:spPr>
          <a:xfrm rot="10800000">
            <a:off x="1461020" y="3091252"/>
            <a:ext cx="752837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3" name="Google Shape;423;p40"/>
          <p:cNvCxnSpPr/>
          <p:nvPr/>
        </p:nvCxnSpPr>
        <p:spPr>
          <a:xfrm rot="10800000">
            <a:off x="1452368" y="2011507"/>
            <a:ext cx="752837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4" name="Google Shape;424;p40"/>
          <p:cNvSpPr txBox="1"/>
          <p:nvPr/>
        </p:nvSpPr>
        <p:spPr>
          <a:xfrm>
            <a:off x="1373931" y="1457509"/>
            <a:ext cx="909713" cy="5307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 RESULTS + ACCESS RIGHTS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40"/>
          <p:cNvSpPr txBox="1"/>
          <p:nvPr/>
        </p:nvSpPr>
        <p:spPr>
          <a:xfrm>
            <a:off x="1067295" y="2216700"/>
            <a:ext cx="1254100" cy="3769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 FIND SURROGATES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40"/>
          <p:cNvSpPr txBox="1"/>
          <p:nvPr/>
        </p:nvSpPr>
        <p:spPr>
          <a:xfrm>
            <a:off x="1067295" y="2818649"/>
            <a:ext cx="1392716" cy="2230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8. SURROGATES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40"/>
          <p:cNvSpPr txBox="1"/>
          <p:nvPr/>
        </p:nvSpPr>
        <p:spPr>
          <a:xfrm>
            <a:off x="1067295" y="3517551"/>
            <a:ext cx="1511560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7. ARTICLES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+RELATED_ARTICLES + CITED_BY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/>
          <p:nvPr/>
        </p:nvSpPr>
        <p:spPr>
          <a:xfrm>
            <a:off x="2501038" y="-409508"/>
            <a:ext cx="5215393" cy="23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AI IN DL: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OCR FOR INDIAN LANGUAGES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chennaifocus.files.wordpress.com/2012/01/second-hand-books.jpg" id="433" name="Google Shape;43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76" y="3942731"/>
            <a:ext cx="541693" cy="4507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41"/>
          <p:cNvGrpSpPr/>
          <p:nvPr/>
        </p:nvGrpSpPr>
        <p:grpSpPr>
          <a:xfrm>
            <a:off x="1240091" y="3863365"/>
            <a:ext cx="807525" cy="570563"/>
            <a:chOff x="3048000" y="4648200"/>
            <a:chExt cx="1151469" cy="838200"/>
          </a:xfrm>
        </p:grpSpPr>
        <p:pic>
          <p:nvPicPr>
            <p:cNvPr descr="http://t0.gstatic.com/images?q=tbn:ANd9GcT0d4JVdzdf-jB21Orkbp5xIALLbjXtC4is9jYSxtp7R16fAL33uQ" id="435" name="Google Shape;435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89869" y="4648200"/>
              <a:ext cx="609600" cy="768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://www.ijls.in/images/coverpage.jpg" id="436" name="Google Shape;436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48000" y="4648200"/>
              <a:ext cx="661737" cy="838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://technoayurveda.files.wordpress.com/2011/10/manuscripts1.jpg" id="437" name="Google Shape;437;p41"/>
          <p:cNvPicPr preferRelativeResize="0"/>
          <p:nvPr/>
        </p:nvPicPr>
        <p:blipFill rotWithShape="1">
          <a:blip r:embed="rId6">
            <a:alphaModFix/>
          </a:blip>
          <a:srcRect b="0" l="7689" r="0" t="0"/>
          <a:stretch/>
        </p:blipFill>
        <p:spPr>
          <a:xfrm>
            <a:off x="1391190" y="4243873"/>
            <a:ext cx="599254" cy="475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bestmediainfo.com/wp-content/uploads/2011/06/hindi_newspapers-17-june.jpg" id="438" name="Google Shape;438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702" y="4269628"/>
            <a:ext cx="567714" cy="519073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1"/>
          <p:cNvSpPr txBox="1"/>
          <p:nvPr/>
        </p:nvSpPr>
        <p:spPr>
          <a:xfrm>
            <a:off x="762860" y="3357748"/>
            <a:ext cx="1071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Content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3017567" y="3422195"/>
            <a:ext cx="1563662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Languages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2725008" y="4024031"/>
            <a:ext cx="2329336" cy="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Multiple languages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889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Includes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- Hindi, Telugu, Tamil, Bangla.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2" name="Google Shape;442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90517" y="1732046"/>
            <a:ext cx="13843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 rotWithShape="1">
          <a:blip r:embed="rId9">
            <a:alphaModFix/>
          </a:blip>
          <a:srcRect b="51168" l="0" r="0" t="0"/>
          <a:stretch/>
        </p:blipFill>
        <p:spPr>
          <a:xfrm>
            <a:off x="5214462" y="1835451"/>
            <a:ext cx="3779551" cy="957025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4" name="Google Shape;444;p41"/>
          <p:cNvSpPr/>
          <p:nvPr/>
        </p:nvSpPr>
        <p:spPr>
          <a:xfrm>
            <a:off x="2228943" y="2287520"/>
            <a:ext cx="407100" cy="27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1"/>
          <p:cNvSpPr/>
          <p:nvPr/>
        </p:nvSpPr>
        <p:spPr>
          <a:xfrm>
            <a:off x="4572000" y="2262929"/>
            <a:ext cx="407100" cy="27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6" name="Google Shape;446;p41"/>
          <p:cNvGrpSpPr/>
          <p:nvPr/>
        </p:nvGrpSpPr>
        <p:grpSpPr>
          <a:xfrm>
            <a:off x="5251051" y="2698116"/>
            <a:ext cx="3706375" cy="2066000"/>
            <a:chOff x="5251050" y="2698115"/>
            <a:chExt cx="3706375" cy="2066000"/>
          </a:xfrm>
        </p:grpSpPr>
        <p:sp>
          <p:nvSpPr>
            <p:cNvPr id="447" name="Google Shape;447;p41"/>
            <p:cNvSpPr/>
            <p:nvPr/>
          </p:nvSpPr>
          <p:spPr>
            <a:xfrm>
              <a:off x="5251050" y="2698115"/>
              <a:ext cx="3706375" cy="2066000"/>
            </a:xfrm>
            <a:custGeom>
              <a:rect b="b" l="l" r="r" t="t"/>
              <a:pathLst>
                <a:path extrusionOk="0" h="82640" w="148255">
                  <a:moveTo>
                    <a:pt x="33094" y="0"/>
                  </a:moveTo>
                  <a:lnTo>
                    <a:pt x="0" y="33094"/>
                  </a:lnTo>
                  <a:lnTo>
                    <a:pt x="0" y="82640"/>
                  </a:lnTo>
                  <a:lnTo>
                    <a:pt x="148255" y="82640"/>
                  </a:lnTo>
                  <a:lnTo>
                    <a:pt x="148255" y="30608"/>
                  </a:lnTo>
                  <a:lnTo>
                    <a:pt x="148255" y="383"/>
                  </a:ln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sp>
        <p:grpSp>
          <p:nvGrpSpPr>
            <p:cNvPr id="448" name="Google Shape;448;p41"/>
            <p:cNvGrpSpPr/>
            <p:nvPr/>
          </p:nvGrpSpPr>
          <p:grpSpPr>
            <a:xfrm>
              <a:off x="5475068" y="3508775"/>
              <a:ext cx="873232" cy="1037900"/>
              <a:chOff x="5475068" y="3508775"/>
              <a:chExt cx="873232" cy="1037900"/>
            </a:xfrm>
          </p:grpSpPr>
          <p:pic>
            <p:nvPicPr>
              <p:cNvPr id="449" name="Google Shape;449;p41"/>
              <p:cNvPicPr preferRelativeResize="0"/>
              <p:nvPr/>
            </p:nvPicPr>
            <p:blipFill rotWithShape="1">
              <a:blip r:embed="rId10">
                <a:alphaModFix/>
              </a:blip>
              <a:srcRect b="32419" l="4852" r="8963" t="7407"/>
              <a:stretch/>
            </p:blipFill>
            <p:spPr>
              <a:xfrm>
                <a:off x="5475068" y="3508775"/>
                <a:ext cx="740582" cy="88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450" name="Google Shape;450;p41"/>
              <p:cNvPicPr preferRelativeResize="0"/>
              <p:nvPr/>
            </p:nvPicPr>
            <p:blipFill rotWithShape="1">
              <a:blip r:embed="rId10">
                <a:alphaModFix/>
              </a:blip>
              <a:srcRect b="32419" l="4852" r="8963" t="7407"/>
              <a:stretch/>
            </p:blipFill>
            <p:spPr>
              <a:xfrm>
                <a:off x="5541393" y="3582800"/>
                <a:ext cx="740582" cy="88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451" name="Google Shape;451;p41"/>
              <p:cNvPicPr preferRelativeResize="0"/>
              <p:nvPr/>
            </p:nvPicPr>
            <p:blipFill rotWithShape="1">
              <a:blip r:embed="rId10">
                <a:alphaModFix/>
              </a:blip>
              <a:srcRect b="32419" l="4852" r="8963" t="7407"/>
              <a:stretch/>
            </p:blipFill>
            <p:spPr>
              <a:xfrm>
                <a:off x="5607718" y="3658675"/>
                <a:ext cx="740582" cy="88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sp>
          <p:nvSpPr>
            <p:cNvPr id="452" name="Google Shape;452;p41"/>
            <p:cNvSpPr/>
            <p:nvPr/>
          </p:nvSpPr>
          <p:spPr>
            <a:xfrm rot="-1798611">
              <a:off x="6338859" y="3328776"/>
              <a:ext cx="238967" cy="20335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6612700" y="2780625"/>
              <a:ext cx="749400" cy="665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OCR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Engine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6602122" y="3727417"/>
              <a:ext cx="807525" cy="756475"/>
            </a:xfrm>
            <a:prstGeom prst="flowChartInternalStorag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Search Index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41"/>
            <p:cNvSpPr/>
            <p:nvPr/>
          </p:nvSpPr>
          <p:spPr>
            <a:xfrm rot="5400000">
              <a:off x="6874310" y="3481180"/>
              <a:ext cx="239100" cy="203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7484735" y="4264630"/>
              <a:ext cx="239100" cy="203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7806075" y="3736175"/>
              <a:ext cx="749400" cy="203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Query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41"/>
            <p:cNvSpPr/>
            <p:nvPr/>
          </p:nvSpPr>
          <p:spPr>
            <a:xfrm>
              <a:off x="7789425" y="4193375"/>
              <a:ext cx="807600" cy="475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Ranked Results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41"/>
            <p:cNvSpPr/>
            <p:nvPr/>
          </p:nvSpPr>
          <p:spPr>
            <a:xfrm rot="10800000">
              <a:off x="7479997" y="3736180"/>
              <a:ext cx="239100" cy="203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0" name="Google Shape;460;p41"/>
            <p:cNvPicPr preferRelativeResize="0"/>
            <p:nvPr/>
          </p:nvPicPr>
          <p:blipFill rotWithShape="1">
            <a:blip r:embed="rId11">
              <a:alphaModFix/>
            </a:blip>
            <a:srcRect b="10583" l="15553" r="14857" t="3793"/>
            <a:stretch/>
          </p:blipFill>
          <p:spPr>
            <a:xfrm flipH="1">
              <a:off x="7930269" y="2936796"/>
              <a:ext cx="407100" cy="50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41"/>
            <p:cNvSpPr/>
            <p:nvPr/>
          </p:nvSpPr>
          <p:spPr>
            <a:xfrm rot="5400000">
              <a:off x="8017310" y="3481180"/>
              <a:ext cx="239100" cy="203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age result for library icon" id="462" name="Google Shape;462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6598" y="1552242"/>
            <a:ext cx="1384299" cy="138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8" name="Google Shape;46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69" name="Google Shape;4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2"/>
          <p:cNvSpPr txBox="1"/>
          <p:nvPr/>
        </p:nvSpPr>
        <p:spPr>
          <a:xfrm>
            <a:off x="5363592" y="352700"/>
            <a:ext cx="2971427" cy="1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DIGITAL LIBRARIES AS A COMPUTING PLATFORM</a:t>
            </a:r>
            <a:endParaRPr b="1" sz="18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42"/>
          <p:cNvSpPr txBox="1"/>
          <p:nvPr/>
        </p:nvSpPr>
        <p:spPr>
          <a:xfrm>
            <a:off x="343150" y="1367650"/>
            <a:ext cx="43839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Google Shape;472;p42"/>
          <p:cNvSpPr/>
          <p:nvPr/>
        </p:nvSpPr>
        <p:spPr>
          <a:xfrm>
            <a:off x="4829072" y="1667891"/>
            <a:ext cx="833177" cy="25815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262626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Cloud Storage</a:t>
            </a:r>
            <a:endParaRPr i="1" sz="900">
              <a:solidFill>
                <a:srgbClr val="262626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73" name="Google Shape;473;p42"/>
          <p:cNvGrpSpPr/>
          <p:nvPr/>
        </p:nvGrpSpPr>
        <p:grpSpPr>
          <a:xfrm rot="5400000">
            <a:off x="852740" y="1132116"/>
            <a:ext cx="1492568" cy="2318861"/>
            <a:chOff x="-85999" y="1"/>
            <a:chExt cx="1991580" cy="3091919"/>
          </a:xfrm>
        </p:grpSpPr>
        <p:sp>
          <p:nvSpPr>
            <p:cNvPr id="474" name="Google Shape;474;p42"/>
            <p:cNvSpPr/>
            <p:nvPr/>
          </p:nvSpPr>
          <p:spPr>
            <a:xfrm rot="-5400000">
              <a:off x="-514376" y="712892"/>
              <a:ext cx="2772292" cy="1915539"/>
            </a:xfrm>
            <a:prstGeom prst="rect">
              <a:avLst/>
            </a:prstGeom>
            <a:solidFill>
              <a:srgbClr val="92D050"/>
            </a:solidFill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42"/>
            <p:cNvSpPr/>
            <p:nvPr/>
          </p:nvSpPr>
          <p:spPr>
            <a:xfrm rot="-5400000">
              <a:off x="66579" y="1685927"/>
              <a:ext cx="1276723" cy="1219021"/>
            </a:xfrm>
            <a:prstGeom prst="roundRect">
              <a:avLst>
                <a:gd fmla="val 11230" name="adj"/>
              </a:avLst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rPr>
                <a:t>Data Storage</a:t>
              </a:r>
              <a:endParaRPr i="1" sz="8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6" name="Google Shape;476;p42"/>
            <p:cNvSpPr/>
            <p:nvPr/>
          </p:nvSpPr>
          <p:spPr>
            <a:xfrm rot="-5400000">
              <a:off x="169857" y="390516"/>
              <a:ext cx="1074761" cy="1200397"/>
            </a:xfrm>
            <a:prstGeom prst="roundRect">
              <a:avLst>
                <a:gd fmla="val 11230" name="adj"/>
              </a:avLst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rPr>
                <a:t>Computer Server</a:t>
              </a:r>
              <a:endParaRPr i="1" sz="8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7" name="Google Shape;477;p42"/>
            <p:cNvSpPr/>
            <p:nvPr/>
          </p:nvSpPr>
          <p:spPr>
            <a:xfrm rot="-5400000">
              <a:off x="70079" y="1256418"/>
              <a:ext cx="3091919" cy="579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0000" spcFirstLastPara="1" rIns="90000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rPr>
                <a:t>Compute and Storage</a:t>
              </a:r>
              <a:endParaRPr sz="8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rPr>
                <a:t>Infrastructure</a:t>
              </a:r>
              <a:endParaRPr sz="8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8" name="Google Shape;478;p42"/>
            <p:cNvSpPr/>
            <p:nvPr/>
          </p:nvSpPr>
          <p:spPr>
            <a:xfrm rot="-5400000">
              <a:off x="528455" y="1469958"/>
              <a:ext cx="490063" cy="254929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p42"/>
          <p:cNvSpPr/>
          <p:nvPr/>
        </p:nvSpPr>
        <p:spPr>
          <a:xfrm>
            <a:off x="1060154" y="1260295"/>
            <a:ext cx="1474946" cy="427196"/>
          </a:xfrm>
          <a:prstGeom prst="parallelogram">
            <a:avLst>
              <a:gd fmla="val 47869" name="adj"/>
            </a:avLst>
          </a:prstGeom>
          <a:solidFill>
            <a:srgbClr val="00B050"/>
          </a:solidFill>
          <a:ln cap="flat" cmpd="sng" w="9525">
            <a:solidFill>
              <a:srgbClr val="C5D8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0" name="Google Shape;480;p42"/>
          <p:cNvGrpSpPr/>
          <p:nvPr/>
        </p:nvGrpSpPr>
        <p:grpSpPr>
          <a:xfrm>
            <a:off x="2442380" y="1240581"/>
            <a:ext cx="3536160" cy="1958838"/>
            <a:chOff x="285575" y="1805563"/>
            <a:chExt cx="4715519" cy="2612665"/>
          </a:xfrm>
        </p:grpSpPr>
        <p:pic>
          <p:nvPicPr>
            <p:cNvPr id="481" name="Google Shape;481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87723" y="2829258"/>
              <a:ext cx="1131022" cy="1017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28975" y="2773906"/>
              <a:ext cx="1030022" cy="1055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42"/>
            <p:cNvSpPr/>
            <p:nvPr/>
          </p:nvSpPr>
          <p:spPr>
            <a:xfrm>
              <a:off x="285575" y="2028251"/>
              <a:ext cx="4715519" cy="2389977"/>
            </a:xfrm>
            <a:prstGeom prst="cloud">
              <a:avLst/>
            </a:prstGeom>
            <a:solidFill>
              <a:srgbClr val="F2F2F2">
                <a:alpha val="24705"/>
              </a:srgbClr>
            </a:solidFill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0000" spcFirstLastPara="1" rIns="90000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 sz="800">
                <a:solidFill>
                  <a:srgbClr val="00000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2"/>
            <p:cNvSpPr/>
            <p:nvPr/>
          </p:nvSpPr>
          <p:spPr>
            <a:xfrm>
              <a:off x="1570395" y="1805563"/>
              <a:ext cx="1967230" cy="570229"/>
            </a:xfrm>
            <a:prstGeom prst="parallelogram">
              <a:avLst>
                <a:gd fmla="val 47869" name="adj"/>
              </a:avLst>
            </a:prstGeom>
            <a:solidFill>
              <a:srgbClr val="8CB3E3"/>
            </a:solidFill>
            <a:ln cap="flat" cmpd="sng" w="9525">
              <a:solidFill>
                <a:srgbClr val="C5D8F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Cloud AWS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5" name="Google Shape;485;p42"/>
          <p:cNvSpPr/>
          <p:nvPr/>
        </p:nvSpPr>
        <p:spPr>
          <a:xfrm>
            <a:off x="3985067" y="2269348"/>
            <a:ext cx="591600" cy="184247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2"/>
          <p:cNvSpPr/>
          <p:nvPr/>
        </p:nvSpPr>
        <p:spPr>
          <a:xfrm>
            <a:off x="3173982" y="1749614"/>
            <a:ext cx="84815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Cloud Computer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2"/>
          <p:cNvSpPr/>
          <p:nvPr/>
        </p:nvSpPr>
        <p:spPr>
          <a:xfrm>
            <a:off x="2579620" y="3394238"/>
            <a:ext cx="3321740" cy="1518092"/>
          </a:xfrm>
          <a:prstGeom prst="roundRect">
            <a:avLst>
              <a:gd fmla="val 11230" name="adj"/>
            </a:avLst>
          </a:prstGeom>
          <a:solidFill>
            <a:srgbClr val="E6E0EC">
              <a:alpha val="52156"/>
            </a:srgbClr>
          </a:solidFill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(Back-End) Processing</a:t>
            </a:r>
            <a:endParaRPr i="1" sz="8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Units</a:t>
            </a:r>
            <a:endParaRPr i="1" sz="8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8" name="Google Shape;488;p42"/>
          <p:cNvGrpSpPr/>
          <p:nvPr/>
        </p:nvGrpSpPr>
        <p:grpSpPr>
          <a:xfrm rot="5400000">
            <a:off x="3942305" y="1570468"/>
            <a:ext cx="732473" cy="3185636"/>
            <a:chOff x="0" y="0"/>
            <a:chExt cx="977089" cy="3569487"/>
          </a:xfrm>
        </p:grpSpPr>
        <p:sp>
          <p:nvSpPr>
            <p:cNvPr id="489" name="Google Shape;489;p42"/>
            <p:cNvSpPr/>
            <p:nvPr/>
          </p:nvSpPr>
          <p:spPr>
            <a:xfrm rot="-5400000">
              <a:off x="-1425140" y="1425140"/>
              <a:ext cx="3569487" cy="719207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92D050"/>
            </a:solidFill>
            <a:ln cap="flat" cmpd="sng" w="25400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Cloud Setup Interface and Services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42"/>
            <p:cNvSpPr/>
            <p:nvPr/>
          </p:nvSpPr>
          <p:spPr>
            <a:xfrm rot="10800000">
              <a:off x="516172" y="246211"/>
              <a:ext cx="431071" cy="214602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92D05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42"/>
            <p:cNvSpPr/>
            <p:nvPr/>
          </p:nvSpPr>
          <p:spPr>
            <a:xfrm rot="10800000">
              <a:off x="508430" y="843202"/>
              <a:ext cx="431071" cy="214601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92D05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42"/>
            <p:cNvSpPr/>
            <p:nvPr/>
          </p:nvSpPr>
          <p:spPr>
            <a:xfrm rot="10800000">
              <a:off x="546018" y="1480859"/>
              <a:ext cx="431071" cy="214601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92D05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42"/>
            <p:cNvSpPr/>
            <p:nvPr/>
          </p:nvSpPr>
          <p:spPr>
            <a:xfrm rot="10800000">
              <a:off x="527485" y="2079091"/>
              <a:ext cx="431071" cy="214601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92D05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42"/>
            <p:cNvSpPr/>
            <p:nvPr/>
          </p:nvSpPr>
          <p:spPr>
            <a:xfrm rot="10800000">
              <a:off x="527485" y="2717266"/>
              <a:ext cx="431071" cy="214601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92D05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42"/>
          <p:cNvGrpSpPr/>
          <p:nvPr/>
        </p:nvGrpSpPr>
        <p:grpSpPr>
          <a:xfrm>
            <a:off x="2735681" y="3546241"/>
            <a:ext cx="2504184" cy="1420683"/>
            <a:chOff x="-750033" y="-65653"/>
            <a:chExt cx="3560531" cy="2126154"/>
          </a:xfrm>
        </p:grpSpPr>
        <p:sp>
          <p:nvSpPr>
            <p:cNvPr id="496" name="Google Shape;496;p42"/>
            <p:cNvSpPr/>
            <p:nvPr/>
          </p:nvSpPr>
          <p:spPr>
            <a:xfrm>
              <a:off x="-750033" y="-65653"/>
              <a:ext cx="1937701" cy="831214"/>
            </a:xfrm>
            <a:prstGeom prst="roundRect">
              <a:avLst>
                <a:gd fmla="val 10964" name="adj"/>
              </a:avLst>
            </a:prstGeom>
            <a:solidFill>
              <a:srgbClr val="C2D59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rPr>
                <a:t>Metadata Storage</a:t>
              </a:r>
              <a:endParaRPr i="1" sz="8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7" name="Google Shape;497;p42"/>
            <p:cNvGrpSpPr/>
            <p:nvPr/>
          </p:nvGrpSpPr>
          <p:grpSpPr>
            <a:xfrm>
              <a:off x="190501" y="209011"/>
              <a:ext cx="1327785" cy="1396841"/>
              <a:chOff x="137234" y="-521885"/>
              <a:chExt cx="1520257" cy="1528957"/>
            </a:xfrm>
          </p:grpSpPr>
          <p:sp>
            <p:nvSpPr>
              <p:cNvPr id="498" name="Google Shape;498;p42"/>
              <p:cNvSpPr/>
              <p:nvPr/>
            </p:nvSpPr>
            <p:spPr>
              <a:xfrm>
                <a:off x="137234" y="-521885"/>
                <a:ext cx="1520257" cy="1470026"/>
              </a:xfrm>
              <a:prstGeom prst="roundRect">
                <a:avLst>
                  <a:gd fmla="val 11230" name="adj"/>
                </a:avLst>
              </a:prstGeom>
              <a:solidFill>
                <a:srgbClr val="76923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2"/>
              <p:cNvSpPr/>
              <p:nvPr/>
            </p:nvSpPr>
            <p:spPr>
              <a:xfrm>
                <a:off x="137236" y="429222"/>
                <a:ext cx="1323975" cy="577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0000" spcFirstLastPara="1" rIns="90000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800">
                    <a:solidFill>
                      <a:srgbClr val="26262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Structured</a:t>
                </a:r>
                <a:endParaRPr i="1" sz="8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800">
                    <a:solidFill>
                      <a:srgbClr val="26262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Attributes</a:t>
                </a:r>
                <a:endParaRPr i="1" sz="800">
                  <a:solidFill>
                    <a:srgbClr val="262626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500" name="Google Shape;500;p42"/>
              <p:cNvGrpSpPr/>
              <p:nvPr/>
            </p:nvGrpSpPr>
            <p:grpSpPr>
              <a:xfrm>
                <a:off x="266701" y="-440640"/>
                <a:ext cx="1162683" cy="965200"/>
                <a:chOff x="1" y="-469260"/>
                <a:chExt cx="1162862" cy="965251"/>
              </a:xfrm>
            </p:grpSpPr>
            <p:sp>
              <p:nvSpPr>
                <p:cNvPr id="501" name="Google Shape;501;p42"/>
                <p:cNvSpPr/>
                <p:nvPr/>
              </p:nvSpPr>
              <p:spPr>
                <a:xfrm>
                  <a:off x="343814" y="-96185"/>
                  <a:ext cx="475489" cy="285293"/>
                </a:xfrm>
                <a:prstGeom prst="pentagon">
                  <a:avLst>
                    <a:gd fmla="val 105146" name="hf"/>
                    <a:gd fmla="val 110557" name="vf"/>
                  </a:avLst>
                </a:prstGeom>
                <a:solidFill>
                  <a:srgbClr val="FFB7B7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42"/>
                <p:cNvSpPr/>
                <p:nvPr/>
              </p:nvSpPr>
              <p:spPr>
                <a:xfrm>
                  <a:off x="1" y="-279065"/>
                  <a:ext cx="328930" cy="204469"/>
                </a:xfrm>
                <a:prstGeom prst="ellipse">
                  <a:avLst/>
                </a:prstGeom>
                <a:solidFill>
                  <a:srgbClr val="F2DADA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42"/>
                <p:cNvSpPr/>
                <p:nvPr/>
              </p:nvSpPr>
              <p:spPr>
                <a:xfrm>
                  <a:off x="402335" y="-469260"/>
                  <a:ext cx="329184" cy="204826"/>
                </a:xfrm>
                <a:prstGeom prst="ellipse">
                  <a:avLst/>
                </a:prstGeom>
                <a:solidFill>
                  <a:srgbClr val="F2DADA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42"/>
                <p:cNvSpPr/>
                <p:nvPr/>
              </p:nvSpPr>
              <p:spPr>
                <a:xfrm>
                  <a:off x="124359" y="291522"/>
                  <a:ext cx="328930" cy="204469"/>
                </a:xfrm>
                <a:prstGeom prst="ellipse">
                  <a:avLst/>
                </a:prstGeom>
                <a:solidFill>
                  <a:srgbClr val="F2DADA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42"/>
                <p:cNvSpPr/>
                <p:nvPr/>
              </p:nvSpPr>
              <p:spPr>
                <a:xfrm>
                  <a:off x="833933" y="-286381"/>
                  <a:ext cx="328930" cy="204471"/>
                </a:xfrm>
                <a:prstGeom prst="ellipse">
                  <a:avLst/>
                </a:prstGeom>
                <a:solidFill>
                  <a:srgbClr val="F2DADA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06" name="Google Shape;506;p42"/>
                <p:cNvCxnSpPr/>
                <p:nvPr/>
              </p:nvCxnSpPr>
              <p:spPr>
                <a:xfrm rot="10800000">
                  <a:off x="577900" y="-264435"/>
                  <a:ext cx="0" cy="16860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07" name="Google Shape;507;p42"/>
                <p:cNvCxnSpPr/>
                <p:nvPr/>
              </p:nvCxnSpPr>
              <p:spPr>
                <a:xfrm flipH="1" rot="10800000">
                  <a:off x="819302" y="-96186"/>
                  <a:ext cx="94615" cy="10096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08" name="Google Shape;508;p42"/>
                <p:cNvCxnSpPr/>
                <p:nvPr/>
              </p:nvCxnSpPr>
              <p:spPr>
                <a:xfrm rot="10800000">
                  <a:off x="256032" y="-96184"/>
                  <a:ext cx="87782" cy="10205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09" name="Google Shape;509;p42"/>
                <p:cNvCxnSpPr/>
                <p:nvPr/>
              </p:nvCxnSpPr>
              <p:spPr>
                <a:xfrm flipH="1" rot="10800000">
                  <a:off x="329184" y="189109"/>
                  <a:ext cx="116967" cy="109728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10" name="Google Shape;510;p42"/>
                <p:cNvCxnSpPr/>
                <p:nvPr/>
              </p:nvCxnSpPr>
              <p:spPr>
                <a:xfrm rot="10800000">
                  <a:off x="731520" y="189112"/>
                  <a:ext cx="102616" cy="109728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sp>
              <p:nvSpPr>
                <p:cNvPr id="511" name="Google Shape;511;p42"/>
                <p:cNvSpPr/>
                <p:nvPr/>
              </p:nvSpPr>
              <p:spPr>
                <a:xfrm>
                  <a:off x="731521" y="291522"/>
                  <a:ext cx="328930" cy="204469"/>
                </a:xfrm>
                <a:prstGeom prst="ellipse">
                  <a:avLst/>
                </a:prstGeom>
                <a:solidFill>
                  <a:srgbClr val="F2DADA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2" name="Google Shape;512;p42"/>
            <p:cNvGrpSpPr/>
            <p:nvPr/>
          </p:nvGrpSpPr>
          <p:grpSpPr>
            <a:xfrm>
              <a:off x="1101785" y="647658"/>
              <a:ext cx="1708713" cy="1412843"/>
              <a:chOff x="-260290" y="-372670"/>
              <a:chExt cx="1708713" cy="1454498"/>
            </a:xfrm>
          </p:grpSpPr>
          <p:sp>
            <p:nvSpPr>
              <p:cNvPr id="513" name="Google Shape;513;p42"/>
              <p:cNvSpPr/>
              <p:nvPr/>
            </p:nvSpPr>
            <p:spPr>
              <a:xfrm>
                <a:off x="-228612" y="-325088"/>
                <a:ext cx="1677035" cy="1286001"/>
              </a:xfrm>
              <a:prstGeom prst="roundRect">
                <a:avLst>
                  <a:gd fmla="val 11230" name="adj"/>
                </a:avLst>
              </a:prstGeom>
              <a:solidFill>
                <a:srgbClr val="4F61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4" name="Google Shape;514;p42"/>
              <p:cNvGrpSpPr/>
              <p:nvPr/>
            </p:nvGrpSpPr>
            <p:grpSpPr>
              <a:xfrm>
                <a:off x="561981" y="141657"/>
                <a:ext cx="803910" cy="569620"/>
                <a:chOff x="6" y="-372959"/>
                <a:chExt cx="804390" cy="570026"/>
              </a:xfrm>
            </p:grpSpPr>
            <p:sp>
              <p:nvSpPr>
                <p:cNvPr id="515" name="Google Shape;515;p42"/>
                <p:cNvSpPr/>
                <p:nvPr/>
              </p:nvSpPr>
              <p:spPr>
                <a:xfrm>
                  <a:off x="6" y="-365633"/>
                  <a:ext cx="160655" cy="153035"/>
                </a:xfrm>
                <a:prstGeom prst="ellipse">
                  <a:avLst/>
                </a:prstGeom>
                <a:solidFill>
                  <a:srgbClr val="48432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42"/>
                <p:cNvSpPr/>
                <p:nvPr/>
              </p:nvSpPr>
              <p:spPr>
                <a:xfrm>
                  <a:off x="482803" y="-372959"/>
                  <a:ext cx="160655" cy="153035"/>
                </a:xfrm>
                <a:prstGeom prst="ellipse">
                  <a:avLst/>
                </a:prstGeom>
                <a:solidFill>
                  <a:srgbClr val="48432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42"/>
                <p:cNvSpPr/>
                <p:nvPr/>
              </p:nvSpPr>
              <p:spPr>
                <a:xfrm>
                  <a:off x="643741" y="22088"/>
                  <a:ext cx="160655" cy="153035"/>
                </a:xfrm>
                <a:prstGeom prst="ellipse">
                  <a:avLst/>
                </a:prstGeom>
                <a:solidFill>
                  <a:srgbClr val="48432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42"/>
                <p:cNvSpPr/>
                <p:nvPr/>
              </p:nvSpPr>
              <p:spPr>
                <a:xfrm>
                  <a:off x="146304" y="44032"/>
                  <a:ext cx="160655" cy="153035"/>
                </a:xfrm>
                <a:prstGeom prst="ellipse">
                  <a:avLst/>
                </a:prstGeom>
                <a:solidFill>
                  <a:srgbClr val="48432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19" name="Google Shape;519;p42"/>
                <p:cNvCxnSpPr/>
                <p:nvPr/>
              </p:nvCxnSpPr>
              <p:spPr>
                <a:xfrm>
                  <a:off x="160935" y="-292464"/>
                  <a:ext cx="322148" cy="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triangl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20" name="Google Shape;520;p42"/>
                <p:cNvCxnSpPr/>
                <p:nvPr/>
              </p:nvCxnSpPr>
              <p:spPr>
                <a:xfrm>
                  <a:off x="570568" y="-219312"/>
                  <a:ext cx="146304" cy="26334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triangl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21" name="Google Shape;521;p42"/>
                <p:cNvCxnSpPr/>
                <p:nvPr/>
              </p:nvCxnSpPr>
              <p:spPr>
                <a:xfrm>
                  <a:off x="95098" y="-211994"/>
                  <a:ext cx="146304" cy="26334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triangl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22" name="Google Shape;522;p42"/>
                <p:cNvCxnSpPr/>
                <p:nvPr/>
              </p:nvCxnSpPr>
              <p:spPr>
                <a:xfrm>
                  <a:off x="307239" y="109866"/>
                  <a:ext cx="336499" cy="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triangl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523" name="Google Shape;523;p42"/>
                <p:cNvCxnSpPr/>
                <p:nvPr/>
              </p:nvCxnSpPr>
              <p:spPr>
                <a:xfrm flipH="1" rot="10800000">
                  <a:off x="307237" y="-219315"/>
                  <a:ext cx="219558" cy="270204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triangl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</p:grpSp>
          <p:sp>
            <p:nvSpPr>
              <p:cNvPr id="524" name="Google Shape;524;p42"/>
              <p:cNvSpPr/>
              <p:nvPr/>
            </p:nvSpPr>
            <p:spPr>
              <a:xfrm>
                <a:off x="-260290" y="296027"/>
                <a:ext cx="1524000" cy="785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0000" spcFirstLastPara="1" rIns="90000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7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Knowledge</a:t>
                </a:r>
                <a:endParaRPr i="1" sz="7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7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Graph Representation</a:t>
                </a:r>
                <a:endParaRPr i="1" sz="7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5" name="Google Shape;525;p42"/>
              <p:cNvSpPr/>
              <p:nvPr/>
            </p:nvSpPr>
            <p:spPr>
              <a:xfrm>
                <a:off x="58631" y="-372670"/>
                <a:ext cx="1316781" cy="5486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0000" spcFirstLastPara="1" rIns="90000" wrap="square" tIns="91425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Ontology and Classification</a:t>
                </a:r>
                <a:endParaRPr i="1" sz="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pic>
        <p:nvPicPr>
          <p:cNvPr id="526" name="Google Shape;52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51581" y="3826987"/>
            <a:ext cx="609739" cy="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p42"/>
          <p:cNvGrpSpPr/>
          <p:nvPr/>
        </p:nvGrpSpPr>
        <p:grpSpPr>
          <a:xfrm rot="5400000">
            <a:off x="5878275" y="2385464"/>
            <a:ext cx="1297636" cy="755809"/>
            <a:chOff x="545925" y="404063"/>
            <a:chExt cx="1731264" cy="1008698"/>
          </a:xfrm>
        </p:grpSpPr>
        <p:sp>
          <p:nvSpPr>
            <p:cNvPr id="528" name="Google Shape;528;p42"/>
            <p:cNvSpPr/>
            <p:nvPr/>
          </p:nvSpPr>
          <p:spPr>
            <a:xfrm rot="-5400000">
              <a:off x="729305" y="220682"/>
              <a:ext cx="1008698" cy="1375459"/>
            </a:xfrm>
            <a:prstGeom prst="flowChartDocument">
              <a:avLst/>
            </a:prstGeom>
            <a:solidFill>
              <a:srgbClr val="92D050"/>
            </a:solidFill>
            <a:ln cap="flat" cmpd="sng" w="25400">
              <a:solidFill>
                <a:srgbClr val="C5D8F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Access Mechanismand Policies</a:t>
              </a:r>
              <a:endParaRPr i="1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1675910" y="911860"/>
              <a:ext cx="601279" cy="215265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92D05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42"/>
          <p:cNvGrpSpPr/>
          <p:nvPr/>
        </p:nvGrpSpPr>
        <p:grpSpPr>
          <a:xfrm>
            <a:off x="6004388" y="3402869"/>
            <a:ext cx="1312068" cy="1470660"/>
            <a:chOff x="3" y="229060"/>
            <a:chExt cx="1750710" cy="1961444"/>
          </a:xfrm>
        </p:grpSpPr>
        <p:sp>
          <p:nvSpPr>
            <p:cNvPr id="531" name="Google Shape;531;p42"/>
            <p:cNvSpPr/>
            <p:nvPr/>
          </p:nvSpPr>
          <p:spPr>
            <a:xfrm>
              <a:off x="3" y="1438285"/>
              <a:ext cx="804545" cy="358775"/>
            </a:xfrm>
            <a:prstGeom prst="foldedCorner">
              <a:avLst>
                <a:gd fmla="val 26862" name="adj"/>
              </a:avLst>
            </a:prstGeom>
            <a:solidFill>
              <a:srgbClr val="DDD9C3"/>
            </a:solidFill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Query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942975" y="1447809"/>
              <a:ext cx="804545" cy="352425"/>
            </a:xfrm>
            <a:prstGeom prst="foldedCorner">
              <a:avLst>
                <a:gd fmla="val 26862" name="adj"/>
              </a:avLst>
            </a:prstGeom>
            <a:solidFill>
              <a:srgbClr val="DDD9C3"/>
            </a:solidFill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Result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361950" y="1133487"/>
              <a:ext cx="153670" cy="291465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49442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42"/>
            <p:cNvSpPr/>
            <p:nvPr/>
          </p:nvSpPr>
          <p:spPr>
            <a:xfrm flipH="1" rot="10800000">
              <a:off x="1228725" y="1133487"/>
              <a:ext cx="146050" cy="29972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49442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5" name="Google Shape;535;p4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82902" y="1704729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6" name="Google Shape;536;p42"/>
            <p:cNvSpPr/>
            <p:nvPr/>
          </p:nvSpPr>
          <p:spPr>
            <a:xfrm>
              <a:off x="9543" y="229060"/>
              <a:ext cx="1741170" cy="885877"/>
            </a:xfrm>
            <a:prstGeom prst="bevel">
              <a:avLst>
                <a:gd fmla="val 12500" name="adj"/>
              </a:avLst>
            </a:prstGeom>
            <a:solidFill>
              <a:srgbClr val="00B050"/>
            </a:solidFill>
            <a:ln cap="flat" cmpd="sng" w="9525">
              <a:solidFill>
                <a:srgbClr val="E5DFE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(Front-End) Search-Compute Query Processing</a:t>
              </a:r>
              <a:endParaRPr i="1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37" name="Google Shape;537;p42"/>
          <p:cNvGrpSpPr/>
          <p:nvPr/>
        </p:nvGrpSpPr>
        <p:grpSpPr>
          <a:xfrm>
            <a:off x="6934381" y="2030561"/>
            <a:ext cx="918959" cy="1209707"/>
            <a:chOff x="734874" y="268017"/>
            <a:chExt cx="1225792" cy="1612980"/>
          </a:xfrm>
        </p:grpSpPr>
        <p:pic>
          <p:nvPicPr>
            <p:cNvPr id="538" name="Google Shape;538;p4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42975" y="590556"/>
              <a:ext cx="514350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4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00125" y="1152525"/>
              <a:ext cx="457200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0" name="Google Shape;540;p42"/>
            <p:cNvSpPr/>
            <p:nvPr/>
          </p:nvSpPr>
          <p:spPr>
            <a:xfrm flipH="1">
              <a:off x="736793" y="923309"/>
              <a:ext cx="263358" cy="229215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42"/>
            <p:cNvSpPr/>
            <p:nvPr/>
          </p:nvSpPr>
          <p:spPr>
            <a:xfrm rot="10800000">
              <a:off x="734874" y="1285873"/>
              <a:ext cx="265260" cy="112857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923925" y="268017"/>
              <a:ext cx="861043" cy="3682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0000" spcFirstLastPara="1" rIns="90000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User-1</a:t>
              </a:r>
              <a:endParaRPr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543" name="Google Shape;543;p4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99193" y="809636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42"/>
            <p:cNvSpPr/>
            <p:nvPr/>
          </p:nvSpPr>
          <p:spPr>
            <a:xfrm>
              <a:off x="952499" y="1604340"/>
              <a:ext cx="1008167" cy="276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0000" spcFirstLastPara="1" rIns="90000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User-2</a:t>
              </a:r>
              <a:endParaRPr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45" name="Google Shape;545;p42"/>
          <p:cNvSpPr txBox="1"/>
          <p:nvPr/>
        </p:nvSpPr>
        <p:spPr>
          <a:xfrm>
            <a:off x="3904227" y="395473"/>
            <a:ext cx="5215393" cy="374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2D050"/>
                </a:solidFill>
                <a:latin typeface="Open Sans"/>
                <a:ea typeface="Open Sans"/>
                <a:cs typeface="Open Sans"/>
                <a:sym typeface="Open Sans"/>
              </a:rPr>
              <a:t>DL IN AI:</a:t>
            </a:r>
            <a:endParaRPr sz="15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2"/>
          <p:cNvSpPr txBox="1"/>
          <p:nvPr/>
        </p:nvSpPr>
        <p:spPr>
          <a:xfrm>
            <a:off x="457200" y="4095750"/>
            <a:ext cx="1905000" cy="83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NAIRP: </a:t>
            </a:r>
            <a:endParaRPr b="1" sz="20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NATIONAL PLATFORM FOR AI</a:t>
            </a:r>
            <a:endParaRPr b="1" sz="1500">
              <a:solidFill>
                <a:srgbClr val="007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600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4275" y="1643614"/>
            <a:ext cx="5495925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6228600" y="895350"/>
            <a:ext cx="29154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NDLI VISION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09600" y="2343150"/>
            <a:ext cx="29718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7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key driving force for Education, Research, Cultural heritage, Innovation and knowledge-sharing in India</a:t>
            </a:r>
            <a:endParaRPr b="1" i="0" sz="18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609600" y="1657350"/>
            <a:ext cx="2895600" cy="56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7434"/>
                </a:solidFill>
                <a:latin typeface="Open Sans"/>
                <a:ea typeface="Open Sans"/>
                <a:cs typeface="Open Sans"/>
                <a:sym typeface="Open Sans"/>
              </a:rPr>
              <a:t>Build up NDLI as a National Knowledge and Cultural Asset: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2" name="Google Shape;552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53" name="Google Shape;5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3"/>
          <p:cNvSpPr txBox="1"/>
          <p:nvPr/>
        </p:nvSpPr>
        <p:spPr>
          <a:xfrm>
            <a:off x="604478" y="1046031"/>
            <a:ext cx="65637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DATA-DRIVEN CANCER RESEARCH</a:t>
            </a:r>
            <a:endParaRPr b="1" sz="2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p43"/>
          <p:cNvSpPr txBox="1"/>
          <p:nvPr/>
        </p:nvSpPr>
        <p:spPr>
          <a:xfrm>
            <a:off x="343150" y="1367650"/>
            <a:ext cx="43839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43"/>
          <p:cNvSpPr/>
          <p:nvPr/>
        </p:nvSpPr>
        <p:spPr>
          <a:xfrm>
            <a:off x="5661425" y="2648800"/>
            <a:ext cx="2813100" cy="134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43"/>
          <p:cNvSpPr txBox="1"/>
          <p:nvPr/>
        </p:nvSpPr>
        <p:spPr>
          <a:xfrm>
            <a:off x="471265" y="1858000"/>
            <a:ext cx="522945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 sz="15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India currently does not have the infrastructure for dedicated bio banks to aid medical research </a:t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1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</a:pPr>
            <a:r>
              <a:rPr lang="en-US" sz="15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This prevents the Indian medical system to learn of and from trends to prepare for subsequent treatment</a:t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1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</a:pPr>
            <a:r>
              <a:rPr lang="en-US" sz="15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NDLI has tied up with TATA MEDICAL CENTRE in Kolkata to develop a prototype for bio-banks that will aid cancer-research</a:t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8" name="Google Shape;558;p43"/>
          <p:cNvPicPr preferRelativeResize="0"/>
          <p:nvPr/>
        </p:nvPicPr>
        <p:blipFill rotWithShape="1">
          <a:blip r:embed="rId4">
            <a:alphaModFix/>
          </a:blip>
          <a:srcRect b="20315" l="26072" r="43164" t="10135"/>
          <a:stretch/>
        </p:blipFill>
        <p:spPr>
          <a:xfrm>
            <a:off x="6000635" y="1367650"/>
            <a:ext cx="2812380" cy="3574646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9" name="Google Shape;559;p43"/>
          <p:cNvSpPr txBox="1"/>
          <p:nvPr/>
        </p:nvSpPr>
        <p:spPr>
          <a:xfrm>
            <a:off x="-1329064" y="766137"/>
            <a:ext cx="5215393" cy="374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2D050"/>
                </a:solidFill>
                <a:latin typeface="Open Sans"/>
                <a:ea typeface="Open Sans"/>
                <a:cs typeface="Open Sans"/>
                <a:sym typeface="Open Sans"/>
              </a:rPr>
              <a:t>DL IN AI</a:t>
            </a:r>
            <a:endParaRPr sz="15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5" name="Google Shape;565;p4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66" name="Google Shape;56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224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4"/>
          <p:cNvSpPr txBox="1"/>
          <p:nvPr/>
        </p:nvSpPr>
        <p:spPr>
          <a:xfrm>
            <a:off x="78379" y="917657"/>
            <a:ext cx="19002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CHAVI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44"/>
          <p:cNvSpPr txBox="1"/>
          <p:nvPr/>
        </p:nvSpPr>
        <p:spPr>
          <a:xfrm>
            <a:off x="1520064" y="1086435"/>
            <a:ext cx="7035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5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COMPREHENSIVE DIGITAL ARCHIVE OF CANCER IMAGING</a:t>
            </a:r>
            <a:endParaRPr sz="15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44"/>
          <p:cNvSpPr txBox="1"/>
          <p:nvPr/>
        </p:nvSpPr>
        <p:spPr>
          <a:xfrm>
            <a:off x="310199" y="1736649"/>
            <a:ext cx="4636227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492" lvl="0" marL="457189" marR="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-US" sz="15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Dedicated image banking service</a:t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189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492" lvl="0" marL="457189" marR="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-US" sz="15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Will provide annotated images with associated information of cancer patients</a:t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189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793" lvl="0" marL="457189" marR="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5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Furthering India’s data banking initiatives </a:t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189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492" lvl="0" marL="457189" marR="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</a:pPr>
            <a:r>
              <a:rPr lang="en-US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Library migrating to create a database for bio-banks</a:t>
            </a:r>
            <a:endParaRPr sz="15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0" name="Google Shape;57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9002" y="1613364"/>
            <a:ext cx="3704799" cy="31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4"/>
          <p:cNvSpPr txBox="1"/>
          <p:nvPr/>
        </p:nvSpPr>
        <p:spPr>
          <a:xfrm>
            <a:off x="419250" y="690787"/>
            <a:ext cx="5215393" cy="374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2D050"/>
                </a:solidFill>
                <a:latin typeface="Open Sans"/>
                <a:ea typeface="Open Sans"/>
                <a:cs typeface="Open Sans"/>
                <a:sym typeface="Open Sans"/>
              </a:rPr>
              <a:t>DL IN AI</a:t>
            </a:r>
            <a:endParaRPr sz="15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7" name="Google Shape;577;p4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78" name="Google Shape;57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224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5"/>
          <p:cNvSpPr txBox="1"/>
          <p:nvPr/>
        </p:nvSpPr>
        <p:spPr>
          <a:xfrm>
            <a:off x="990600" y="514350"/>
            <a:ext cx="7137089" cy="7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IT HAS BEEN A BUSY TWO YEARS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SHRUTI NANDAN PROJECT NDLI" id="580" name="Google Shape;580;p45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NDLI KOLKATA BOOKFAIR" id="581" name="Google Shape;58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600" y="1139918"/>
            <a:ext cx="5705475" cy="3794032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46"/>
          <p:cNvPicPr preferRelativeResize="0"/>
          <p:nvPr/>
        </p:nvPicPr>
        <p:blipFill rotWithShape="1">
          <a:blip r:embed="rId3">
            <a:alphaModFix/>
          </a:blip>
          <a:srcRect b="28750" l="26705" r="40059" t="32499"/>
          <a:stretch/>
        </p:blipFill>
        <p:spPr>
          <a:xfrm>
            <a:off x="2286000" y="285750"/>
            <a:ext cx="4324032" cy="283464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87" name="Google Shape;587;p46"/>
          <p:cNvPicPr preferRelativeResize="0"/>
          <p:nvPr/>
        </p:nvPicPr>
        <p:blipFill rotWithShape="1">
          <a:blip r:embed="rId4">
            <a:alphaModFix/>
          </a:blip>
          <a:srcRect b="7500" l="702" r="28111" t="12500"/>
          <a:stretch/>
        </p:blipFill>
        <p:spPr>
          <a:xfrm>
            <a:off x="304800" y="1504950"/>
            <a:ext cx="4582793" cy="28956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88" name="Google Shape;588;p46"/>
          <p:cNvPicPr preferRelativeResize="0"/>
          <p:nvPr/>
        </p:nvPicPr>
        <p:blipFill rotWithShape="1">
          <a:blip r:embed="rId5">
            <a:alphaModFix/>
          </a:blip>
          <a:srcRect b="7500" l="6325" r="33734" t="14999"/>
          <a:stretch/>
        </p:blipFill>
        <p:spPr>
          <a:xfrm>
            <a:off x="4648200" y="1962150"/>
            <a:ext cx="3878460" cy="2819400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4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95" name="Google Shape;59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224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7"/>
          <p:cNvSpPr txBox="1"/>
          <p:nvPr/>
        </p:nvSpPr>
        <p:spPr>
          <a:xfrm>
            <a:off x="1066800" y="2190750"/>
            <a:ext cx="7137089" cy="7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I’D LIKE TO LEAVE YOU WITH A COUPLE OF QUESTIONS BASED ON THE DELIBERATIONS TO FOLLOW…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SHRUTI NANDAN PROJECT NDLI" id="597" name="Google Shape;597;p47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48"/>
          <p:cNvGrpSpPr/>
          <p:nvPr/>
        </p:nvGrpSpPr>
        <p:grpSpPr>
          <a:xfrm>
            <a:off x="1676400" y="438150"/>
            <a:ext cx="6324600" cy="1094725"/>
            <a:chOff x="1676400" y="1733550"/>
            <a:chExt cx="6324600" cy="1094725"/>
          </a:xfrm>
        </p:grpSpPr>
        <p:sp>
          <p:nvSpPr>
            <p:cNvPr id="603" name="Google Shape;603;p48"/>
            <p:cNvSpPr txBox="1"/>
            <p:nvPr/>
          </p:nvSpPr>
          <p:spPr>
            <a:xfrm>
              <a:off x="2438400" y="1733550"/>
              <a:ext cx="5562600" cy="1094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Roboto"/>
                <a:buNone/>
              </a:pPr>
              <a:r>
                <a:rPr b="1" lang="en-US" sz="1800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Output Vs. Outreach Vs. Outcome</a:t>
              </a:r>
              <a:endParaRPr b="1" sz="1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1676400" y="1885950"/>
              <a:ext cx="635186" cy="61434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48"/>
          <p:cNvGrpSpPr/>
          <p:nvPr/>
        </p:nvGrpSpPr>
        <p:grpSpPr>
          <a:xfrm>
            <a:off x="1676400" y="1276350"/>
            <a:ext cx="6324600" cy="1094725"/>
            <a:chOff x="1676400" y="1733550"/>
            <a:chExt cx="6324600" cy="1094725"/>
          </a:xfrm>
        </p:grpSpPr>
        <p:sp>
          <p:nvSpPr>
            <p:cNvPr id="606" name="Google Shape;606;p48"/>
            <p:cNvSpPr txBox="1"/>
            <p:nvPr/>
          </p:nvSpPr>
          <p:spPr>
            <a:xfrm>
              <a:off x="2438400" y="1733550"/>
              <a:ext cx="5562600" cy="1094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Roboto"/>
                <a:buNone/>
              </a:pPr>
              <a:r>
                <a:rPr b="1" lang="en-US" sz="1800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Rights and access</a:t>
              </a:r>
              <a:endParaRPr b="1" sz="1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1676400" y="1885950"/>
              <a:ext cx="635186" cy="61434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48"/>
          <p:cNvGrpSpPr/>
          <p:nvPr/>
        </p:nvGrpSpPr>
        <p:grpSpPr>
          <a:xfrm>
            <a:off x="1676400" y="2162825"/>
            <a:ext cx="6324600" cy="1094725"/>
            <a:chOff x="1676400" y="1733550"/>
            <a:chExt cx="6324600" cy="1094725"/>
          </a:xfrm>
        </p:grpSpPr>
        <p:sp>
          <p:nvSpPr>
            <p:cNvPr id="609" name="Google Shape;609;p48"/>
            <p:cNvSpPr txBox="1"/>
            <p:nvPr/>
          </p:nvSpPr>
          <p:spPr>
            <a:xfrm>
              <a:off x="2438400" y="1733550"/>
              <a:ext cx="5562600" cy="1094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Roboto"/>
                <a:buNone/>
              </a:pPr>
              <a:r>
                <a:rPr b="1" lang="en-US" sz="1800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Linked Data – where are we headed?</a:t>
              </a:r>
              <a:endParaRPr b="1" sz="1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1676400" y="1885950"/>
              <a:ext cx="635186" cy="61434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48"/>
          <p:cNvGrpSpPr/>
          <p:nvPr/>
        </p:nvGrpSpPr>
        <p:grpSpPr>
          <a:xfrm>
            <a:off x="1676400" y="2952750"/>
            <a:ext cx="7010400" cy="1094725"/>
            <a:chOff x="1676400" y="1609075"/>
            <a:chExt cx="7010400" cy="1094725"/>
          </a:xfrm>
        </p:grpSpPr>
        <p:sp>
          <p:nvSpPr>
            <p:cNvPr id="612" name="Google Shape;612;p48"/>
            <p:cNvSpPr txBox="1"/>
            <p:nvPr/>
          </p:nvSpPr>
          <p:spPr>
            <a:xfrm>
              <a:off x="2438400" y="1609075"/>
              <a:ext cx="6248400" cy="1094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Roboto"/>
                <a:buNone/>
              </a:pPr>
              <a:r>
                <a:rPr b="1" lang="en-US" sz="1800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What’s left and what’s right when it comes to Open Access?</a:t>
              </a:r>
              <a:endParaRPr b="1" sz="1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1676400" y="1885950"/>
              <a:ext cx="635186" cy="61434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48"/>
          <p:cNvGrpSpPr/>
          <p:nvPr/>
        </p:nvGrpSpPr>
        <p:grpSpPr>
          <a:xfrm>
            <a:off x="1676400" y="4095750"/>
            <a:ext cx="7391400" cy="1094725"/>
            <a:chOff x="1676400" y="1761475"/>
            <a:chExt cx="7391400" cy="1094725"/>
          </a:xfrm>
        </p:grpSpPr>
        <p:sp>
          <p:nvSpPr>
            <p:cNvPr id="615" name="Google Shape;615;p48"/>
            <p:cNvSpPr txBox="1"/>
            <p:nvPr/>
          </p:nvSpPr>
          <p:spPr>
            <a:xfrm>
              <a:off x="2362200" y="1761475"/>
              <a:ext cx="6705600" cy="1094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Roboto"/>
                <a:buNone/>
              </a:pPr>
              <a:r>
                <a:rPr b="1" lang="en-US" sz="1800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Digital heritage and digital humanities – building bridges</a:t>
              </a:r>
              <a:endParaRPr b="1" sz="1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1676400" y="1885950"/>
              <a:ext cx="635186" cy="61434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11"/>
            <a:ext cx="91440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9"/>
          <p:cNvSpPr txBox="1"/>
          <p:nvPr/>
        </p:nvSpPr>
        <p:spPr>
          <a:xfrm>
            <a:off x="4507311" y="4402680"/>
            <a:ext cx="3990495" cy="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Use your e-mail address to sign up at</a:t>
            </a:r>
            <a:endParaRPr b="1"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https://ndl.iitkgp.ac.in/</a:t>
            </a:r>
            <a:endParaRPr b="1" sz="12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https://ndl.gov.in/</a:t>
            </a:r>
            <a:endParaRPr b="1" sz="12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9"/>
          <p:cNvSpPr txBox="1"/>
          <p:nvPr/>
        </p:nvSpPr>
        <p:spPr>
          <a:xfrm>
            <a:off x="4554898" y="3020150"/>
            <a:ext cx="4497661" cy="11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#LearnShareGrow</a:t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p49"/>
          <p:cNvSpPr txBox="1"/>
          <p:nvPr/>
        </p:nvSpPr>
        <p:spPr>
          <a:xfrm>
            <a:off x="4564734" y="2125700"/>
            <a:ext cx="23925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Together, let us</a:t>
            </a:r>
            <a:endParaRPr b="1" sz="18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27" name="Google Shape;627;p49"/>
          <p:cNvGrpSpPr/>
          <p:nvPr/>
        </p:nvGrpSpPr>
        <p:grpSpPr>
          <a:xfrm>
            <a:off x="4605027" y="3548855"/>
            <a:ext cx="3635224" cy="572674"/>
            <a:chOff x="2770500" y="3713549"/>
            <a:chExt cx="3945326" cy="621526"/>
          </a:xfrm>
        </p:grpSpPr>
        <p:grpSp>
          <p:nvGrpSpPr>
            <p:cNvPr id="628" name="Google Shape;628;p49"/>
            <p:cNvGrpSpPr/>
            <p:nvPr/>
          </p:nvGrpSpPr>
          <p:grpSpPr>
            <a:xfrm>
              <a:off x="2770500" y="3713549"/>
              <a:ext cx="2337450" cy="621526"/>
              <a:chOff x="2770500" y="3713549"/>
              <a:chExt cx="2337450" cy="621526"/>
            </a:xfrm>
          </p:grpSpPr>
          <p:pic>
            <p:nvPicPr>
              <p:cNvPr id="629" name="Google Shape;629;p49"/>
              <p:cNvPicPr preferRelativeResize="0"/>
              <p:nvPr/>
            </p:nvPicPr>
            <p:blipFill rotWithShape="1">
              <a:blip r:embed="rId6">
                <a:alphaModFix/>
              </a:blip>
              <a:srcRect b="50882" l="4732" r="73057" t="6890"/>
              <a:stretch/>
            </p:blipFill>
            <p:spPr>
              <a:xfrm>
                <a:off x="3326599" y="3713549"/>
                <a:ext cx="556100" cy="5726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0" name="Google Shape;630;p49"/>
              <p:cNvPicPr preferRelativeResize="0"/>
              <p:nvPr/>
            </p:nvPicPr>
            <p:blipFill rotWithShape="1">
              <a:blip r:embed="rId6">
                <a:alphaModFix/>
              </a:blip>
              <a:srcRect b="50295" l="27426" r="50364" t="5945"/>
              <a:stretch/>
            </p:blipFill>
            <p:spPr>
              <a:xfrm>
                <a:off x="3926075" y="3713550"/>
                <a:ext cx="582408" cy="62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1" name="Google Shape;631;p49"/>
              <p:cNvPicPr preferRelativeResize="0"/>
              <p:nvPr/>
            </p:nvPicPr>
            <p:blipFill rotWithShape="1">
              <a:blip r:embed="rId6">
                <a:alphaModFix/>
              </a:blip>
              <a:srcRect b="51555" l="51277" r="26513" t="6214"/>
              <a:stretch/>
            </p:blipFill>
            <p:spPr>
              <a:xfrm>
                <a:off x="2770500" y="3713549"/>
                <a:ext cx="556100" cy="572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2" name="Google Shape;632;p49"/>
              <p:cNvPicPr preferRelativeResize="0"/>
              <p:nvPr/>
            </p:nvPicPr>
            <p:blipFill rotWithShape="1">
              <a:blip r:embed="rId6">
                <a:alphaModFix/>
              </a:blip>
              <a:srcRect b="51582" l="73971" r="3817" t="6190"/>
              <a:stretch/>
            </p:blipFill>
            <p:spPr>
              <a:xfrm>
                <a:off x="4551850" y="3737941"/>
                <a:ext cx="556100" cy="5727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33" name="Google Shape;633;p49"/>
            <p:cNvSpPr txBox="1"/>
            <p:nvPr/>
          </p:nvSpPr>
          <p:spPr>
            <a:xfrm>
              <a:off x="5151326" y="3772173"/>
              <a:ext cx="1564500" cy="35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@NDLIndia</a:t>
              </a:r>
              <a:endParaRPr b="1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34" name="Google Shape;634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211719">
            <a:off x="-1299650" y="281277"/>
            <a:ext cx="5405124" cy="405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9"/>
          <p:cNvSpPr txBox="1"/>
          <p:nvPr/>
        </p:nvSpPr>
        <p:spPr>
          <a:xfrm>
            <a:off x="4513425" y="1674475"/>
            <a:ext cx="3647700" cy="11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Dedicated to the Nation.</a:t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613" y="0"/>
            <a:ext cx="9189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684900" y="260125"/>
            <a:ext cx="8065200" cy="13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7434"/>
                </a:solidFill>
                <a:latin typeface="Roboto"/>
                <a:ea typeface="Roboto"/>
                <a:cs typeface="Roboto"/>
                <a:sym typeface="Roboto"/>
              </a:rPr>
              <a:t>“IT IS HIGH TIME THAT INDIA SPEAKS FOR ITSELF, TO HIGHLIGHT, OFFER AND SHARE ITS OWN CULTURAL, SPIRITUAL, ACADEMIC AND SCIENTIFIC HERITAGE ON ITS OWN TERMS”</a:t>
            </a:r>
            <a:endParaRPr sz="1400">
              <a:solidFill>
                <a:srgbClr val="007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3467" l="0" r="0" t="61717"/>
          <a:stretch/>
        </p:blipFill>
        <p:spPr>
          <a:xfrm>
            <a:off x="-45225" y="1847825"/>
            <a:ext cx="9211854" cy="175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15240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NDLI MISSION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949625" y="4053875"/>
            <a:ext cx="333300" cy="324000"/>
          </a:xfrm>
          <a:prstGeom prst="ellipse">
            <a:avLst/>
          </a:prstGeom>
          <a:solidFill>
            <a:srgbClr val="006621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1463075" y="27158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create a 24X7-enabled integrated ubiquitous digital knowledge source 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4742725" y="4071200"/>
            <a:ext cx="333300" cy="324000"/>
          </a:xfrm>
          <a:prstGeom prst="ellipse">
            <a:avLst/>
          </a:prstGeom>
          <a:solidFill>
            <a:srgbClr val="006621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235400" y="2772150"/>
            <a:ext cx="3756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protect and preserve India’s cultural, academic and scientific heritage</a:t>
            </a:r>
            <a:endParaRPr b="1"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/>
          <p:nvPr/>
        </p:nvSpPr>
        <p:spPr>
          <a:xfrm>
            <a:off x="4527465" y="1749700"/>
            <a:ext cx="328800" cy="3288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4527465" y="2407350"/>
            <a:ext cx="328800" cy="3288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4969125" y="510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OPEN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4969125" y="11524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INCLUSIVE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4419600" y="971550"/>
            <a:ext cx="30000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NDLI MOTTO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 b="32028" l="0" r="0" t="25410"/>
          <a:stretch/>
        </p:blipFill>
        <p:spPr>
          <a:xfrm>
            <a:off x="4495800" y="3181350"/>
            <a:ext cx="1143000" cy="39899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5715000" y="3181350"/>
            <a:ext cx="3243861" cy="722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WINNER </a:t>
            </a:r>
            <a:r>
              <a:rPr b="1" baseline="-25000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Billion</a:t>
            </a:r>
            <a:r>
              <a:rPr b="1" baseline="30000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b="1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South Asia Award 2017: </a:t>
            </a:r>
            <a:r>
              <a:rPr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 Learning and Education Category for Android Mobile App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 result for digital india gems awards 2019" id="137" name="Google Shape;137;p18"/>
          <p:cNvPicPr preferRelativeResize="0"/>
          <p:nvPr/>
        </p:nvPicPr>
        <p:blipFill rotWithShape="1">
          <a:blip r:embed="rId5">
            <a:alphaModFix/>
          </a:blip>
          <a:srcRect b="58089" l="38458" r="38458" t="9076"/>
          <a:stretch/>
        </p:blipFill>
        <p:spPr>
          <a:xfrm>
            <a:off x="4572000" y="3867150"/>
            <a:ext cx="990600" cy="9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/>
          <p:nvPr/>
        </p:nvSpPr>
        <p:spPr>
          <a:xfrm>
            <a:off x="5715000" y="4248150"/>
            <a:ext cx="3239084" cy="517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WINNER: GEMS of DIGITAL INDIA 2019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for excellence in eGovernance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No photo description available." id="139" name="Google Shape;13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1047750"/>
            <a:ext cx="3860801" cy="3860801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373200" y="1103625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NDLI WEBSITE:</a:t>
            </a:r>
            <a:r>
              <a:rPr i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-US" sz="1800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Landing page</a:t>
            </a:r>
            <a:endParaRPr b="1" i="1" sz="18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6834675" y="134800"/>
            <a:ext cx="1614600" cy="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NDLI M-SITE:</a:t>
            </a:r>
            <a:r>
              <a:rPr i="1" lang="en-US" sz="1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-US" sz="1500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Landing page</a:t>
            </a:r>
            <a:endParaRPr b="1" i="1" sz="15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4">
            <a:alphaModFix/>
          </a:blip>
          <a:srcRect b="4816" l="0" r="0" t="9012"/>
          <a:stretch/>
        </p:blipFill>
        <p:spPr>
          <a:xfrm>
            <a:off x="459626" y="1607226"/>
            <a:ext cx="5949101" cy="2882051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8926" y="697901"/>
            <a:ext cx="2150625" cy="4301249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 rot="-5400000">
            <a:off x="-226500" y="2036250"/>
            <a:ext cx="1067175" cy="3093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MARATHI</a:t>
            </a:r>
            <a:endParaRPr i="1" sz="9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 rot="-5400000">
            <a:off x="-226500" y="4169850"/>
            <a:ext cx="1067175" cy="3093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TELEGU</a:t>
            </a:r>
            <a:endParaRPr i="1" sz="9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 rot="-5400000">
            <a:off x="2516700" y="3331650"/>
            <a:ext cx="1067175" cy="30937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rPr>
              <a:t>NDLI TAMIL</a:t>
            </a:r>
            <a:endParaRPr i="1" sz="900">
              <a:solidFill>
                <a:srgbClr val="0E94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1676400" y="285750"/>
            <a:ext cx="6596392" cy="6419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MULTI-LINGUAL INTERFACE:  </a:t>
            </a:r>
            <a:r>
              <a:rPr i="1" lang="en-US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Promoting Indigenous Languages</a:t>
            </a:r>
            <a:endParaRPr sz="16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4">
            <a:alphaModFix/>
          </a:blip>
          <a:srcRect b="6249" l="0" r="0" t="8750"/>
          <a:stretch/>
        </p:blipFill>
        <p:spPr>
          <a:xfrm>
            <a:off x="457200" y="1685410"/>
            <a:ext cx="2255826" cy="107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5">
            <a:alphaModFix/>
          </a:blip>
          <a:srcRect b="6249" l="0" r="0" t="8750"/>
          <a:stretch/>
        </p:blipFill>
        <p:spPr>
          <a:xfrm>
            <a:off x="3200400" y="3257550"/>
            <a:ext cx="2209800" cy="105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6">
            <a:alphaModFix/>
          </a:blip>
          <a:srcRect b="5000" l="0" r="0" t="10000"/>
          <a:stretch/>
        </p:blipFill>
        <p:spPr>
          <a:xfrm>
            <a:off x="457200" y="3943350"/>
            <a:ext cx="2246318" cy="1073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20"/>
          <p:cNvGrpSpPr/>
          <p:nvPr/>
        </p:nvGrpSpPr>
        <p:grpSpPr>
          <a:xfrm>
            <a:off x="5562600" y="3257550"/>
            <a:ext cx="3128691" cy="1423026"/>
            <a:chOff x="671426" y="3093325"/>
            <a:chExt cx="3441044" cy="1660301"/>
          </a:xfrm>
        </p:grpSpPr>
        <p:pic>
          <p:nvPicPr>
            <p:cNvPr id="164" name="Google Shape;164;p20"/>
            <p:cNvPicPr preferRelativeResize="0"/>
            <p:nvPr/>
          </p:nvPicPr>
          <p:blipFill rotWithShape="1">
            <a:blip r:embed="rId7">
              <a:alphaModFix/>
            </a:blip>
            <a:srcRect b="4580" l="0" r="19709" t="8642"/>
            <a:stretch/>
          </p:blipFill>
          <p:spPr>
            <a:xfrm>
              <a:off x="1054744" y="3093325"/>
              <a:ext cx="3057726" cy="1660301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65" name="Google Shape;165;p20"/>
            <p:cNvSpPr txBox="1"/>
            <p:nvPr/>
          </p:nvSpPr>
          <p:spPr>
            <a:xfrm rot="-5400000">
              <a:off x="129326" y="3715600"/>
              <a:ext cx="1311000" cy="22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NDLI</a:t>
              </a:r>
              <a:r>
                <a:rPr b="1" i="1" lang="en-US" sz="900">
                  <a:solidFill>
                    <a:srgbClr val="0E9453"/>
                  </a:solidFill>
                  <a:latin typeface="Roboto"/>
                  <a:ea typeface="Roboto"/>
                  <a:cs typeface="Roboto"/>
                  <a:sym typeface="Roboto"/>
                </a:rPr>
                <a:t> BENGALI</a:t>
              </a:r>
              <a:endParaRPr i="1" sz="9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6" name="Google Shape;166;p20"/>
          <p:cNvGrpSpPr/>
          <p:nvPr/>
        </p:nvGrpSpPr>
        <p:grpSpPr>
          <a:xfrm>
            <a:off x="5943600" y="1581150"/>
            <a:ext cx="2667000" cy="1467202"/>
            <a:chOff x="5128794" y="3093325"/>
            <a:chExt cx="3372287" cy="1660301"/>
          </a:xfrm>
        </p:grpSpPr>
        <p:pic>
          <p:nvPicPr>
            <p:cNvPr id="167" name="Google Shape;167;p20"/>
            <p:cNvPicPr preferRelativeResize="0"/>
            <p:nvPr/>
          </p:nvPicPr>
          <p:blipFill rotWithShape="1">
            <a:blip r:embed="rId8">
              <a:alphaModFix/>
            </a:blip>
            <a:srcRect b="5900" l="0" r="13028" t="8708"/>
            <a:stretch/>
          </p:blipFill>
          <p:spPr>
            <a:xfrm>
              <a:off x="5532131" y="3093325"/>
              <a:ext cx="2968950" cy="1660301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68" name="Google Shape;168;p20"/>
            <p:cNvSpPr txBox="1"/>
            <p:nvPr/>
          </p:nvSpPr>
          <p:spPr>
            <a:xfrm rot="-5400000">
              <a:off x="4586694" y="3824100"/>
              <a:ext cx="1311000" cy="22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0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NDLI</a:t>
              </a:r>
              <a:r>
                <a:rPr b="1" i="1" lang="en-US" sz="1000">
                  <a:solidFill>
                    <a:srgbClr val="0E9453"/>
                  </a:solidFill>
                  <a:latin typeface="Roboto"/>
                  <a:ea typeface="Roboto"/>
                  <a:cs typeface="Roboto"/>
                  <a:sym typeface="Roboto"/>
                </a:rPr>
                <a:t> HINDI</a:t>
              </a:r>
              <a:endParaRPr i="1" sz="10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20"/>
          <p:cNvGrpSpPr/>
          <p:nvPr/>
        </p:nvGrpSpPr>
        <p:grpSpPr>
          <a:xfrm>
            <a:off x="3048000" y="1504950"/>
            <a:ext cx="2362200" cy="1359241"/>
            <a:chOff x="8386233" y="4320435"/>
            <a:chExt cx="3609789" cy="1816441"/>
          </a:xfrm>
        </p:grpSpPr>
        <p:sp>
          <p:nvSpPr>
            <p:cNvPr id="170" name="Google Shape;170;p20"/>
            <p:cNvSpPr txBox="1"/>
            <p:nvPr/>
          </p:nvSpPr>
          <p:spPr>
            <a:xfrm rot="-5400000">
              <a:off x="7663433" y="5043235"/>
              <a:ext cx="1748000" cy="3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9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NDLI</a:t>
              </a:r>
              <a:r>
                <a:rPr b="1" i="1" lang="en-US" sz="900">
                  <a:solidFill>
                    <a:srgbClr val="0E9453"/>
                  </a:solidFill>
                  <a:latin typeface="Roboto"/>
                  <a:ea typeface="Roboto"/>
                  <a:cs typeface="Roboto"/>
                  <a:sym typeface="Roboto"/>
                </a:rPr>
                <a:t> GUJRATI</a:t>
              </a:r>
              <a:endParaRPr i="1" sz="900">
                <a:solidFill>
                  <a:srgbClr val="0E945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71" name="Google Shape;171;p20"/>
            <p:cNvPicPr preferRelativeResize="0"/>
            <p:nvPr/>
          </p:nvPicPr>
          <p:blipFill rotWithShape="1">
            <a:blip r:embed="rId9">
              <a:alphaModFix/>
            </a:blip>
            <a:srcRect b="12127" l="3238" r="2844" t="9265"/>
            <a:stretch/>
          </p:blipFill>
          <p:spPr>
            <a:xfrm>
              <a:off x="8870245" y="4388874"/>
              <a:ext cx="3125776" cy="1748002"/>
            </a:xfrm>
            <a:prstGeom prst="rect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3959"/>
          </a:p>
        </p:txBody>
      </p:sp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-228592" lvl="0" marL="45718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/>
          <p:nvPr/>
        </p:nvSpPr>
        <p:spPr>
          <a:xfrm>
            <a:off x="513175" y="1010325"/>
            <a:ext cx="3373025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TO REGISTER?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71600" y="1980525"/>
            <a:ext cx="46020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492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Registration to NDLI is </a:t>
            </a:r>
            <a:r>
              <a:rPr b="1"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OPEN FOR ALL</a:t>
            </a:r>
            <a:r>
              <a:rPr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REGISTRATION TYPE:</a:t>
            </a:r>
            <a:endParaRPr b="1" sz="1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492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b="1"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Individual :</a:t>
            </a:r>
            <a:r>
              <a:rPr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Register directly  </a:t>
            </a: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492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</a:pPr>
            <a:r>
              <a:rPr b="1"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Institutional:</a:t>
            </a:r>
            <a:r>
              <a:rPr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Bulk registration managed by Institution overseen by authenticated nodal person as appointed by NDLI. </a:t>
            </a: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5516725" y="524850"/>
            <a:ext cx="2951414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4744375" y="1069975"/>
            <a:ext cx="39669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LOG ON TO : </a:t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WWW.NDL.GOV.IN</a:t>
            </a:r>
            <a:endParaRPr b="1" sz="18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2671" y="1949457"/>
            <a:ext cx="3098127" cy="2347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3959"/>
              <a:t>One Library All of India</a:t>
            </a:r>
            <a:endParaRPr sz="3959"/>
          </a:p>
        </p:txBody>
      </p:sp>
      <p:sp>
        <p:nvSpPr>
          <p:cNvPr id="189" name="Google Shape;189;p22"/>
          <p:cNvSpPr txBox="1"/>
          <p:nvPr/>
        </p:nvSpPr>
        <p:spPr>
          <a:xfrm>
            <a:off x="2885487" y="2495550"/>
            <a:ext cx="3373025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VIDEO TOUR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