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96" r:id="rId4"/>
    <p:sldId id="309" r:id="rId5"/>
    <p:sldId id="259" r:id="rId6"/>
    <p:sldId id="297" r:id="rId7"/>
    <p:sldId id="304" r:id="rId8"/>
    <p:sldId id="260" r:id="rId9"/>
    <p:sldId id="310" r:id="rId10"/>
    <p:sldId id="311" r:id="rId11"/>
    <p:sldId id="270" r:id="rId12"/>
    <p:sldId id="302" r:id="rId13"/>
    <p:sldId id="305" r:id="rId14"/>
    <p:sldId id="307" r:id="rId15"/>
    <p:sldId id="308" r:id="rId16"/>
    <p:sldId id="303" r:id="rId17"/>
    <p:sldId id="312" r:id="rId18"/>
    <p:sldId id="313" r:id="rId19"/>
    <p:sldId id="263" r:id="rId20"/>
    <p:sldId id="269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0" autoAdjust="0"/>
    <p:restoredTop sz="92178" autoAdjust="0"/>
  </p:normalViewPr>
  <p:slideViewPr>
    <p:cSldViewPr snapToGrid="0">
      <p:cViewPr>
        <p:scale>
          <a:sx n="66" d="100"/>
          <a:sy n="66" d="100"/>
        </p:scale>
        <p:origin x="-1258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Types</a:t>
            </a:r>
            <a:r>
              <a:rPr lang="en-US" baseline="0" dirty="0">
                <a:solidFill>
                  <a:schemeClr val="accent2">
                    <a:lumMod val="50000"/>
                  </a:schemeClr>
                </a:solidFill>
              </a:rPr>
              <a:t> of Libraries in Maldives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6.6690203159122663E-4"/>
          <c:y val="5.56634247469943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National Library
</a:t>
                    </a:r>
                    <a:r>
                      <a:rPr lang="en-US" dirty="0" smtClean="0"/>
                      <a:t>0.3%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Sheet1!$H$12:$H$16</c:f>
              <c:strCache>
                <c:ptCount val="5"/>
                <c:pt idx="0">
                  <c:v>National Library</c:v>
                </c:pt>
                <c:pt idx="1">
                  <c:v>Public Libraries</c:v>
                </c:pt>
                <c:pt idx="2">
                  <c:v>Special Libraries</c:v>
                </c:pt>
                <c:pt idx="3">
                  <c:v>Academic Libraries</c:v>
                </c:pt>
                <c:pt idx="4">
                  <c:v>School libraries</c:v>
                </c:pt>
              </c:strCache>
            </c:strRef>
          </c:cat>
          <c:val>
            <c:numRef>
              <c:f>Sheet1!$I$12:$I$16</c:f>
              <c:numCache>
                <c:formatCode>General</c:formatCode>
                <c:ptCount val="5"/>
                <c:pt idx="0">
                  <c:v>0.3</c:v>
                </c:pt>
                <c:pt idx="1">
                  <c:v>15.3</c:v>
                </c:pt>
                <c:pt idx="2">
                  <c:v>4.4000000000000004</c:v>
                </c:pt>
                <c:pt idx="3">
                  <c:v>4.8</c:v>
                </c:pt>
                <c:pt idx="4">
                  <c:v>75.2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E8ED-769B-4573-9350-4A8239F33B8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16FC-3368-4DB6-9771-AF49333B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an estimated total of 294 libraries </a:t>
            </a:r>
          </a:p>
          <a:p>
            <a:r>
              <a:rPr lang="en-GB" dirty="0" smtClean="0"/>
              <a:t>National Library, </a:t>
            </a:r>
          </a:p>
          <a:p>
            <a:r>
              <a:rPr lang="en-GB" dirty="0" smtClean="0"/>
              <a:t>45 Public Libraries – except for one the rest operated by non-governmental organizations or individuals, </a:t>
            </a:r>
          </a:p>
          <a:p>
            <a:r>
              <a:rPr lang="en-GB" dirty="0" smtClean="0"/>
              <a:t>13 Special Libraries, </a:t>
            </a:r>
          </a:p>
          <a:p>
            <a:r>
              <a:rPr lang="en-GB" dirty="0" smtClean="0"/>
              <a:t>14 Academic Libraries – of which 7 are branch libraries of the Maldives University, </a:t>
            </a:r>
          </a:p>
          <a:p>
            <a:r>
              <a:rPr lang="en-GB" dirty="0" smtClean="0"/>
              <a:t>221 School Libraries - 21 school libraries are located in the capital </a:t>
            </a:r>
            <a:r>
              <a:rPr lang="en-GB" dirty="0" err="1" smtClean="0"/>
              <a:t>Malé</a:t>
            </a:r>
            <a:r>
              <a:rPr lang="en-GB" dirty="0" smtClean="0"/>
              <a:t> with the rest located in the remaining inhabited islands; the bulk of the school libraries operated by the government under the Ministry of Education.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16FC-3368-4DB6-9771-AF49333BD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16FC-3368-4DB6-9771-AF49333BD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16FC-3368-4DB6-9771-AF49333BDB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16FC-3368-4DB6-9771-AF49333BDB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324693-E80F-4109-91F4-6DDED8A44C0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308FCD-C8CC-4E87-8059-5AE6D470C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645" y="1863266"/>
            <a:ext cx="5110480" cy="170216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Castellar" pitchFamily="18" charset="0"/>
              </a:rPr>
              <a:t/>
            </a:r>
            <a:br>
              <a:rPr lang="en-US" b="1" dirty="0" smtClean="0">
                <a:latin typeface="Castellar" pitchFamily="18" charset="0"/>
              </a:rPr>
            </a:br>
            <a:r>
              <a:rPr lang="en-US" b="1" dirty="0">
                <a:latin typeface="Castellar" pitchFamily="18" charset="0"/>
              </a:rPr>
              <a:t/>
            </a:r>
            <a:br>
              <a:rPr lang="en-US" b="1" dirty="0">
                <a:latin typeface="Castellar" pitchFamily="18" charset="0"/>
              </a:rPr>
            </a:br>
            <a:r>
              <a:rPr lang="en-US" b="1" dirty="0" smtClean="0">
                <a:latin typeface="Castellar" pitchFamily="18" charset="0"/>
              </a:rPr>
              <a:t/>
            </a:r>
            <a:br>
              <a:rPr lang="en-US" b="1" dirty="0" smtClean="0">
                <a:latin typeface="Castellar" pitchFamily="18" charset="0"/>
              </a:rPr>
            </a:br>
            <a:r>
              <a:rPr lang="en-US" sz="6000" b="1" dirty="0">
                <a:latin typeface="Castellar" pitchFamily="18" charset="0"/>
              </a:rPr>
              <a:t> </a:t>
            </a:r>
            <a:r>
              <a:rPr lang="en-US" sz="6000" b="1" dirty="0" smtClean="0">
                <a:latin typeface="Castellar" pitchFamily="18" charset="0"/>
              </a:rPr>
              <a:t> </a:t>
            </a:r>
            <a:r>
              <a:rPr lang="en-US" sz="2700" b="1" dirty="0" smtClean="0">
                <a:latin typeface="Castellar" pitchFamily="18" charset="0"/>
              </a:rPr>
              <a:t>DIGITAL HERITAGE IN MALDIVES: </a:t>
            </a:r>
            <a:br>
              <a:rPr lang="en-US" sz="2700" b="1" dirty="0" smtClean="0">
                <a:latin typeface="Castellar" pitchFamily="18" charset="0"/>
              </a:rPr>
            </a:br>
            <a:r>
              <a:rPr lang="en-US" sz="2700" b="1" dirty="0" smtClean="0">
                <a:latin typeface="Castellar" pitchFamily="18" charset="0"/>
              </a:rPr>
              <a:t>challenges and opportunities</a:t>
            </a:r>
            <a:endParaRPr lang="en-US" sz="5300" b="1" dirty="0">
              <a:latin typeface="Faruma" panose="02000500030200090000" pitchFamily="2" charset="0"/>
              <a:cs typeface="Faruma" panose="0200050003020009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53" y="4613023"/>
            <a:ext cx="5779023" cy="126062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Aminath</a:t>
            </a:r>
            <a:r>
              <a:rPr lang="en-US" dirty="0" smtClean="0"/>
              <a:t> </a:t>
            </a:r>
            <a:r>
              <a:rPr lang="en-US" dirty="0" err="1" smtClean="0"/>
              <a:t>Shiuna</a:t>
            </a:r>
            <a:endParaRPr lang="en-US" dirty="0" smtClean="0"/>
          </a:p>
          <a:p>
            <a:r>
              <a:rPr lang="en-US" dirty="0" smtClean="0"/>
              <a:t>Director, </a:t>
            </a:r>
            <a:r>
              <a:rPr lang="en-MY" dirty="0" smtClean="0"/>
              <a:t>Digitisation </a:t>
            </a:r>
            <a:r>
              <a:rPr lang="en-MY" dirty="0"/>
              <a:t>and </a:t>
            </a:r>
            <a:r>
              <a:rPr lang="en-MY" dirty="0" smtClean="0"/>
              <a:t>Training Section </a:t>
            </a:r>
          </a:p>
          <a:p>
            <a:r>
              <a:rPr lang="en-MY" dirty="0" smtClean="0"/>
              <a:t>National Library, Maldives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46" y="170821"/>
            <a:ext cx="5652457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17" y="369278"/>
            <a:ext cx="10972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National Archives of Maldives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552" y="1515895"/>
            <a:ext cx="5384800" cy="4525963"/>
          </a:xfrm>
        </p:spPr>
        <p:txBody>
          <a:bodyPr/>
          <a:lstStyle/>
          <a:p>
            <a:r>
              <a:rPr lang="en-US" dirty="0"/>
              <a:t>National Archives of Maldives is a public independent entity established under the Act (16/2011) on </a:t>
            </a:r>
            <a:r>
              <a:rPr lang="en-US" dirty="0" smtClean="0"/>
              <a:t>19 </a:t>
            </a:r>
            <a:r>
              <a:rPr lang="en-US" dirty="0"/>
              <a:t>January 2012. </a:t>
            </a:r>
            <a:endParaRPr lang="en-US" dirty="0" smtClean="0"/>
          </a:p>
          <a:p>
            <a:r>
              <a:rPr lang="en-US" dirty="0" smtClean="0"/>
              <a:t>About 601,514,240 </a:t>
            </a:r>
            <a:r>
              <a:rPr lang="en-US" dirty="0"/>
              <a:t>public record documents in different storage facilities </a:t>
            </a: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7,000,000 digital records in GEMS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Public </a:t>
            </a:r>
            <a:r>
              <a:rPr lang="en-US" dirty="0"/>
              <a:t>records </a:t>
            </a:r>
            <a:r>
              <a:rPr lang="en-US" dirty="0" err="1" smtClean="0"/>
              <a:t>digitalisation</a:t>
            </a:r>
            <a:r>
              <a:rPr lang="en-US" dirty="0" smtClean="0"/>
              <a:t> project is an ongoing work</a:t>
            </a:r>
            <a:endParaRPr lang="en-US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Website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GB" dirty="0" smtClean="0"/>
              <a:t>	 </a:t>
            </a:r>
            <a:r>
              <a:rPr lang="en-US" dirty="0"/>
              <a:t>https://</a:t>
            </a:r>
            <a:r>
              <a:rPr lang="en-US" dirty="0" smtClean="0"/>
              <a:t>archives.gov.mv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1780381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1755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07" y="419518"/>
            <a:ext cx="10972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Maldives Library Association (MLA)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407" y="1576186"/>
            <a:ext cx="7177872" cy="4525963"/>
          </a:xfrm>
        </p:spPr>
        <p:txBody>
          <a:bodyPr/>
          <a:lstStyle/>
          <a:p>
            <a:r>
              <a:rPr lang="en-US" dirty="0"/>
              <a:t>MLA established, 1987, MLA council registered in 2010</a:t>
            </a:r>
            <a:r>
              <a:rPr lang="en-US" dirty="0" smtClean="0"/>
              <a:t>,</a:t>
            </a:r>
          </a:p>
          <a:p>
            <a:r>
              <a:rPr lang="en-US" dirty="0" smtClean="0"/>
              <a:t>Strong advocate for libraries and librarians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Blog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://infomalias.wordpress.com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Newsletter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eepurl.com/1C8Fz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75" y="2773345"/>
            <a:ext cx="6273226" cy="3046761"/>
          </a:xfrm>
        </p:spPr>
      </p:pic>
    </p:spTree>
    <p:extLst>
      <p:ext uri="{BB962C8B-B14F-4D97-AF65-F5344CB8AC3E}">
        <p14:creationId xmlns:p14="http://schemas.microsoft.com/office/powerpoint/2010/main" val="994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5"/>
            <a:ext cx="12191999" cy="6888725"/>
          </a:xfrm>
        </p:spPr>
      </p:pic>
      <p:sp>
        <p:nvSpPr>
          <p:cNvPr id="3" name="TextBox 2"/>
          <p:cNvSpPr txBox="1"/>
          <p:nvPr/>
        </p:nvSpPr>
        <p:spPr>
          <a:xfrm>
            <a:off x="1549445" y="595843"/>
            <a:ext cx="815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Local Digital Repositories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65" y="469760"/>
            <a:ext cx="10972800" cy="82647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Maldives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Digital Library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06287"/>
            <a:ext cx="5384800" cy="54691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Project was </a:t>
            </a:r>
            <a:r>
              <a:rPr lang="en-GB" dirty="0" smtClean="0"/>
              <a:t>launched </a:t>
            </a:r>
            <a:r>
              <a:rPr lang="en-GB" dirty="0"/>
              <a:t>in August 2011 under the initiative of the </a:t>
            </a:r>
            <a:r>
              <a:rPr lang="en-GB" dirty="0" smtClean="0"/>
              <a:t>National Library. </a:t>
            </a:r>
          </a:p>
          <a:p>
            <a:r>
              <a:rPr lang="en-GB" dirty="0" smtClean="0"/>
              <a:t>The </a:t>
            </a:r>
            <a:r>
              <a:rPr lang="en-GB" dirty="0"/>
              <a:t>Maldives Digital Library was created by the Maldives Greenstone Network (MGN). 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National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Library, Maldives (NL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Maldives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National University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Library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(MNUL) 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National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Centre for Information Technology (NCIT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Department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Heritage</a:t>
            </a:r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Maldives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Library Association. 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dirty="0" smtClean="0"/>
              <a:t>The MGN was formed with the help of a grant received by NL from the University of Waikato, New Zealand. 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b="1" dirty="0" smtClean="0"/>
              <a:t>Website</a:t>
            </a:r>
          </a:p>
          <a:p>
            <a:pPr marL="411480" lvl="1" indent="0">
              <a:buNone/>
            </a:pPr>
            <a:r>
              <a:rPr lang="en-GB" dirty="0" smtClean="0"/>
              <a:t>	http</a:t>
            </a:r>
            <a:r>
              <a:rPr lang="en-GB" dirty="0"/>
              <a:t>://</a:t>
            </a:r>
            <a:r>
              <a:rPr lang="en-GB" dirty="0" smtClean="0"/>
              <a:t>library.egov.mv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7851" r="20750" b="13482"/>
          <a:stretch/>
        </p:blipFill>
        <p:spPr bwMode="auto">
          <a:xfrm>
            <a:off x="6127800" y="1513840"/>
            <a:ext cx="5881320" cy="44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411480"/>
            <a:ext cx="10972800" cy="87884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Saruna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480" y="1452880"/>
            <a:ext cx="4958080" cy="4277359"/>
          </a:xfrm>
        </p:spPr>
        <p:txBody>
          <a:bodyPr>
            <a:normAutofit/>
          </a:bodyPr>
          <a:lstStyle/>
          <a:p>
            <a:r>
              <a:rPr lang="en-GB" b="1" dirty="0" err="1"/>
              <a:t>Saruna</a:t>
            </a:r>
            <a:r>
              <a:rPr lang="en-GB" b="1" dirty="0"/>
              <a:t> </a:t>
            </a:r>
            <a:r>
              <a:rPr lang="en-GB" dirty="0"/>
              <a:t>is the </a:t>
            </a:r>
            <a:r>
              <a:rPr lang="en-US" dirty="0"/>
              <a:t>digital repository of the Maldives National University and the repository was launched on 11 April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Includes 7 </a:t>
            </a:r>
            <a:r>
              <a:rPr lang="en-US" dirty="0"/>
              <a:t>main collections in </a:t>
            </a:r>
            <a:r>
              <a:rPr lang="en-US" dirty="0" smtClean="0"/>
              <a:t>multilingual</a:t>
            </a:r>
          </a:p>
          <a:p>
            <a:r>
              <a:rPr lang="en-US" dirty="0" smtClean="0"/>
              <a:t>5411 </a:t>
            </a:r>
            <a:r>
              <a:rPr lang="en-US" dirty="0"/>
              <a:t>files are uploaded in these collections </a:t>
            </a:r>
            <a:endParaRPr lang="en-US" dirty="0" smtClean="0"/>
          </a:p>
          <a:p>
            <a:endParaRPr lang="en-US" u="sng" dirty="0" smtClean="0"/>
          </a:p>
          <a:p>
            <a:pPr marL="109728" indent="0">
              <a:buNone/>
            </a:pPr>
            <a:r>
              <a:rPr lang="en-US" b="1" dirty="0" smtClean="0"/>
              <a:t>Website</a:t>
            </a:r>
          </a:p>
          <a:p>
            <a:pPr marL="109728" indent="0">
              <a:buNone/>
            </a:pPr>
            <a:r>
              <a:rPr lang="en-US" dirty="0" smtClean="0"/>
              <a:t>	http</a:t>
            </a:r>
            <a:r>
              <a:rPr lang="en-US" dirty="0"/>
              <a:t>://</a:t>
            </a:r>
            <a:r>
              <a:rPr lang="en-US" dirty="0" smtClean="0"/>
              <a:t>saruna.mnu.edu.mv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8759" r="11086" b="10462"/>
          <a:stretch/>
        </p:blipFill>
        <p:spPr bwMode="auto">
          <a:xfrm>
            <a:off x="5651439" y="1452880"/>
            <a:ext cx="6378001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972800" cy="8382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Favvaru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920" y="1406145"/>
            <a:ext cx="4663440" cy="5086095"/>
          </a:xfrm>
        </p:spPr>
        <p:txBody>
          <a:bodyPr>
            <a:normAutofit/>
          </a:bodyPr>
          <a:lstStyle/>
          <a:p>
            <a:r>
              <a:rPr lang="en-US" b="1" dirty="0" err="1"/>
              <a:t>Favvaaru</a:t>
            </a:r>
            <a:r>
              <a:rPr lang="en-US" dirty="0"/>
              <a:t> digital repository was inaugurated on 9 July 2018 with one serial title namely ‘</a:t>
            </a:r>
            <a:r>
              <a:rPr lang="en-US" dirty="0" err="1"/>
              <a:t>Faithoora</a:t>
            </a:r>
            <a:r>
              <a:rPr lang="en-US" dirty="0"/>
              <a:t>’ which includes over 6000 articles.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epository </a:t>
            </a:r>
            <a:r>
              <a:rPr lang="en-US" dirty="0"/>
              <a:t>is managed by the Academy of Dhivehi Language. </a:t>
            </a:r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/>
              <a:t>support and staff training was given by MLA.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 smtClean="0"/>
              <a:t>Website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favvaaru.mv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8147" r="20583" b="9927"/>
          <a:stretch/>
        </p:blipFill>
        <p:spPr bwMode="auto">
          <a:xfrm>
            <a:off x="5443666" y="1127760"/>
            <a:ext cx="6494334" cy="500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223520" y="274320"/>
            <a:ext cx="595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Non-governmental </a:t>
            </a:r>
          </a:p>
          <a:p>
            <a:r>
              <a:rPr lang="en-US" sz="4000" dirty="0" smtClean="0"/>
              <a:t>initiatives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8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1594" b="19634"/>
          <a:stretch/>
        </p:blipFill>
        <p:spPr bwMode="auto">
          <a:xfrm>
            <a:off x="93784" y="1793631"/>
            <a:ext cx="11997732" cy="49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68" y="469761"/>
            <a:ext cx="10972800" cy="1069848"/>
          </a:xfrm>
        </p:spPr>
        <p:txBody>
          <a:bodyPr>
            <a:normAutofit/>
          </a:bodyPr>
          <a:lstStyle/>
          <a:p>
            <a:pPr marL="109728">
              <a:spcBef>
                <a:spcPts val="300"/>
              </a:spcBef>
              <a:buClr>
                <a:schemeClr val="accent3"/>
              </a:buClr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https://majalla.mv/</a:t>
            </a:r>
          </a:p>
        </p:txBody>
      </p:sp>
    </p:spTree>
    <p:extLst>
      <p:ext uri="{BB962C8B-B14F-4D97-AF65-F5344CB8AC3E}">
        <p14:creationId xmlns:p14="http://schemas.microsoft.com/office/powerpoint/2010/main" val="14610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94268" y="469761"/>
            <a:ext cx="10972800" cy="10698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9728">
              <a:spcBef>
                <a:spcPts val="300"/>
              </a:spcBef>
              <a:buClr>
                <a:schemeClr val="accent3"/>
              </a:buClr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Website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http://books.novelty.com.mv/v2/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9790" r="22247" b="11561"/>
          <a:stretch/>
        </p:blipFill>
        <p:spPr bwMode="auto">
          <a:xfrm>
            <a:off x="1388962" y="1539609"/>
            <a:ext cx="10035251" cy="53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5841"/>
            <a:ext cx="10972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Challenges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334" y="2228012"/>
            <a:ext cx="9819190" cy="4114916"/>
          </a:xfrm>
        </p:spPr>
        <p:txBody>
          <a:bodyPr/>
          <a:lstStyle/>
          <a:p>
            <a:r>
              <a:rPr lang="en-GB" dirty="0" smtClean="0"/>
              <a:t>Lack </a:t>
            </a:r>
            <a:r>
              <a:rPr lang="en-GB" dirty="0"/>
              <a:t>of awareness on the importance of establishing these resources </a:t>
            </a:r>
            <a:r>
              <a:rPr lang="en-GB" dirty="0" smtClean="0"/>
              <a:t>locally</a:t>
            </a:r>
          </a:p>
          <a:p>
            <a:pPr lvl="0"/>
            <a:r>
              <a:rPr lang="en-GB" dirty="0"/>
              <a:t>Lacking the right skill set</a:t>
            </a:r>
          </a:p>
          <a:p>
            <a:pPr lvl="0"/>
            <a:r>
              <a:rPr lang="en-GB" dirty="0" smtClean="0"/>
              <a:t>Lack </a:t>
            </a:r>
            <a:r>
              <a:rPr lang="en-GB" dirty="0"/>
              <a:t>of internet facilities and equipment </a:t>
            </a:r>
            <a:r>
              <a:rPr lang="en-GB" dirty="0" smtClean="0"/>
              <a:t>infrastructure</a:t>
            </a:r>
          </a:p>
          <a:p>
            <a:pPr lvl="0"/>
            <a:r>
              <a:rPr lang="en-GB" dirty="0" smtClean="0"/>
              <a:t>Budget limitation</a:t>
            </a:r>
          </a:p>
          <a:p>
            <a:pPr lvl="0"/>
            <a:r>
              <a:rPr lang="en-GB" dirty="0" smtClean="0"/>
              <a:t>Lack </a:t>
            </a:r>
            <a:r>
              <a:rPr lang="en-GB" dirty="0"/>
              <a:t>of quality control and poor indexing</a:t>
            </a:r>
          </a:p>
        </p:txBody>
      </p:sp>
    </p:spTree>
    <p:extLst>
      <p:ext uri="{BB962C8B-B14F-4D97-AF65-F5344CB8AC3E}">
        <p14:creationId xmlns:p14="http://schemas.microsoft.com/office/powerpoint/2010/main" val="15921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301" y="985133"/>
            <a:ext cx="9366325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Areas covered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13" y="2128133"/>
            <a:ext cx="9283766" cy="28759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Maldives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Role players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History and status of projects initiated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246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22" y="56966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Recommendations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834" y="1701478"/>
            <a:ext cx="10030334" cy="46414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GB" dirty="0"/>
              <a:t>To provide structured staff trainings to build the </a:t>
            </a:r>
            <a:r>
              <a:rPr lang="en-GB" dirty="0" smtClean="0"/>
              <a:t>right skill set</a:t>
            </a:r>
            <a:endParaRPr lang="en-GB" dirty="0"/>
          </a:p>
          <a:p>
            <a:pPr lvl="0"/>
            <a:r>
              <a:rPr lang="en-GB" dirty="0"/>
              <a:t>To educate and create awareness among the high level policy makers</a:t>
            </a:r>
          </a:p>
          <a:p>
            <a:pPr lvl="0"/>
            <a:r>
              <a:rPr lang="en-GB" dirty="0"/>
              <a:t>Asian </a:t>
            </a:r>
            <a:r>
              <a:rPr lang="en-GB" dirty="0" smtClean="0"/>
              <a:t>countries/SAARC  </a:t>
            </a:r>
            <a:r>
              <a:rPr lang="en-GB" dirty="0"/>
              <a:t>could create a joint digital </a:t>
            </a:r>
            <a:r>
              <a:rPr lang="en-GB" dirty="0" smtClean="0"/>
              <a:t>repository</a:t>
            </a:r>
            <a:endParaRPr lang="en-GB" dirty="0" smtClean="0"/>
          </a:p>
          <a:p>
            <a:pPr lvl="0"/>
            <a:r>
              <a:rPr lang="en-GB" dirty="0" smtClean="0"/>
              <a:t>Leading to creating a Community of Practice for Digital initiatives in Asia.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57" y="-1127051"/>
            <a:ext cx="12411857" cy="8258514"/>
          </a:xfrm>
        </p:spPr>
      </p:pic>
      <p:sp>
        <p:nvSpPr>
          <p:cNvPr id="6" name="TextBox 5"/>
          <p:cNvSpPr txBox="1"/>
          <p:nvPr/>
        </p:nvSpPr>
        <p:spPr>
          <a:xfrm>
            <a:off x="1779536" y="4815486"/>
            <a:ext cx="821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Wishing for a constructive panel discussion to lead the way to a DIGITAL SAARC initiative.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563"/>
            <a:ext cx="12188372" cy="8096563"/>
          </a:xfrm>
        </p:spPr>
      </p:pic>
    </p:spTree>
    <p:extLst>
      <p:ext uri="{BB962C8B-B14F-4D97-AF65-F5344CB8AC3E}">
        <p14:creationId xmlns:p14="http://schemas.microsoft.com/office/powerpoint/2010/main" val="33808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8682" y="520002"/>
            <a:ext cx="10972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About Maldives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99067" y="1706814"/>
            <a:ext cx="8212853" cy="452596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US" altLang="en-US" sz="2400" dirty="0"/>
              <a:t>1190 islands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altLang="en-US" sz="2400" dirty="0"/>
              <a:t>26 ring-like atolls that spread to 90,000 square kilometers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200 are inhabited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100 islands have been developed into resorts.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Tourism and Fishing are the two major industries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The resident population 533,941, of whom 196,774 are female and 337,167 are males.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Total Internet subscribers are </a:t>
            </a:r>
            <a:r>
              <a:rPr lang="en-US" altLang="en-US" sz="2400" dirty="0" smtClean="0"/>
              <a:t>355,521</a:t>
            </a:r>
            <a:endParaRPr lang="en-US" altLang="en-US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altLang="en-US" sz="2400" dirty="0"/>
              <a:t>Total Mobile subscribers are </a:t>
            </a:r>
            <a:r>
              <a:rPr lang="en-US" altLang="en-US" sz="2400" dirty="0" smtClean="0"/>
              <a:t>870,397</a:t>
            </a:r>
            <a:endParaRPr lang="en-US" altLang="en-US" sz="2400" dirty="0"/>
          </a:p>
          <a:p>
            <a:pPr marL="109728" lvl="0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https://statisticsmaldives.gov.mv/maldives-in-figures-october-2019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7" y="753627"/>
            <a:ext cx="2814756" cy="594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00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50834"/>
              </p:ext>
            </p:extLst>
          </p:nvPr>
        </p:nvGraphicFramePr>
        <p:xfrm>
          <a:off x="1272860" y="744280"/>
          <a:ext cx="9593613" cy="547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3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9738"/>
            <a:ext cx="12191999" cy="12191999"/>
          </a:xfrm>
        </p:spPr>
      </p:pic>
    </p:spTree>
    <p:extLst>
      <p:ext uri="{BB962C8B-B14F-4D97-AF65-F5344CB8AC3E}">
        <p14:creationId xmlns:p14="http://schemas.microsoft.com/office/powerpoint/2010/main" val="3760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818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Key role players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69986"/>
            <a:ext cx="5384800" cy="483821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Ministry of Arts Culture and Heritage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National Library of Maldives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Department of Heritage </a:t>
            </a:r>
          </a:p>
          <a:p>
            <a:pPr lvl="2"/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National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Museum</a:t>
            </a:r>
          </a:p>
          <a:p>
            <a:pPr lvl="1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National Archives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Maldives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11480" lvl="1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/>
              <a:t>Ministry </a:t>
            </a:r>
            <a:r>
              <a:rPr lang="en-US" sz="2800" dirty="0" smtClean="0"/>
              <a:t>of Education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National Institute of Education</a:t>
            </a:r>
          </a:p>
          <a:p>
            <a:r>
              <a:rPr lang="en-US" sz="2800" dirty="0" smtClean="0"/>
              <a:t>National Center for Information Technology</a:t>
            </a:r>
          </a:p>
          <a:p>
            <a:r>
              <a:rPr lang="en-US" sz="2800" dirty="0" smtClean="0"/>
              <a:t>Maldives </a:t>
            </a:r>
            <a:r>
              <a:rPr lang="en-US" sz="2800" dirty="0"/>
              <a:t>National </a:t>
            </a:r>
            <a:r>
              <a:rPr lang="en-US" sz="2800" dirty="0" smtClean="0"/>
              <a:t>University</a:t>
            </a:r>
          </a:p>
          <a:p>
            <a:r>
              <a:rPr lang="en-US" sz="2800" dirty="0" smtClean="0"/>
              <a:t>Maldives Library Association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73" y="1903283"/>
            <a:ext cx="5384800" cy="3482170"/>
          </a:xfrm>
        </p:spPr>
      </p:pic>
    </p:spTree>
    <p:extLst>
      <p:ext uri="{BB962C8B-B14F-4D97-AF65-F5344CB8AC3E}">
        <p14:creationId xmlns:p14="http://schemas.microsoft.com/office/powerpoint/2010/main" val="16295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03" y="670728"/>
            <a:ext cx="10972800" cy="86667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National Library of Maldives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611" y="1577591"/>
            <a:ext cx="5451789" cy="519779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Established </a:t>
            </a:r>
            <a:r>
              <a:rPr lang="en-GB" sz="2400" dirty="0"/>
              <a:t>in 1945 is the oldest library in the </a:t>
            </a:r>
            <a:r>
              <a:rPr lang="en-GB" sz="2400" dirty="0" smtClean="0"/>
              <a:t>country. It operates </a:t>
            </a:r>
            <a:r>
              <a:rPr lang="en-GB" sz="2400" dirty="0"/>
              <a:t>as the national library as well as the public library serving the entire Maldivian community. </a:t>
            </a:r>
            <a:endParaRPr lang="en-GB" sz="2400" dirty="0" smtClean="0"/>
          </a:p>
          <a:p>
            <a:pPr marL="109728" indent="0">
              <a:buNone/>
            </a:pPr>
            <a:endParaRPr lang="en-GB" sz="2400" dirty="0" smtClean="0"/>
          </a:p>
          <a:p>
            <a:r>
              <a:rPr lang="en-GB" sz="2400" dirty="0" smtClean="0"/>
              <a:t>NL is the </a:t>
            </a:r>
            <a:r>
              <a:rPr lang="en-GB" sz="2400" dirty="0"/>
              <a:t>main institution in the Republic of Maldives mandated with the development of the library and information science field.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Website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http://www.nlm.gov.mv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49" y="2054346"/>
            <a:ext cx="5382491" cy="3591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10" y="469760"/>
            <a:ext cx="10972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National Museum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455" y="1777153"/>
            <a:ext cx="53848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N</a:t>
            </a:r>
            <a:r>
              <a:rPr lang="en-US" b="1" dirty="0" smtClean="0"/>
              <a:t>ational Museum</a:t>
            </a:r>
            <a:r>
              <a:rPr lang="en-US" dirty="0"/>
              <a:t> </a:t>
            </a:r>
            <a:r>
              <a:rPr lang="en-US" dirty="0" smtClean="0"/>
              <a:t>was opened </a:t>
            </a:r>
            <a:r>
              <a:rPr lang="en-US" dirty="0"/>
              <a:t>on </a:t>
            </a:r>
            <a:r>
              <a:rPr lang="en-US" dirty="0" smtClean="0"/>
              <a:t>11 November 1952</a:t>
            </a:r>
          </a:p>
          <a:p>
            <a:r>
              <a:rPr lang="en-US" dirty="0"/>
              <a:t>A diverse collection of artifacts are displayed in the </a:t>
            </a:r>
            <a:r>
              <a:rPr lang="en-US" dirty="0" smtClean="0"/>
              <a:t>museum</a:t>
            </a:r>
          </a:p>
          <a:p>
            <a:r>
              <a:rPr lang="en-US" dirty="0"/>
              <a:t>D</a:t>
            </a:r>
            <a:r>
              <a:rPr lang="en-US" dirty="0" smtClean="0"/>
              <a:t>igitisation of the object collection is an ongoing project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Website</a:t>
            </a:r>
          </a:p>
          <a:p>
            <a:pPr marL="109728" indent="0">
              <a:buNone/>
            </a:pPr>
            <a:r>
              <a:rPr lang="en-GB" dirty="0"/>
              <a:t>	 </a:t>
            </a:r>
            <a:r>
              <a:rPr lang="en-US" dirty="0"/>
              <a:t>https://archives.gov.mv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89" y="1748413"/>
            <a:ext cx="5758849" cy="3812570"/>
          </a:xfrm>
        </p:spPr>
      </p:pic>
    </p:spTree>
    <p:extLst>
      <p:ext uri="{BB962C8B-B14F-4D97-AF65-F5344CB8AC3E}">
        <p14:creationId xmlns:p14="http://schemas.microsoft.com/office/powerpoint/2010/main" val="3239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953</TotalTime>
  <Words>624</Words>
  <Application>Microsoft Office PowerPoint</Application>
  <PresentationFormat>Custom</PresentationFormat>
  <Paragraphs>121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     DIGITAL HERITAGE IN MALDIVES:  challenges and opportunities</vt:lpstr>
      <vt:lpstr>Areas covered</vt:lpstr>
      <vt:lpstr>PowerPoint Presentation</vt:lpstr>
      <vt:lpstr>About Maldives</vt:lpstr>
      <vt:lpstr>PowerPoint Presentation</vt:lpstr>
      <vt:lpstr>PowerPoint Presentation</vt:lpstr>
      <vt:lpstr>Key role players</vt:lpstr>
      <vt:lpstr>National Library of Maldives</vt:lpstr>
      <vt:lpstr>National Museum </vt:lpstr>
      <vt:lpstr>National Archives of Maldives</vt:lpstr>
      <vt:lpstr>Maldives Library Association (MLA)</vt:lpstr>
      <vt:lpstr>PowerPoint Presentation</vt:lpstr>
      <vt:lpstr>Maldives Digital Library</vt:lpstr>
      <vt:lpstr>Saruna</vt:lpstr>
      <vt:lpstr>Favvaru</vt:lpstr>
      <vt:lpstr>PowerPoint Presentation</vt:lpstr>
      <vt:lpstr>Website  https://majalla.mv/</vt:lpstr>
      <vt:lpstr>PowerPoint Presentation</vt:lpstr>
      <vt:lpstr>Challenges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IN THE MALDIVES</dc:title>
  <dc:creator>fathun</dc:creator>
  <cp:lastModifiedBy>Aminath Shiuna</cp:lastModifiedBy>
  <cp:revision>72</cp:revision>
  <dcterms:created xsi:type="dcterms:W3CDTF">2014-11-28T11:48:04Z</dcterms:created>
  <dcterms:modified xsi:type="dcterms:W3CDTF">2019-12-05T11:26:10Z</dcterms:modified>
</cp:coreProperties>
</file>