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notesMasterIdLst>
    <p:notesMasterId r:id="rId17"/>
  </p:notesMasterIdLst>
  <p:sldIdLst>
    <p:sldId id="256" r:id="rId2"/>
    <p:sldId id="257" r:id="rId3"/>
    <p:sldId id="258" r:id="rId4"/>
    <p:sldId id="259" r:id="rId5"/>
    <p:sldId id="270" r:id="rId6"/>
    <p:sldId id="263" r:id="rId7"/>
    <p:sldId id="260" r:id="rId8"/>
    <p:sldId id="261" r:id="rId9"/>
    <p:sldId id="262" r:id="rId10"/>
    <p:sldId id="264" r:id="rId11"/>
    <p:sldId id="266" r:id="rId12"/>
    <p:sldId id="267" r:id="rId13"/>
    <p:sldId id="268" r:id="rId14"/>
    <p:sldId id="265"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A86998-1F5D-49DE-B813-70837B8601BA}" type="datetimeFigureOut">
              <a:rPr lang="en-US" smtClean="0"/>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1E2926-7D1C-4018-8C20-685F3D8FA874}" type="slidenum">
              <a:rPr lang="en-US" smtClean="0"/>
              <a:t>‹#›</a:t>
            </a:fld>
            <a:endParaRPr lang="en-US"/>
          </a:p>
        </p:txBody>
      </p:sp>
    </p:spTree>
    <p:extLst>
      <p:ext uri="{BB962C8B-B14F-4D97-AF65-F5344CB8AC3E}">
        <p14:creationId xmlns:p14="http://schemas.microsoft.com/office/powerpoint/2010/main" val="441580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FFBCEA-B156-43F0-885B-33C67365DCA1}" type="datetime1">
              <a:rPr lang="en-US" smtClean="0"/>
              <a:t>12/9/2019</a:t>
            </a:fld>
            <a:endParaRPr lang="en-US" dirty="0"/>
          </a:p>
        </p:txBody>
      </p:sp>
      <p:sp>
        <p:nvSpPr>
          <p:cNvPr id="5" name="Footer Placeholder 4"/>
          <p:cNvSpPr>
            <a:spLocks noGrp="1"/>
          </p:cNvSpPr>
          <p:nvPr>
            <p:ph type="ftr" sz="quarter" idx="11"/>
          </p:nvPr>
        </p:nvSpPr>
        <p:spPr/>
        <p:txBody>
          <a:bodyPr/>
          <a:lstStyle/>
          <a:p>
            <a:r>
              <a:rPr lang="en-US" smtClean="0"/>
              <a:t>KEDL 2019, December 10, 2019, IIT Delhi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993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6F421D-24D1-4701-80CF-80468DB0797D}" type="datetime1">
              <a:rPr lang="en-US" smtClean="0"/>
              <a:t>12/9/2019</a:t>
            </a:fld>
            <a:endParaRPr lang="en-US" dirty="0"/>
          </a:p>
        </p:txBody>
      </p:sp>
      <p:sp>
        <p:nvSpPr>
          <p:cNvPr id="5" name="Footer Placeholder 4"/>
          <p:cNvSpPr>
            <a:spLocks noGrp="1"/>
          </p:cNvSpPr>
          <p:nvPr>
            <p:ph type="ftr" sz="quarter" idx="11"/>
          </p:nvPr>
        </p:nvSpPr>
        <p:spPr/>
        <p:txBody>
          <a:bodyPr/>
          <a:lstStyle/>
          <a:p>
            <a:r>
              <a:rPr lang="en-US" smtClean="0"/>
              <a:t>KEDL 2019, December 10, 2019, IIT Delhi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530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A09F5A-C84B-4445-86A2-1095700B4AB5}" type="datetime1">
              <a:rPr lang="en-US" smtClean="0"/>
              <a:t>12/9/2019</a:t>
            </a:fld>
            <a:endParaRPr lang="en-US" dirty="0"/>
          </a:p>
        </p:txBody>
      </p:sp>
      <p:sp>
        <p:nvSpPr>
          <p:cNvPr id="5" name="Footer Placeholder 4"/>
          <p:cNvSpPr>
            <a:spLocks noGrp="1"/>
          </p:cNvSpPr>
          <p:nvPr>
            <p:ph type="ftr" sz="quarter" idx="11"/>
          </p:nvPr>
        </p:nvSpPr>
        <p:spPr/>
        <p:txBody>
          <a:bodyPr/>
          <a:lstStyle/>
          <a:p>
            <a:r>
              <a:rPr lang="en-US" smtClean="0"/>
              <a:t>KEDL 2019, December 10, 2019, IIT Delhi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60312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67B4CC-4799-4D5D-BB50-0919183FB3A4}" type="datetime1">
              <a:rPr lang="en-US" smtClean="0"/>
              <a:t>12/9/2019</a:t>
            </a:fld>
            <a:endParaRPr lang="en-US" dirty="0"/>
          </a:p>
        </p:txBody>
      </p:sp>
      <p:sp>
        <p:nvSpPr>
          <p:cNvPr id="5" name="Footer Placeholder 4"/>
          <p:cNvSpPr>
            <a:spLocks noGrp="1"/>
          </p:cNvSpPr>
          <p:nvPr>
            <p:ph type="ftr" sz="quarter" idx="11"/>
          </p:nvPr>
        </p:nvSpPr>
        <p:spPr/>
        <p:txBody>
          <a:bodyPr/>
          <a:lstStyle/>
          <a:p>
            <a:r>
              <a:rPr lang="en-US" smtClean="0"/>
              <a:t>KEDL 2019, December 10, 2019, IIT Delhi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3970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11E4C0-9112-42FB-BC40-1003DE3C64FA}" type="datetime1">
              <a:rPr lang="en-US" smtClean="0"/>
              <a:t>12/9/2019</a:t>
            </a:fld>
            <a:endParaRPr lang="en-US" dirty="0"/>
          </a:p>
        </p:txBody>
      </p:sp>
      <p:sp>
        <p:nvSpPr>
          <p:cNvPr id="5" name="Footer Placeholder 4"/>
          <p:cNvSpPr>
            <a:spLocks noGrp="1"/>
          </p:cNvSpPr>
          <p:nvPr>
            <p:ph type="ftr" sz="quarter" idx="11"/>
          </p:nvPr>
        </p:nvSpPr>
        <p:spPr/>
        <p:txBody>
          <a:bodyPr/>
          <a:lstStyle/>
          <a:p>
            <a:r>
              <a:rPr lang="en-US" smtClean="0"/>
              <a:t>KEDL 2019, December 10, 2019, IIT Delhi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3217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271C7A-874D-4DFB-825D-29F6BA7D0F56}" type="datetime1">
              <a:rPr lang="en-US" smtClean="0"/>
              <a:t>12/9/2019</a:t>
            </a:fld>
            <a:endParaRPr lang="en-US" dirty="0"/>
          </a:p>
        </p:txBody>
      </p:sp>
      <p:sp>
        <p:nvSpPr>
          <p:cNvPr id="5" name="Footer Placeholder 4"/>
          <p:cNvSpPr>
            <a:spLocks noGrp="1"/>
          </p:cNvSpPr>
          <p:nvPr>
            <p:ph type="ftr" sz="quarter" idx="11"/>
          </p:nvPr>
        </p:nvSpPr>
        <p:spPr/>
        <p:txBody>
          <a:bodyPr/>
          <a:lstStyle/>
          <a:p>
            <a:r>
              <a:rPr lang="en-US" smtClean="0"/>
              <a:t>KEDL 2019, December 10, 2019, IIT Delhi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3533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75CD33-DBA8-45B9-8368-479F24428D86}" type="datetime1">
              <a:rPr lang="en-US" smtClean="0"/>
              <a:t>12/9/2019</a:t>
            </a:fld>
            <a:endParaRPr lang="en-US" dirty="0"/>
          </a:p>
        </p:txBody>
      </p:sp>
      <p:sp>
        <p:nvSpPr>
          <p:cNvPr id="5" name="Footer Placeholder 4"/>
          <p:cNvSpPr>
            <a:spLocks noGrp="1"/>
          </p:cNvSpPr>
          <p:nvPr>
            <p:ph type="ftr" sz="quarter" idx="11"/>
          </p:nvPr>
        </p:nvSpPr>
        <p:spPr/>
        <p:txBody>
          <a:bodyPr/>
          <a:lstStyle/>
          <a:p>
            <a:r>
              <a:rPr lang="en-US" smtClean="0"/>
              <a:t>KEDL 2019, December 10, 2019, IIT Delhi</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457636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920FFF-A5F6-495E-9B5E-2A93B936B9ED}" type="datetime1">
              <a:rPr lang="en-US" smtClean="0"/>
              <a:t>12/9/2019</a:t>
            </a:fld>
            <a:endParaRPr lang="en-US" dirty="0"/>
          </a:p>
        </p:txBody>
      </p:sp>
      <p:sp>
        <p:nvSpPr>
          <p:cNvPr id="5" name="Footer Placeholder 4"/>
          <p:cNvSpPr>
            <a:spLocks noGrp="1"/>
          </p:cNvSpPr>
          <p:nvPr>
            <p:ph type="ftr" sz="quarter" idx="11"/>
          </p:nvPr>
        </p:nvSpPr>
        <p:spPr/>
        <p:txBody>
          <a:bodyPr/>
          <a:lstStyle/>
          <a:p>
            <a:r>
              <a:rPr lang="en-US" smtClean="0"/>
              <a:t>KEDL 2019, December 10, 2019, IIT Delhi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5224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985AA6-87BA-4630-B650-FC8450334BC4}" type="datetime1">
              <a:rPr lang="en-US" smtClean="0"/>
              <a:t>12/9/2019</a:t>
            </a:fld>
            <a:endParaRPr lang="en-US" dirty="0"/>
          </a:p>
        </p:txBody>
      </p:sp>
      <p:sp>
        <p:nvSpPr>
          <p:cNvPr id="5" name="Footer Placeholder 4"/>
          <p:cNvSpPr>
            <a:spLocks noGrp="1"/>
          </p:cNvSpPr>
          <p:nvPr>
            <p:ph type="ftr" sz="quarter" idx="11"/>
          </p:nvPr>
        </p:nvSpPr>
        <p:spPr/>
        <p:txBody>
          <a:bodyPr/>
          <a:lstStyle/>
          <a:p>
            <a:r>
              <a:rPr lang="en-US" smtClean="0"/>
              <a:t>KEDL 2019, December 10, 2019, IIT Delhi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3256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2B9381-BA52-4601-80B6-BE8D8921C9B3}" type="datetime1">
              <a:rPr lang="en-US" smtClean="0"/>
              <a:t>12/9/2019</a:t>
            </a:fld>
            <a:endParaRPr lang="en-US" dirty="0"/>
          </a:p>
        </p:txBody>
      </p:sp>
      <p:sp>
        <p:nvSpPr>
          <p:cNvPr id="5" name="Footer Placeholder 4"/>
          <p:cNvSpPr>
            <a:spLocks noGrp="1"/>
          </p:cNvSpPr>
          <p:nvPr>
            <p:ph type="ftr" sz="quarter" idx="11"/>
          </p:nvPr>
        </p:nvSpPr>
        <p:spPr/>
        <p:txBody>
          <a:bodyPr/>
          <a:lstStyle/>
          <a:p>
            <a:r>
              <a:rPr lang="en-US" smtClean="0"/>
              <a:t>KEDL 2019, December 10, 2019, IIT Delhi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548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30C47C-9594-4845-8980-0A5E915F0E3A}" type="datetime1">
              <a:rPr lang="en-US" smtClean="0"/>
              <a:t>12/9/2019</a:t>
            </a:fld>
            <a:endParaRPr lang="en-US" dirty="0"/>
          </a:p>
        </p:txBody>
      </p:sp>
      <p:sp>
        <p:nvSpPr>
          <p:cNvPr id="6" name="Footer Placeholder 5"/>
          <p:cNvSpPr>
            <a:spLocks noGrp="1"/>
          </p:cNvSpPr>
          <p:nvPr>
            <p:ph type="ftr" sz="quarter" idx="11"/>
          </p:nvPr>
        </p:nvSpPr>
        <p:spPr/>
        <p:txBody>
          <a:bodyPr/>
          <a:lstStyle/>
          <a:p>
            <a:r>
              <a:rPr lang="en-US" smtClean="0"/>
              <a:t>KEDL 2019, December 10, 2019, IIT Delhi</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44738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1AA081-E87E-47D1-A000-A73E4291047A}" type="datetime1">
              <a:rPr lang="en-US" smtClean="0"/>
              <a:t>12/9/2019</a:t>
            </a:fld>
            <a:endParaRPr lang="en-US" dirty="0"/>
          </a:p>
        </p:txBody>
      </p:sp>
      <p:sp>
        <p:nvSpPr>
          <p:cNvPr id="8" name="Footer Placeholder 7"/>
          <p:cNvSpPr>
            <a:spLocks noGrp="1"/>
          </p:cNvSpPr>
          <p:nvPr>
            <p:ph type="ftr" sz="quarter" idx="11"/>
          </p:nvPr>
        </p:nvSpPr>
        <p:spPr/>
        <p:txBody>
          <a:bodyPr/>
          <a:lstStyle/>
          <a:p>
            <a:r>
              <a:rPr lang="en-US" smtClean="0"/>
              <a:t>KEDL 2019, December 10, 2019, IIT Delhi</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413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190D7D-99B4-4AFF-A42E-9D24E2BDBCB4}" type="datetime1">
              <a:rPr lang="en-US" smtClean="0"/>
              <a:t>12/9/2019</a:t>
            </a:fld>
            <a:endParaRPr lang="en-US" dirty="0"/>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960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B2C9E-BA1E-4962-AFE7-3E6F94FD22AD}" type="datetime1">
              <a:rPr lang="en-US" smtClean="0"/>
              <a:t>12/9/2019</a:t>
            </a:fld>
            <a:endParaRPr lang="en-US" dirty="0"/>
          </a:p>
        </p:txBody>
      </p:sp>
      <p:sp>
        <p:nvSpPr>
          <p:cNvPr id="3" name="Footer Placeholder 2"/>
          <p:cNvSpPr>
            <a:spLocks noGrp="1"/>
          </p:cNvSpPr>
          <p:nvPr>
            <p:ph type="ftr" sz="quarter" idx="11"/>
          </p:nvPr>
        </p:nvSpPr>
        <p:spPr/>
        <p:txBody>
          <a:bodyPr/>
          <a:lstStyle/>
          <a:p>
            <a:r>
              <a:rPr lang="en-US" smtClean="0"/>
              <a:t>KEDL 2019, December 10, 2019, IIT Delhi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786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4C1680-2E3B-4EC9-950C-384703F8CF1F}" type="datetime1">
              <a:rPr lang="en-US" smtClean="0"/>
              <a:t>12/9/2019</a:t>
            </a:fld>
            <a:endParaRPr lang="en-US" dirty="0"/>
          </a:p>
        </p:txBody>
      </p:sp>
      <p:sp>
        <p:nvSpPr>
          <p:cNvPr id="6" name="Footer Placeholder 5"/>
          <p:cNvSpPr>
            <a:spLocks noGrp="1"/>
          </p:cNvSpPr>
          <p:nvPr>
            <p:ph type="ftr" sz="quarter" idx="11"/>
          </p:nvPr>
        </p:nvSpPr>
        <p:spPr/>
        <p:txBody>
          <a:bodyPr/>
          <a:lstStyle/>
          <a:p>
            <a:r>
              <a:rPr lang="en-US" smtClean="0"/>
              <a:t>KEDL 2019, December 10, 2019, IIT Delhi</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76882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684A30B-77AC-4B98-9CE3-B0CAFA87EADE}" type="datetime1">
              <a:rPr lang="en-US" smtClean="0"/>
              <a:t>12/9/2019</a:t>
            </a:fld>
            <a:endParaRPr lang="en-US" dirty="0"/>
          </a:p>
        </p:txBody>
      </p:sp>
      <p:sp>
        <p:nvSpPr>
          <p:cNvPr id="6" name="Footer Placeholder 5"/>
          <p:cNvSpPr>
            <a:spLocks noGrp="1"/>
          </p:cNvSpPr>
          <p:nvPr>
            <p:ph type="ftr" sz="quarter" idx="11"/>
          </p:nvPr>
        </p:nvSpPr>
        <p:spPr/>
        <p:txBody>
          <a:bodyPr/>
          <a:lstStyle/>
          <a:p>
            <a:r>
              <a:rPr lang="en-US" smtClean="0"/>
              <a:t>KEDL 2019, December 10, 2019, IIT Delhi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2467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8AAF71-2F77-47E3-8E9D-12D8ECE60F99}" type="datetime1">
              <a:rPr lang="en-US" smtClean="0"/>
              <a:t>12/9/2019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KEDL 2019, December 10, 2019, IIT Delhi</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235872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angs@delnet.ren.nic.in,sangskaul2003@yahoo.co.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rj.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ert-in.org.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Disaster Management for Digital Libraries : Growing Issues and Concerns for LIS Professionals</a:t>
            </a:r>
            <a:endParaRPr lang="en-US" dirty="0"/>
          </a:p>
        </p:txBody>
      </p:sp>
      <p:sp>
        <p:nvSpPr>
          <p:cNvPr id="3" name="Subtitle 2"/>
          <p:cNvSpPr>
            <a:spLocks noGrp="1"/>
          </p:cNvSpPr>
          <p:nvPr>
            <p:ph type="subTitle" idx="1"/>
          </p:nvPr>
        </p:nvSpPr>
        <p:spPr>
          <a:xfrm>
            <a:off x="1507066" y="4050832"/>
            <a:ext cx="7937379" cy="2075647"/>
          </a:xfrm>
        </p:spPr>
        <p:txBody>
          <a:bodyPr>
            <a:normAutofit/>
          </a:bodyPr>
          <a:lstStyle/>
          <a:p>
            <a:r>
              <a:rPr lang="en-US" dirty="0" err="1" smtClean="0">
                <a:solidFill>
                  <a:schemeClr val="accent5"/>
                </a:solidFill>
              </a:rPr>
              <a:t>Dr</a:t>
            </a:r>
            <a:r>
              <a:rPr lang="en-US" dirty="0" smtClean="0">
                <a:solidFill>
                  <a:schemeClr val="accent5"/>
                </a:solidFill>
              </a:rPr>
              <a:t> </a:t>
            </a:r>
            <a:r>
              <a:rPr lang="en-US" dirty="0" err="1" smtClean="0">
                <a:solidFill>
                  <a:schemeClr val="accent5"/>
                </a:solidFill>
              </a:rPr>
              <a:t>Sangeeta</a:t>
            </a:r>
            <a:r>
              <a:rPr lang="en-US" dirty="0" smtClean="0">
                <a:solidFill>
                  <a:schemeClr val="accent5"/>
                </a:solidFill>
              </a:rPr>
              <a:t> </a:t>
            </a:r>
            <a:r>
              <a:rPr lang="en-US" dirty="0" err="1" smtClean="0">
                <a:solidFill>
                  <a:schemeClr val="accent5"/>
                </a:solidFill>
              </a:rPr>
              <a:t>Kaul</a:t>
            </a:r>
            <a:endParaRPr lang="en-US" dirty="0" smtClean="0">
              <a:solidFill>
                <a:schemeClr val="accent5"/>
              </a:solidFill>
            </a:endParaRPr>
          </a:p>
          <a:p>
            <a:r>
              <a:rPr lang="en-US" dirty="0" smtClean="0">
                <a:solidFill>
                  <a:schemeClr val="accent5"/>
                </a:solidFill>
              </a:rPr>
              <a:t>Network </a:t>
            </a:r>
            <a:r>
              <a:rPr lang="en-US" dirty="0" err="1" smtClean="0">
                <a:solidFill>
                  <a:schemeClr val="accent5"/>
                </a:solidFill>
              </a:rPr>
              <a:t>Manager,DELNET</a:t>
            </a:r>
            <a:endParaRPr lang="en-US" dirty="0" smtClean="0">
              <a:solidFill>
                <a:schemeClr val="accent5"/>
              </a:solidFill>
            </a:endParaRPr>
          </a:p>
          <a:p>
            <a:r>
              <a:rPr lang="en-US" dirty="0" smtClean="0">
                <a:solidFill>
                  <a:srgbClr val="C00000"/>
                </a:solidFill>
                <a:hlinkClick r:id="rId2"/>
              </a:rPr>
              <a:t>sangs@delnet.ren.nic.in,sangskaul2003@yahoo.co.in</a:t>
            </a:r>
            <a:endParaRPr lang="en-US" dirty="0" smtClean="0">
              <a:solidFill>
                <a:srgbClr val="C00000"/>
              </a:solidFill>
            </a:endParaRPr>
          </a:p>
          <a:p>
            <a:r>
              <a:rPr lang="en-US" dirty="0" smtClean="0">
                <a:solidFill>
                  <a:srgbClr val="C00000"/>
                </a:solidFill>
              </a:rPr>
              <a:t>Mobile : 9810329992</a:t>
            </a:r>
            <a:endParaRPr lang="en-US" dirty="0">
              <a:solidFill>
                <a:srgbClr val="C00000"/>
              </a:solidFill>
            </a:endParaRPr>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1410846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953589"/>
            <a:ext cx="8596668" cy="5452898"/>
          </a:xfrm>
        </p:spPr>
        <p:txBody>
          <a:bodyPr>
            <a:normAutofit lnSpcReduction="10000"/>
          </a:bodyPr>
          <a:lstStyle/>
          <a:p>
            <a:r>
              <a:rPr lang="en-US" sz="3200" dirty="0" smtClean="0"/>
              <a:t>A  mirroring site to be developed for each Digital Library application developed so that in case of a disaster the access can automatically be activated from the parallel mirroring site.</a:t>
            </a:r>
          </a:p>
          <a:p>
            <a:r>
              <a:rPr lang="en-US" sz="3200" dirty="0" smtClean="0"/>
              <a:t>Australian Library and Information Association noted that digital library software can be set to capture an image of a library’s system every 15 minutes. This  would ensure that the data is exposed for risk for not more than 15 minutes.</a:t>
            </a:r>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1660054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Clr>
                <a:srgbClr val="90C226"/>
              </a:buClr>
            </a:pPr>
            <a:r>
              <a:rPr lang="en-US" sz="3000" dirty="0">
                <a:solidFill>
                  <a:prstClr val="black">
                    <a:lumMod val="75000"/>
                    <a:lumOff val="25000"/>
                  </a:prstClr>
                </a:solidFill>
              </a:rPr>
              <a:t>The Disaster Response and Recovery </a:t>
            </a:r>
            <a:r>
              <a:rPr lang="en-US" sz="3000" dirty="0" smtClean="0">
                <a:solidFill>
                  <a:prstClr val="black">
                    <a:lumMod val="75000"/>
                    <a:lumOff val="25000"/>
                  </a:prstClr>
                </a:solidFill>
              </a:rPr>
              <a:t>Plans and Policies should be </a:t>
            </a:r>
            <a:r>
              <a:rPr lang="en-US" sz="3000" dirty="0">
                <a:solidFill>
                  <a:prstClr val="black">
                    <a:lumMod val="75000"/>
                    <a:lumOff val="25000"/>
                  </a:prstClr>
                </a:solidFill>
              </a:rPr>
              <a:t>made available </a:t>
            </a:r>
            <a:r>
              <a:rPr lang="en-US" sz="3000" dirty="0" smtClean="0">
                <a:solidFill>
                  <a:prstClr val="black">
                    <a:lumMod val="75000"/>
                    <a:lumOff val="25000"/>
                  </a:prstClr>
                </a:solidFill>
              </a:rPr>
              <a:t>at the Institutional website. </a:t>
            </a:r>
            <a:r>
              <a:rPr lang="en-US" sz="3000" dirty="0">
                <a:solidFill>
                  <a:prstClr val="black">
                    <a:lumMod val="75000"/>
                    <a:lumOff val="25000"/>
                  </a:prstClr>
                </a:solidFill>
              </a:rPr>
              <a:t>Some of the major Digital Libraries like </a:t>
            </a:r>
            <a:r>
              <a:rPr lang="en-US" sz="3000" dirty="0" err="1">
                <a:solidFill>
                  <a:prstClr val="black">
                    <a:lumMod val="75000"/>
                    <a:lumOff val="25000"/>
                  </a:prstClr>
                </a:solidFill>
              </a:rPr>
              <a:t>Haathi</a:t>
            </a:r>
            <a:r>
              <a:rPr lang="en-US" sz="3000" dirty="0">
                <a:solidFill>
                  <a:prstClr val="black">
                    <a:lumMod val="75000"/>
                    <a:lumOff val="25000"/>
                  </a:prstClr>
                </a:solidFill>
              </a:rPr>
              <a:t> Trust has laid down their policies for Disaster Management, but otherwise these policies  for the Digital Libraries are not much transparent.</a:t>
            </a:r>
            <a:endParaRPr lang="en-US" sz="3000" dirty="0">
              <a:solidFill>
                <a:prstClr val="black">
                  <a:lumMod val="75000"/>
                  <a:lumOff val="25000"/>
                </a:prstClr>
              </a:solidFill>
            </a:endParaRPr>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1999536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9817" y="-469900"/>
            <a:ext cx="10215154" cy="6622505"/>
          </a:xfrm>
        </p:spPr>
        <p:txBody>
          <a:bodyPr>
            <a:noAutofit/>
          </a:bodyPr>
          <a:lstStyle/>
          <a:p>
            <a:endParaRPr lang="en-US" sz="3200" dirty="0" smtClean="0"/>
          </a:p>
          <a:p>
            <a:r>
              <a:rPr lang="en-US" sz="3200" dirty="0" smtClean="0"/>
              <a:t>There is a need to address and integrate  the data security issues at the time of conceptualizing the Digital Libraries at the application level  itself rather </a:t>
            </a:r>
            <a:r>
              <a:rPr lang="en-US" sz="3200" smtClean="0"/>
              <a:t>than installing </a:t>
            </a:r>
            <a:r>
              <a:rPr lang="en-US" sz="3200" dirty="0" smtClean="0"/>
              <a:t>the </a:t>
            </a:r>
            <a:r>
              <a:rPr lang="en-US" sz="3200" smtClean="0"/>
              <a:t>security patches </a:t>
            </a:r>
            <a:r>
              <a:rPr lang="en-US" sz="3200" dirty="0" smtClean="0"/>
              <a:t>later. </a:t>
            </a:r>
          </a:p>
          <a:p>
            <a:r>
              <a:rPr lang="en-US" sz="3200" dirty="0" smtClean="0"/>
              <a:t>There is a need for a regular training of the library manpower engaged in developing the Digital Libraries.   The areas covered may include disaster management,  current security threats, use of various software tools for enhancing the security and mitigating the vulnerabilities of the servers hosting the digital libraries, the use of cyber threat monitoring software, etc. The LIS professionals needs to work as Cyber Security specialists.</a:t>
            </a:r>
            <a:endParaRPr lang="en-US" sz="3200" dirty="0"/>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3950408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1097281"/>
            <a:ext cx="8596668" cy="4944082"/>
          </a:xfrm>
        </p:spPr>
        <p:txBody>
          <a:bodyPr>
            <a:noAutofit/>
          </a:bodyPr>
          <a:lstStyle/>
          <a:p>
            <a:r>
              <a:rPr lang="en-US" sz="3200" dirty="0" smtClean="0"/>
              <a:t>Libraries should aim at implementing ISO 16363 :2012. It defines a recommended practice for assessing the trustworthiness of digital repositories. It is applicable to entire range of digital repositories. The  efforts should be made to get ISO 16363 certification of Trustworthy Digital Repository for the Digital Libraries developed.</a:t>
            </a:r>
            <a:endParaRPr lang="en-US" sz="3200" dirty="0"/>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1107452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Resource for Libraries for Disaster Management</a:t>
            </a:r>
            <a:endParaRPr lang="en-US" dirty="0"/>
          </a:p>
        </p:txBody>
      </p:sp>
      <p:sp>
        <p:nvSpPr>
          <p:cNvPr id="3" name="Content Placeholder 2"/>
          <p:cNvSpPr>
            <a:spLocks noGrp="1"/>
          </p:cNvSpPr>
          <p:nvPr>
            <p:ph idx="1"/>
          </p:nvPr>
        </p:nvSpPr>
        <p:spPr/>
        <p:txBody>
          <a:bodyPr/>
          <a:lstStyle/>
          <a:p>
            <a:r>
              <a:rPr lang="en-US" dirty="0" smtClean="0"/>
              <a:t>Disaster Recovery Journal </a:t>
            </a:r>
            <a:r>
              <a:rPr lang="en-US" dirty="0" smtClean="0">
                <a:hlinkClick r:id="rId2"/>
              </a:rPr>
              <a:t>www.drj.com</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2179531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
        <p:nvSpPr>
          <p:cNvPr id="5" name="Rectangle 4"/>
          <p:cNvSpPr/>
          <p:nvPr/>
        </p:nvSpPr>
        <p:spPr>
          <a:xfrm>
            <a:off x="4205388" y="2967335"/>
            <a:ext cx="3781227" cy="923330"/>
          </a:xfrm>
          <a:prstGeom prst="rect">
            <a:avLst/>
          </a:prstGeom>
          <a:noFill/>
        </p:spPr>
        <p:txBody>
          <a:bodyPr wrap="none" lIns="91440" tIns="45720" rIns="91440" bIns="45720">
            <a:spAutoFit/>
          </a:bodyPr>
          <a:lstStyle/>
          <a:p>
            <a:pPr algn="ctr"/>
            <a:r>
              <a:rPr lang="en-US" sz="5400" dirty="0" smtClean="0">
                <a:ln w="0"/>
                <a:solidFill>
                  <a:srgbClr val="FF0000"/>
                </a:solidFill>
                <a:effectLst>
                  <a:outerShdw blurRad="38100" dist="19050" dir="2700000" algn="tl" rotWithShape="0">
                    <a:schemeClr val="dk1">
                      <a:alpha val="40000"/>
                    </a:schemeClr>
                  </a:outerShdw>
                </a:effectLst>
              </a:rPr>
              <a:t>Thank You !</a:t>
            </a:r>
            <a:endParaRPr lang="en-US" sz="540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57953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82880" y="1293223"/>
            <a:ext cx="9666514" cy="4748140"/>
          </a:xfrm>
        </p:spPr>
        <p:txBody>
          <a:bodyPr>
            <a:normAutofit fontScale="92500" lnSpcReduction="10000"/>
          </a:bodyPr>
          <a:lstStyle/>
          <a:p>
            <a:pPr algn="just"/>
            <a:r>
              <a:rPr lang="en-US" sz="4400" dirty="0" smtClean="0"/>
              <a:t>Disaster Recovery Planning (DRP) and Business Continuity Planning (BCP) are two of the most critical components of a Digital Library System Infrastructure.</a:t>
            </a:r>
          </a:p>
          <a:p>
            <a:pPr algn="just"/>
            <a:r>
              <a:rPr lang="en-US" sz="4400" dirty="0" smtClean="0"/>
              <a:t>According to Gartner Research</a:t>
            </a:r>
            <a:r>
              <a:rPr lang="en-US" sz="4400" dirty="0" smtClean="0"/>
              <a:t>, two </a:t>
            </a:r>
            <a:r>
              <a:rPr lang="en-US" sz="4400" dirty="0" smtClean="0"/>
              <a:t>out of five </a:t>
            </a:r>
            <a:r>
              <a:rPr lang="en-US" sz="4400" dirty="0" err="1" smtClean="0"/>
              <a:t>organisations</a:t>
            </a:r>
            <a:r>
              <a:rPr lang="en-US" sz="4400" dirty="0" smtClean="0"/>
              <a:t> that suffers a disaster are out of operations within five years.</a:t>
            </a:r>
          </a:p>
          <a:p>
            <a:pPr algn="just"/>
            <a:endParaRPr lang="en-US" sz="4400" dirty="0"/>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3622588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809897"/>
          </a:xfrm>
        </p:spPr>
        <p:txBody>
          <a:bodyPr/>
          <a:lstStyle/>
          <a:p>
            <a:r>
              <a:rPr lang="en-US" dirty="0" smtClean="0"/>
              <a:t>National Bodies for Disaster Management</a:t>
            </a:r>
            <a:endParaRPr lang="en-US" dirty="0"/>
          </a:p>
        </p:txBody>
      </p:sp>
      <p:sp>
        <p:nvSpPr>
          <p:cNvPr id="3" name="Content Placeholder 2"/>
          <p:cNvSpPr>
            <a:spLocks noGrp="1"/>
          </p:cNvSpPr>
          <p:nvPr>
            <p:ph idx="1"/>
          </p:nvPr>
        </p:nvSpPr>
        <p:spPr>
          <a:xfrm>
            <a:off x="677333" y="640080"/>
            <a:ext cx="9093683" cy="5766407"/>
          </a:xfrm>
        </p:spPr>
        <p:txBody>
          <a:bodyPr>
            <a:noAutofit/>
          </a:bodyPr>
          <a:lstStyle/>
          <a:p>
            <a:r>
              <a:rPr lang="en-US" sz="2400" dirty="0" smtClean="0">
                <a:solidFill>
                  <a:schemeClr val="accent5"/>
                </a:solidFill>
              </a:rPr>
              <a:t>India </a:t>
            </a:r>
            <a:r>
              <a:rPr lang="en-US" sz="2400" dirty="0" smtClean="0"/>
              <a:t>: CERT-In (Indian Computer Emergency Response Team), MEITY, </a:t>
            </a:r>
            <a:r>
              <a:rPr lang="en-US" sz="2400" dirty="0" err="1" smtClean="0"/>
              <a:t>Govt</a:t>
            </a:r>
            <a:r>
              <a:rPr lang="en-US" sz="2400" dirty="0" smtClean="0"/>
              <a:t> of India (</a:t>
            </a:r>
            <a:r>
              <a:rPr lang="en-US" sz="2400" dirty="0" smtClean="0">
                <a:hlinkClick r:id="rId2"/>
              </a:rPr>
              <a:t>www.cert-in.org.in</a:t>
            </a:r>
            <a:r>
              <a:rPr lang="en-US" sz="2400" dirty="0" smtClean="0"/>
              <a:t>)  is operational since January 2004. </a:t>
            </a:r>
          </a:p>
          <a:p>
            <a:r>
              <a:rPr lang="en-US" sz="2400" dirty="0" smtClean="0"/>
              <a:t>It is the national nodal agency in India for responding to computer security incidents as and when they occur.</a:t>
            </a:r>
          </a:p>
          <a:p>
            <a:r>
              <a:rPr lang="en-US" sz="2400" dirty="0" smtClean="0"/>
              <a:t> The main areas of functions  :Collection, Analysis and Dissemination of information on cyber incidents, forecast and alerts of cyber security incidents, emergency measures for handling cyber security incidents,  issues guidelines, advisories, vulnerability notes and white papers relating to information security practices, etc.</a:t>
            </a:r>
          </a:p>
          <a:p>
            <a:r>
              <a:rPr lang="en-US" sz="2400" dirty="0" smtClean="0"/>
              <a:t>  A toll </a:t>
            </a:r>
            <a:r>
              <a:rPr lang="en-US" sz="2400" dirty="0"/>
              <a:t>f</a:t>
            </a:r>
            <a:r>
              <a:rPr lang="en-US" sz="2400" dirty="0" smtClean="0"/>
              <a:t>ree phone  for reporting Cyber security incidence is made available by them  at</a:t>
            </a:r>
            <a:r>
              <a:rPr lang="en-US" sz="2400" dirty="0">
                <a:solidFill>
                  <a:prstClr val="black">
                    <a:lumMod val="75000"/>
                    <a:lumOff val="25000"/>
                  </a:prstClr>
                </a:solidFill>
              </a:rPr>
              <a:t> : +</a:t>
            </a:r>
            <a:r>
              <a:rPr lang="en-US" sz="2400" dirty="0" smtClean="0">
                <a:solidFill>
                  <a:prstClr val="black">
                    <a:lumMod val="75000"/>
                    <a:lumOff val="25000"/>
                  </a:prstClr>
                </a:solidFill>
              </a:rPr>
              <a:t>91-1800-11-4949, Tel: 011-24368572</a:t>
            </a:r>
            <a:r>
              <a:rPr lang="en-US" sz="2400" dirty="0" smtClean="0"/>
              <a:t>   .</a:t>
            </a:r>
            <a:endParaRPr lang="en-US" sz="2400" dirty="0"/>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3363696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613954"/>
          </a:xfrm>
        </p:spPr>
        <p:txBody>
          <a:bodyPr>
            <a:normAutofit fontScale="90000"/>
          </a:bodyPr>
          <a:lstStyle/>
          <a:p>
            <a:r>
              <a:rPr lang="en-US" dirty="0" smtClean="0">
                <a:solidFill>
                  <a:srgbClr val="C00000"/>
                </a:solidFill>
              </a:rPr>
              <a:t>USA</a:t>
            </a:r>
            <a:endParaRPr lang="en-US" dirty="0">
              <a:solidFill>
                <a:srgbClr val="C00000"/>
              </a:solidFill>
            </a:endParaRPr>
          </a:p>
        </p:txBody>
      </p:sp>
      <p:sp>
        <p:nvSpPr>
          <p:cNvPr id="3" name="Content Placeholder 2"/>
          <p:cNvSpPr>
            <a:spLocks noGrp="1"/>
          </p:cNvSpPr>
          <p:nvPr>
            <p:ph idx="1"/>
          </p:nvPr>
        </p:nvSpPr>
        <p:spPr>
          <a:xfrm>
            <a:off x="91440" y="613955"/>
            <a:ext cx="9692640" cy="5427407"/>
          </a:xfrm>
        </p:spPr>
        <p:txBody>
          <a:bodyPr>
            <a:normAutofit/>
          </a:bodyPr>
          <a:lstStyle/>
          <a:p>
            <a:pPr algn="just"/>
            <a:r>
              <a:rPr lang="en-US" sz="2600" dirty="0" smtClean="0"/>
              <a:t>National Incident Management System (NIMS)</a:t>
            </a:r>
          </a:p>
          <a:p>
            <a:pPr algn="just"/>
            <a:r>
              <a:rPr lang="en-US" sz="2600" dirty="0"/>
              <a:t> </a:t>
            </a:r>
            <a:r>
              <a:rPr lang="en-US" sz="2600" dirty="0" smtClean="0"/>
              <a:t>The NIMS mandates compliance with standards in various  areas related to disaster preparedness – developing emergency operation plans, training for  staff members for emergency response systems and also institutionalizing incidence response command systems</a:t>
            </a:r>
            <a:r>
              <a:rPr lang="en-US" sz="2600" dirty="0" smtClean="0"/>
              <a:t>.</a:t>
            </a:r>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647317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7801"/>
            <a:ext cx="8596668" cy="1320800"/>
          </a:xfrm>
        </p:spPr>
        <p:txBody>
          <a:bodyPr/>
          <a:lstStyle/>
          <a:p>
            <a:endParaRPr lang="en-US"/>
          </a:p>
        </p:txBody>
      </p:sp>
      <p:sp>
        <p:nvSpPr>
          <p:cNvPr id="3" name="Content Placeholder 2"/>
          <p:cNvSpPr>
            <a:spLocks noGrp="1"/>
          </p:cNvSpPr>
          <p:nvPr>
            <p:ph idx="1"/>
          </p:nvPr>
        </p:nvSpPr>
        <p:spPr>
          <a:xfrm>
            <a:off x="254000" y="-177800"/>
            <a:ext cx="9982200" cy="7035800"/>
          </a:xfrm>
        </p:spPr>
        <p:txBody>
          <a:bodyPr>
            <a:normAutofit fontScale="77500" lnSpcReduction="20000"/>
          </a:bodyPr>
          <a:lstStyle/>
          <a:p>
            <a:pPr marL="3200400" lvl="7" indent="0" algn="just">
              <a:buClr>
                <a:srgbClr val="90C226"/>
              </a:buClr>
              <a:buNone/>
            </a:pPr>
            <a:endParaRPr lang="en-US" sz="3500" dirty="0">
              <a:solidFill>
                <a:prstClr val="black">
                  <a:lumMod val="75000"/>
                  <a:lumOff val="25000"/>
                </a:prstClr>
              </a:solidFill>
            </a:endParaRPr>
          </a:p>
          <a:p>
            <a:pPr lvl="0" algn="just">
              <a:buClr>
                <a:srgbClr val="90C226"/>
              </a:buClr>
            </a:pPr>
            <a:endParaRPr lang="en-US" sz="3500" dirty="0" smtClean="0">
              <a:solidFill>
                <a:prstClr val="black">
                  <a:lumMod val="75000"/>
                  <a:lumOff val="25000"/>
                </a:prstClr>
              </a:solidFill>
            </a:endParaRPr>
          </a:p>
          <a:p>
            <a:pPr lvl="0" algn="just">
              <a:buClr>
                <a:srgbClr val="90C226"/>
              </a:buClr>
            </a:pPr>
            <a:r>
              <a:rPr lang="en-US" sz="3500" dirty="0">
                <a:solidFill>
                  <a:prstClr val="black">
                    <a:lumMod val="75000"/>
                    <a:lumOff val="25000"/>
                  </a:prstClr>
                </a:solidFill>
              </a:rPr>
              <a:t>According to NASSCOM,1 million cyber security professionals will be required in India by 2020. India ranks third in the number of cyber </a:t>
            </a:r>
            <a:r>
              <a:rPr lang="en-US" sz="3500" dirty="0" smtClean="0">
                <a:solidFill>
                  <a:prstClr val="black">
                    <a:lumMod val="75000"/>
                    <a:lumOff val="25000"/>
                  </a:prstClr>
                </a:solidFill>
              </a:rPr>
              <a:t>threats </a:t>
            </a:r>
            <a:r>
              <a:rPr lang="en-US" sz="3500" dirty="0">
                <a:solidFill>
                  <a:prstClr val="black">
                    <a:lumMod val="75000"/>
                    <a:lumOff val="25000"/>
                  </a:prstClr>
                </a:solidFill>
              </a:rPr>
              <a:t>after </a:t>
            </a:r>
            <a:r>
              <a:rPr lang="en-US" sz="3500" dirty="0" smtClean="0">
                <a:solidFill>
                  <a:prstClr val="black">
                    <a:lumMod val="75000"/>
                    <a:lumOff val="25000"/>
                  </a:prstClr>
                </a:solidFill>
              </a:rPr>
              <a:t>United States </a:t>
            </a:r>
            <a:r>
              <a:rPr lang="en-US" sz="3500" dirty="0">
                <a:solidFill>
                  <a:prstClr val="black">
                    <a:lumMod val="75000"/>
                    <a:lumOff val="25000"/>
                  </a:prstClr>
                </a:solidFill>
              </a:rPr>
              <a:t>and </a:t>
            </a:r>
            <a:r>
              <a:rPr lang="en-US" sz="3500" dirty="0" smtClean="0">
                <a:solidFill>
                  <a:prstClr val="black">
                    <a:lumMod val="75000"/>
                    <a:lumOff val="25000"/>
                  </a:prstClr>
                </a:solidFill>
              </a:rPr>
              <a:t>China and ranks fourth globally with 8 percent of global detections of ransomware ( a malicious software which locks computer and  demands  money to unlock it). </a:t>
            </a:r>
            <a:r>
              <a:rPr lang="en-US" sz="3500" dirty="0">
                <a:solidFill>
                  <a:prstClr val="black">
                    <a:lumMod val="75000"/>
                    <a:lumOff val="25000"/>
                  </a:prstClr>
                </a:solidFill>
              </a:rPr>
              <a:t>The institutions are increasingly employing cyber security professionals who can build tools to safeguard their online systems and also the content</a:t>
            </a:r>
            <a:r>
              <a:rPr lang="en-US" sz="3500" dirty="0" smtClean="0">
                <a:solidFill>
                  <a:prstClr val="black">
                    <a:lumMod val="75000"/>
                    <a:lumOff val="25000"/>
                  </a:prstClr>
                </a:solidFill>
              </a:rPr>
              <a:t>.</a:t>
            </a:r>
          </a:p>
          <a:p>
            <a:pPr lvl="0" algn="just">
              <a:buClr>
                <a:srgbClr val="90C226"/>
              </a:buClr>
            </a:pPr>
            <a:r>
              <a:rPr lang="en-US" sz="3500" dirty="0" smtClean="0">
                <a:solidFill>
                  <a:prstClr val="black">
                    <a:lumMod val="75000"/>
                    <a:lumOff val="25000"/>
                  </a:prstClr>
                </a:solidFill>
              </a:rPr>
              <a:t>IIT </a:t>
            </a:r>
            <a:r>
              <a:rPr lang="en-US" sz="3500" dirty="0">
                <a:solidFill>
                  <a:prstClr val="black">
                    <a:lumMod val="75000"/>
                    <a:lumOff val="25000"/>
                  </a:prstClr>
                </a:solidFill>
              </a:rPr>
              <a:t>Kanpur has recently started Advanced Certification </a:t>
            </a:r>
            <a:r>
              <a:rPr lang="en-US" sz="3500" dirty="0" err="1">
                <a:solidFill>
                  <a:prstClr val="black">
                    <a:lumMod val="75000"/>
                    <a:lumOff val="25000"/>
                  </a:prstClr>
                </a:solidFill>
              </a:rPr>
              <a:t>Programme</a:t>
            </a:r>
            <a:r>
              <a:rPr lang="en-US" sz="3500" dirty="0">
                <a:solidFill>
                  <a:prstClr val="black">
                    <a:lumMod val="75000"/>
                    <a:lumOff val="25000"/>
                  </a:prstClr>
                </a:solidFill>
              </a:rPr>
              <a:t> on Cyber Security and Cyber </a:t>
            </a:r>
            <a:r>
              <a:rPr lang="en-US" sz="3500" dirty="0" err="1">
                <a:solidFill>
                  <a:prstClr val="black">
                    <a:lumMod val="75000"/>
                    <a:lumOff val="25000"/>
                  </a:prstClr>
                </a:solidFill>
              </a:rPr>
              <a:t>Defence</a:t>
            </a:r>
            <a:r>
              <a:rPr lang="en-US" sz="3500" dirty="0">
                <a:solidFill>
                  <a:prstClr val="black">
                    <a:lumMod val="75000"/>
                    <a:lumOff val="25000"/>
                  </a:prstClr>
                </a:solidFill>
              </a:rPr>
              <a:t>. Cyber Peace Foundation, Ranchi is yet another organization which is working in this area for quite some time </a:t>
            </a:r>
            <a:r>
              <a:rPr lang="en-US" sz="3500" dirty="0" smtClean="0">
                <a:solidFill>
                  <a:prstClr val="black">
                    <a:lumMod val="75000"/>
                    <a:lumOff val="25000"/>
                  </a:prstClr>
                </a:solidFill>
              </a:rPr>
              <a:t>now.</a:t>
            </a:r>
          </a:p>
          <a:p>
            <a:pPr lvl="0" algn="just">
              <a:buClr>
                <a:srgbClr val="90C226"/>
              </a:buClr>
            </a:pPr>
            <a:r>
              <a:rPr lang="en-US" sz="3500" dirty="0" smtClean="0">
                <a:solidFill>
                  <a:prstClr val="black">
                    <a:lumMod val="75000"/>
                    <a:lumOff val="25000"/>
                  </a:prstClr>
                </a:solidFill>
              </a:rPr>
              <a:t>Disaster </a:t>
            </a:r>
            <a:r>
              <a:rPr lang="en-US" sz="3500" dirty="0">
                <a:solidFill>
                  <a:prstClr val="black">
                    <a:lumMod val="75000"/>
                    <a:lumOff val="25000"/>
                  </a:prstClr>
                </a:solidFill>
              </a:rPr>
              <a:t>Resilient Cities are getting developed now</a:t>
            </a:r>
            <a:r>
              <a:rPr lang="en-US" sz="2200" dirty="0">
                <a:solidFill>
                  <a:prstClr val="black">
                    <a:lumMod val="75000"/>
                    <a:lumOff val="25000"/>
                  </a:prstClr>
                </a:solidFill>
              </a:rPr>
              <a:t>.</a:t>
            </a:r>
            <a:endParaRPr lang="en-US" sz="2200" dirty="0">
              <a:solidFill>
                <a:prstClr val="black">
                  <a:lumMod val="75000"/>
                  <a:lumOff val="25000"/>
                </a:prstClr>
              </a:solidFill>
            </a:endParaRPr>
          </a:p>
        </p:txBody>
      </p:sp>
      <p:sp>
        <p:nvSpPr>
          <p:cNvPr id="4" name="Footer Placeholder 3"/>
          <p:cNvSpPr>
            <a:spLocks noGrp="1"/>
          </p:cNvSpPr>
          <p:nvPr>
            <p:ph type="ftr" sz="quarter" idx="11"/>
          </p:nvPr>
        </p:nvSpPr>
        <p:spPr>
          <a:xfrm>
            <a:off x="677334" y="6299200"/>
            <a:ext cx="6297612" cy="107287"/>
          </a:xfrm>
        </p:spPr>
        <p:txBody>
          <a:bodyPr/>
          <a:lstStyle/>
          <a:p>
            <a:r>
              <a:rPr lang="en-US" dirty="0" smtClean="0"/>
              <a:t>KEDL 2019, December 10, 2019, IIT Delhi</a:t>
            </a:r>
            <a:endParaRPr lang="en-US" dirty="0"/>
          </a:p>
        </p:txBody>
      </p:sp>
    </p:spTree>
    <p:extLst>
      <p:ext uri="{BB962C8B-B14F-4D97-AF65-F5344CB8AC3E}">
        <p14:creationId xmlns:p14="http://schemas.microsoft.com/office/powerpoint/2010/main" val="533979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a:t>
            </a:r>
            <a:endParaRPr lang="en-US" dirty="0"/>
          </a:p>
        </p:txBody>
      </p:sp>
      <p:sp>
        <p:nvSpPr>
          <p:cNvPr id="3" name="Content Placeholder 2"/>
          <p:cNvSpPr>
            <a:spLocks noGrp="1"/>
          </p:cNvSpPr>
          <p:nvPr>
            <p:ph idx="1"/>
          </p:nvPr>
        </p:nvSpPr>
        <p:spPr>
          <a:xfrm>
            <a:off x="143691" y="1554481"/>
            <a:ext cx="10123715" cy="4852006"/>
          </a:xfrm>
        </p:spPr>
        <p:txBody>
          <a:bodyPr>
            <a:normAutofit/>
          </a:bodyPr>
          <a:lstStyle/>
          <a:p>
            <a:r>
              <a:rPr lang="en-US" sz="3600" dirty="0" smtClean="0"/>
              <a:t>Technical Threats : Computer Hardware Failure, Problem with Internet Access, Power Failure, data loss due to inadequate backup.</a:t>
            </a:r>
          </a:p>
          <a:p>
            <a:r>
              <a:rPr lang="en-US" sz="3600" dirty="0" smtClean="0"/>
              <a:t>Natural Threats: Floods, Earthquakes, </a:t>
            </a:r>
            <a:r>
              <a:rPr lang="en-US" sz="3600" dirty="0" err="1" smtClean="0"/>
              <a:t>etc</a:t>
            </a:r>
            <a:endParaRPr lang="en-US" sz="3600" dirty="0" smtClean="0"/>
          </a:p>
          <a:p>
            <a:r>
              <a:rPr lang="en-US" sz="3600" dirty="0" smtClean="0"/>
              <a:t>Human Threats  : Computer hacking threats,  Human error while working on the systems, sabotage, </a:t>
            </a:r>
            <a:r>
              <a:rPr lang="en-US" sz="3600" dirty="0" err="1" smtClean="0"/>
              <a:t>etc</a:t>
            </a:r>
            <a:endParaRPr lang="en-US" sz="3600" dirty="0"/>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2508602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Guiding the Disaster Recovery Plan</a:t>
            </a:r>
            <a:endParaRPr lang="en-US" dirty="0"/>
          </a:p>
        </p:txBody>
      </p:sp>
      <p:sp>
        <p:nvSpPr>
          <p:cNvPr id="3" name="Content Placeholder 2"/>
          <p:cNvSpPr>
            <a:spLocks noGrp="1"/>
          </p:cNvSpPr>
          <p:nvPr>
            <p:ph idx="1"/>
          </p:nvPr>
        </p:nvSpPr>
        <p:spPr>
          <a:xfrm>
            <a:off x="677334" y="1828801"/>
            <a:ext cx="8596668" cy="4212562"/>
          </a:xfrm>
        </p:spPr>
        <p:txBody>
          <a:bodyPr>
            <a:normAutofit/>
          </a:bodyPr>
          <a:lstStyle/>
          <a:p>
            <a:r>
              <a:rPr lang="en-US" sz="3600" dirty="0" smtClean="0"/>
              <a:t>Disaster related damages should be limited</a:t>
            </a:r>
          </a:p>
          <a:p>
            <a:r>
              <a:rPr lang="en-US" sz="3600" dirty="0" smtClean="0"/>
              <a:t>Financial Losses and Legal Liabilities should  be mitigated.</a:t>
            </a:r>
          </a:p>
          <a:p>
            <a:r>
              <a:rPr lang="en-US" sz="3600" dirty="0" smtClean="0"/>
              <a:t>The costs of Recovery Operations should be minimized.</a:t>
            </a:r>
          </a:p>
          <a:p>
            <a:endParaRPr lang="en-US" sz="3600" dirty="0"/>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3361273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1"/>
            <a:ext cx="9091122" cy="1084852"/>
          </a:xfrm>
        </p:spPr>
        <p:txBody>
          <a:bodyPr/>
          <a:lstStyle/>
          <a:p>
            <a:r>
              <a:rPr lang="en-US" dirty="0" smtClean="0"/>
              <a:t>BIRA – </a:t>
            </a:r>
            <a:r>
              <a:rPr lang="en-US" b="1" dirty="0" smtClean="0">
                <a:solidFill>
                  <a:srgbClr val="C00000"/>
                </a:solidFill>
              </a:rPr>
              <a:t>B</a:t>
            </a:r>
            <a:r>
              <a:rPr lang="en-US" dirty="0" smtClean="0"/>
              <a:t>usiness </a:t>
            </a:r>
            <a:r>
              <a:rPr lang="en-US" b="1" dirty="0" smtClean="0">
                <a:solidFill>
                  <a:srgbClr val="C00000"/>
                </a:solidFill>
              </a:rPr>
              <a:t>I</a:t>
            </a:r>
            <a:r>
              <a:rPr lang="en-US" dirty="0" smtClean="0"/>
              <a:t>mpact and </a:t>
            </a:r>
            <a:r>
              <a:rPr lang="en-US" dirty="0" smtClean="0">
                <a:solidFill>
                  <a:srgbClr val="C00000"/>
                </a:solidFill>
              </a:rPr>
              <a:t>R</a:t>
            </a:r>
            <a:r>
              <a:rPr lang="en-US" dirty="0" smtClean="0"/>
              <a:t>isk </a:t>
            </a:r>
            <a:r>
              <a:rPr lang="en-US" dirty="0" smtClean="0">
                <a:solidFill>
                  <a:srgbClr val="C00000"/>
                </a:solidFill>
              </a:rPr>
              <a:t>A</a:t>
            </a:r>
            <a:r>
              <a:rPr lang="en-US" dirty="0" smtClean="0"/>
              <a:t>nalysis</a:t>
            </a:r>
            <a:endParaRPr lang="en-US" dirty="0"/>
          </a:p>
        </p:txBody>
      </p:sp>
      <p:sp>
        <p:nvSpPr>
          <p:cNvPr id="3" name="Content Placeholder 2"/>
          <p:cNvSpPr>
            <a:spLocks noGrp="1"/>
          </p:cNvSpPr>
          <p:nvPr>
            <p:ph idx="1"/>
          </p:nvPr>
        </p:nvSpPr>
        <p:spPr>
          <a:xfrm>
            <a:off x="274319" y="1084853"/>
            <a:ext cx="9405257" cy="4956509"/>
          </a:xfrm>
        </p:spPr>
        <p:txBody>
          <a:bodyPr>
            <a:noAutofit/>
          </a:bodyPr>
          <a:lstStyle/>
          <a:p>
            <a:r>
              <a:rPr lang="en-US" sz="2400" dirty="0" smtClean="0"/>
              <a:t>BIRA helps in assessing the following  :</a:t>
            </a:r>
          </a:p>
          <a:p>
            <a:r>
              <a:rPr lang="en-US" sz="2400" dirty="0" smtClean="0"/>
              <a:t>The most critical processes in an institution/ library</a:t>
            </a:r>
          </a:p>
          <a:p>
            <a:pPr lvl="1"/>
            <a:r>
              <a:rPr lang="en-US" sz="2400" dirty="0" smtClean="0"/>
              <a:t>Who is affected the most by not having services?</a:t>
            </a:r>
          </a:p>
          <a:p>
            <a:pPr lvl="1"/>
            <a:r>
              <a:rPr lang="en-US" sz="2400" dirty="0" smtClean="0"/>
              <a:t>How long can the library function without these processes ? </a:t>
            </a:r>
          </a:p>
          <a:p>
            <a:pPr lvl="1"/>
            <a:r>
              <a:rPr lang="en-US" sz="2400" dirty="0" smtClean="0"/>
              <a:t>How long will it take to restore in case of a disaster ?</a:t>
            </a:r>
            <a:endParaRPr lang="en-US" sz="2400" dirty="0"/>
          </a:p>
          <a:p>
            <a:r>
              <a:rPr lang="en-US" sz="2400" dirty="0" smtClean="0"/>
              <a:t>What are the existing vulnerabilities in the Digital Library developed ?</a:t>
            </a:r>
          </a:p>
          <a:p>
            <a:r>
              <a:rPr lang="en-US" sz="2400" dirty="0" smtClean="0"/>
              <a:t>How can the institution/library eradicate the risks  involved ?</a:t>
            </a:r>
          </a:p>
          <a:p>
            <a:pPr lvl="1"/>
            <a:r>
              <a:rPr lang="en-US" sz="2400" dirty="0" smtClean="0"/>
              <a:t>The cost analysis for risk management.</a:t>
            </a:r>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
        <p:nvSpPr>
          <p:cNvPr id="5" name="Rounded Rectangle 4"/>
          <p:cNvSpPr/>
          <p:nvPr/>
        </p:nvSpPr>
        <p:spPr>
          <a:xfrm>
            <a:off x="2952206" y="5421087"/>
            <a:ext cx="7746274" cy="14369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BIRA provides adequate guidelines for developing individual disaster recovery plans for each mission critical service in a library including the Digital Library.</a:t>
            </a:r>
            <a:endParaRPr lang="en-US" dirty="0"/>
          </a:p>
        </p:txBody>
      </p:sp>
    </p:spTree>
    <p:extLst>
      <p:ext uri="{BB962C8B-B14F-4D97-AF65-F5344CB8AC3E}">
        <p14:creationId xmlns:p14="http://schemas.microsoft.com/office/powerpoint/2010/main" val="860593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5943"/>
            <a:ext cx="8596668" cy="1175657"/>
          </a:xfrm>
        </p:spPr>
        <p:txBody>
          <a:bodyPr>
            <a:normAutofit fontScale="90000"/>
          </a:bodyPr>
          <a:lstStyle/>
          <a:p>
            <a:r>
              <a:rPr lang="en-US" dirty="0" smtClean="0"/>
              <a:t>Guidelines  for Institutions </a:t>
            </a:r>
            <a:r>
              <a:rPr lang="en-US" dirty="0" smtClean="0"/>
              <a:t>Building </a:t>
            </a:r>
            <a:r>
              <a:rPr lang="en-US" dirty="0" smtClean="0"/>
              <a:t>Digital Libraries</a:t>
            </a:r>
            <a:endParaRPr lang="en-US" dirty="0"/>
          </a:p>
        </p:txBody>
      </p:sp>
      <p:sp>
        <p:nvSpPr>
          <p:cNvPr id="3" name="Content Placeholder 2"/>
          <p:cNvSpPr>
            <a:spLocks noGrp="1"/>
          </p:cNvSpPr>
          <p:nvPr>
            <p:ph idx="1"/>
          </p:nvPr>
        </p:nvSpPr>
        <p:spPr>
          <a:xfrm>
            <a:off x="261257" y="1188721"/>
            <a:ext cx="9784079" cy="5460274"/>
          </a:xfrm>
        </p:spPr>
        <p:txBody>
          <a:bodyPr>
            <a:normAutofit/>
          </a:bodyPr>
          <a:lstStyle/>
          <a:p>
            <a:pPr algn="just"/>
            <a:r>
              <a:rPr lang="en-US" sz="2400" dirty="0" smtClean="0"/>
              <a:t>To develop an overall </a:t>
            </a:r>
            <a:r>
              <a:rPr lang="en-US" sz="2400" dirty="0" smtClean="0"/>
              <a:t>Disaster Recovery </a:t>
            </a:r>
            <a:r>
              <a:rPr lang="en-US" sz="2400" dirty="0" smtClean="0"/>
              <a:t>strategy plans that takes into consideration the processes for recovery in case of a </a:t>
            </a:r>
            <a:r>
              <a:rPr lang="en-US" sz="2400" dirty="0" smtClean="0"/>
              <a:t>disaster. Every Institution must have their ‘Digital Library Disaster  Recovery Policy”</a:t>
            </a:r>
            <a:endParaRPr lang="en-US" sz="2400" dirty="0" smtClean="0"/>
          </a:p>
          <a:p>
            <a:pPr algn="just"/>
            <a:r>
              <a:rPr lang="en-US" sz="2400" dirty="0" smtClean="0"/>
              <a:t>To create a </a:t>
            </a:r>
            <a:r>
              <a:rPr lang="en-US" sz="2400" dirty="0" smtClean="0"/>
              <a:t>“Disaster Team” – a manpower </a:t>
            </a:r>
            <a:r>
              <a:rPr lang="en-US" sz="2400" dirty="0" smtClean="0"/>
              <a:t>team from the existing staff which are responsible for creating exhaustive plans and procedures for recovery of the operations of the digital </a:t>
            </a:r>
            <a:r>
              <a:rPr lang="en-US" sz="2400" dirty="0" smtClean="0"/>
              <a:t>library.  A “Disaster Team Leader” will have the prime responsibility of coordinating the work. There is  a need to appoint a “Disaster Recovery Coordinator” for the Digital Libraries. </a:t>
            </a:r>
            <a:endParaRPr lang="en-US" sz="2400" dirty="0" smtClean="0"/>
          </a:p>
          <a:p>
            <a:pPr algn="just"/>
            <a:r>
              <a:rPr lang="en-US" sz="2400" dirty="0" smtClean="0"/>
              <a:t>To test the trial run to ascertain its functionality</a:t>
            </a:r>
          </a:p>
          <a:p>
            <a:pPr algn="just"/>
            <a:r>
              <a:rPr lang="en-US" sz="2400" dirty="0" smtClean="0"/>
              <a:t>A regular review process should be undertaken to ensure that the recovery plan remains applicable. </a:t>
            </a:r>
            <a:endParaRPr lang="en-US" sz="2400" dirty="0"/>
          </a:p>
        </p:txBody>
      </p:sp>
      <p:sp>
        <p:nvSpPr>
          <p:cNvPr id="4" name="Footer Placeholder 3"/>
          <p:cNvSpPr>
            <a:spLocks noGrp="1"/>
          </p:cNvSpPr>
          <p:nvPr>
            <p:ph type="ftr" sz="quarter" idx="11"/>
          </p:nvPr>
        </p:nvSpPr>
        <p:spPr/>
        <p:txBody>
          <a:bodyPr/>
          <a:lstStyle/>
          <a:p>
            <a:r>
              <a:rPr lang="en-US" smtClean="0"/>
              <a:t>KEDL 2019, December 10, 2019, IIT Delhi</a:t>
            </a:r>
            <a:endParaRPr lang="en-US" dirty="0"/>
          </a:p>
        </p:txBody>
      </p:sp>
    </p:spTree>
    <p:extLst>
      <p:ext uri="{BB962C8B-B14F-4D97-AF65-F5344CB8AC3E}">
        <p14:creationId xmlns:p14="http://schemas.microsoft.com/office/powerpoint/2010/main" val="3754941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1223</TotalTime>
  <Words>1123</Words>
  <Application>Microsoft Office PowerPoint</Application>
  <PresentationFormat>Widescreen</PresentationFormat>
  <Paragraphs>69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Disaster Management for Digital Libraries : Growing Issues and Concerns for LIS Professionals</vt:lpstr>
      <vt:lpstr>Introduction</vt:lpstr>
      <vt:lpstr>National Bodies for Disaster Management</vt:lpstr>
      <vt:lpstr>USA</vt:lpstr>
      <vt:lpstr>PowerPoint Presentation</vt:lpstr>
      <vt:lpstr>Threats</vt:lpstr>
      <vt:lpstr>Principles Guiding the Disaster Recovery Plan</vt:lpstr>
      <vt:lpstr>BIRA – Business Impact and Risk Analysis</vt:lpstr>
      <vt:lpstr>Guidelines  for Institutions Building Digital Libraries</vt:lpstr>
      <vt:lpstr>PowerPoint Presentation</vt:lpstr>
      <vt:lpstr>PowerPoint Presentation</vt:lpstr>
      <vt:lpstr>PowerPoint Presentation</vt:lpstr>
      <vt:lpstr>PowerPoint Presentation</vt:lpstr>
      <vt:lpstr>Important Resource for Libraries for Disaster Management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Management for Digital Libraries : Growing Issues and Concerns for LIS Professionals</dc:title>
  <dc:creator>hkkaul</dc:creator>
  <cp:lastModifiedBy>hkkaul</cp:lastModifiedBy>
  <cp:revision>40</cp:revision>
  <dcterms:created xsi:type="dcterms:W3CDTF">2019-12-08T06:41:20Z</dcterms:created>
  <dcterms:modified xsi:type="dcterms:W3CDTF">2019-12-09T18:19:57Z</dcterms:modified>
</cp:coreProperties>
</file>