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1"/>
  </p:notesMasterIdLst>
  <p:handoutMasterIdLst>
    <p:handoutMasterId r:id="rId92"/>
  </p:handoutMasterIdLst>
  <p:sldIdLst>
    <p:sldId id="256" r:id="rId2"/>
    <p:sldId id="366" r:id="rId3"/>
    <p:sldId id="325" r:id="rId4"/>
    <p:sldId id="326" r:id="rId5"/>
    <p:sldId id="367" r:id="rId6"/>
    <p:sldId id="276" r:id="rId7"/>
    <p:sldId id="262" r:id="rId8"/>
    <p:sldId id="263" r:id="rId9"/>
    <p:sldId id="299" r:id="rId10"/>
    <p:sldId id="268" r:id="rId11"/>
    <p:sldId id="300" r:id="rId12"/>
    <p:sldId id="301" r:id="rId13"/>
    <p:sldId id="302" r:id="rId14"/>
    <p:sldId id="303" r:id="rId15"/>
    <p:sldId id="304" r:id="rId16"/>
    <p:sldId id="305" r:id="rId17"/>
    <p:sldId id="316" r:id="rId18"/>
    <p:sldId id="306" r:id="rId19"/>
    <p:sldId id="317" r:id="rId20"/>
    <p:sldId id="307" r:id="rId21"/>
    <p:sldId id="308" r:id="rId22"/>
    <p:sldId id="309" r:id="rId23"/>
    <p:sldId id="310" r:id="rId24"/>
    <p:sldId id="311" r:id="rId25"/>
    <p:sldId id="312" r:id="rId26"/>
    <p:sldId id="313" r:id="rId27"/>
    <p:sldId id="314" r:id="rId28"/>
    <p:sldId id="322" r:id="rId29"/>
    <p:sldId id="323" r:id="rId30"/>
    <p:sldId id="315" r:id="rId31"/>
    <p:sldId id="321" r:id="rId32"/>
    <p:sldId id="266" r:id="rId33"/>
    <p:sldId id="269" r:id="rId34"/>
    <p:sldId id="267" r:id="rId35"/>
    <p:sldId id="288" r:id="rId36"/>
    <p:sldId id="289" r:id="rId37"/>
    <p:sldId id="290" r:id="rId38"/>
    <p:sldId id="291" r:id="rId39"/>
    <p:sldId id="292" r:id="rId40"/>
    <p:sldId id="293" r:id="rId41"/>
    <p:sldId id="294" r:id="rId42"/>
    <p:sldId id="295" r:id="rId43"/>
    <p:sldId id="296" r:id="rId44"/>
    <p:sldId id="297" r:id="rId45"/>
    <p:sldId id="298" r:id="rId46"/>
    <p:sldId id="327" r:id="rId47"/>
    <p:sldId id="328" r:id="rId48"/>
    <p:sldId id="329" r:id="rId49"/>
    <p:sldId id="330" r:id="rId50"/>
    <p:sldId id="331" r:id="rId51"/>
    <p:sldId id="332" r:id="rId52"/>
    <p:sldId id="333" r:id="rId53"/>
    <p:sldId id="334" r:id="rId54"/>
    <p:sldId id="335" r:id="rId55"/>
    <p:sldId id="336" r:id="rId56"/>
    <p:sldId id="337" r:id="rId57"/>
    <p:sldId id="338" r:id="rId58"/>
    <p:sldId id="339" r:id="rId59"/>
    <p:sldId id="340" r:id="rId60"/>
    <p:sldId id="271" r:id="rId61"/>
    <p:sldId id="320" r:id="rId62"/>
    <p:sldId id="284" r:id="rId63"/>
    <p:sldId id="287" r:id="rId64"/>
    <p:sldId id="362" r:id="rId65"/>
    <p:sldId id="324" r:id="rId66"/>
    <p:sldId id="352" r:id="rId67"/>
    <p:sldId id="353" r:id="rId68"/>
    <p:sldId id="354" r:id="rId69"/>
    <p:sldId id="355" r:id="rId70"/>
    <p:sldId id="356" r:id="rId71"/>
    <p:sldId id="357" r:id="rId72"/>
    <p:sldId id="358" r:id="rId73"/>
    <p:sldId id="359" r:id="rId74"/>
    <p:sldId id="319" r:id="rId75"/>
    <p:sldId id="318" r:id="rId76"/>
    <p:sldId id="365" r:id="rId77"/>
    <p:sldId id="363" r:id="rId78"/>
    <p:sldId id="341" r:id="rId79"/>
    <p:sldId id="342" r:id="rId80"/>
    <p:sldId id="343" r:id="rId81"/>
    <p:sldId id="344" r:id="rId82"/>
    <p:sldId id="345" r:id="rId83"/>
    <p:sldId id="346" r:id="rId84"/>
    <p:sldId id="347" r:id="rId85"/>
    <p:sldId id="348" r:id="rId86"/>
    <p:sldId id="360" r:id="rId87"/>
    <p:sldId id="361" r:id="rId88"/>
    <p:sldId id="273" r:id="rId89"/>
    <p:sldId id="274" r:id="rId9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34596" autoAdjust="0"/>
    <p:restoredTop sz="86404" autoAdjust="0"/>
  </p:normalViewPr>
  <p:slideViewPr>
    <p:cSldViewPr>
      <p:cViewPr varScale="1">
        <p:scale>
          <a:sx n="100" d="100"/>
          <a:sy n="100" d="100"/>
        </p:scale>
        <p:origin x="1408" y="160"/>
      </p:cViewPr>
      <p:guideLst>
        <p:guide orient="horz" pos="2160"/>
        <p:guide pos="2880"/>
      </p:guideLst>
    </p:cSldViewPr>
  </p:slideViewPr>
  <p:outlineViewPr>
    <p:cViewPr>
      <p:scale>
        <a:sx n="33" d="100"/>
        <a:sy n="33" d="100"/>
      </p:scale>
      <p:origin x="344"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image" Target="../media/image60.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73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73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73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3498776-60C4-EC43-9FA1-08BBA6D3947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150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151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A0A0BCE9-EA31-7F48-87D2-85CD704EDA9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374812E1-F2BD-F242-874B-AC7A0F577950}" type="slidenum">
              <a:rPr lang="en-US"/>
              <a:pPr/>
              <a:t>1</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9675602-5EBF-B44A-85CB-8A79542B81B7}" type="slidenum">
              <a:rPr lang="en-US"/>
              <a:pPr/>
              <a:t>10</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1054AD69-977D-644C-BFB1-250F46A79473}" type="slidenum">
              <a:rPr lang="en-US"/>
              <a:pPr/>
              <a:t>11</a:t>
            </a:fld>
            <a:endParaRPr lang="en-US"/>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宋体" charset="-122"/>
                <a:cs typeface="宋体" charset="-122"/>
              </a:rPr>
              <a:t>The first data mining task is to detect chemical names and formulas from the literature.</a:t>
            </a:r>
          </a:p>
          <a:p>
            <a:pPr eaLnBrk="1" hangingPunct="1"/>
            <a:r>
              <a:rPr lang="en-US" altLang="zh-CN">
                <a:ea typeface="宋体" charset="-122"/>
                <a:cs typeface="宋体" charset="-122"/>
              </a:rPr>
              <a:t>So the task of entity tagging is to find the hidden labels of each term in the text</a:t>
            </a:r>
          </a:p>
          <a:p>
            <a:pPr eaLnBrk="1" hangingPunct="1"/>
            <a:endParaRPr lang="en-US" altLang="zh-CN">
              <a:ea typeface="宋体" charset="-122"/>
              <a:cs typeface="宋体"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BE22EAF9-A127-6543-AE24-77879C547209}" type="slidenum">
              <a:rPr lang="en-US"/>
              <a:pPr/>
              <a:t>12</a:t>
            </a:fld>
            <a:endParaRPr lang="en-US"/>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宋体" charset="-122"/>
                <a:cs typeface="宋体" charset="-122"/>
              </a:rPr>
              <a:t>these are examples of entity tagging formats.</a:t>
            </a:r>
          </a:p>
          <a:p>
            <a:pPr eaLnBrk="1" hangingPunct="1"/>
            <a:r>
              <a:rPr lang="en-US" altLang="zh-CN">
                <a:ea typeface="宋体" charset="-122"/>
                <a:cs typeface="宋体" charset="-122"/>
              </a:rPr>
              <a:t>Actually there are three types of labels for chemical name tagging, B-name means …, I-name means …, and O means …; obviously the label dependency is very strong, e.g. I-name will never appear just after a label of O.</a:t>
            </a:r>
          </a:p>
          <a:p>
            <a:pPr eaLnBrk="1" hangingPunct="1"/>
            <a:r>
              <a:rPr lang="en-US" altLang="zh-CN">
                <a:ea typeface="宋体" charset="-122"/>
                <a:cs typeface="宋体" charset="-122"/>
              </a:rPr>
              <a:t>For formula tagging, since each formula usually is a single term, there is only the label of B-formula. Even though there is some label dependency, it is not strong.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2AE1BE6-2029-BF4E-9AC5-F1E4E6F6549A}" type="slidenum">
              <a:rPr lang="en-US"/>
              <a:pPr/>
              <a:t>13</a:t>
            </a:fld>
            <a:endParaRPr lang="en-US"/>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B19F2D9-BD3A-D54C-A018-C042D1C27828}" type="slidenum">
              <a:rPr lang="en-US"/>
              <a:pPr/>
              <a:t>14</a:t>
            </a:fld>
            <a:endParaRPr lang="en-US"/>
          </a:p>
        </p:txBody>
      </p:sp>
      <p:sp>
        <p:nvSpPr>
          <p:cNvPr id="38915" name="Rectangle 2"/>
          <p:cNvSpPr>
            <a:spLocks noGrp="1" noRot="1" noChangeAspect="1" noChangeArrowheads="1" noTextEdit="1"/>
          </p:cNvSpPr>
          <p:nvPr>
            <p:ph type="sldImg"/>
          </p:nvPr>
        </p:nvSpPr>
        <p:spPr>
          <a:solidFill>
            <a:srgbClr val="FFFFFF"/>
          </a:solidFill>
          <a:ln/>
        </p:spPr>
      </p:sp>
      <p:sp>
        <p:nvSpPr>
          <p:cNvPr id="389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宋体" charset="-122"/>
                <a:cs typeface="宋体" charset="-122"/>
              </a:rPr>
              <a:t>In the area of sequential data mining like entity tagging from the text documents, usually a chain model is used instead of a complicated graphs</a:t>
            </a:r>
          </a:p>
          <a:p>
            <a:pPr eaLnBrk="1" hangingPunct="1"/>
            <a:r>
              <a:rPr lang="en-US" altLang="zh-CN">
                <a:ea typeface="宋体" charset="-122"/>
                <a:cs typeface="宋体" charset="-122"/>
              </a:rPr>
              <a:t>CRF can solve some problems in HMM and allow arbitrary dependency</a:t>
            </a:r>
          </a:p>
          <a:p>
            <a:pPr eaLnBrk="1" hangingPunct="1"/>
            <a:r>
              <a:rPr lang="en-US" altLang="zh-CN">
                <a:ea typeface="宋体" charset="-122"/>
                <a:cs typeface="宋体" charset="-122"/>
              </a:rPr>
              <a:t>e.g. in HMM, observations are independent, given the hidden states (labels). Strong assumption, both X and Y are dependent.</a:t>
            </a:r>
          </a:p>
          <a:p>
            <a:pPr eaLnBrk="1" hangingPunct="1"/>
            <a:r>
              <a:rPr lang="en-US" altLang="zh-CN">
                <a:ea typeface="宋体" charset="-122"/>
                <a:cs typeface="宋体" charset="-122"/>
              </a:rPr>
              <a:t>So in CRF both of these two types of dependencies are modeled. there are two kinds of features. State features include single-vertex features and overlapping features, and transition features. </a:t>
            </a:r>
          </a:p>
          <a:p>
            <a:pPr eaLnBrk="1" hangingPunct="1"/>
            <a:r>
              <a:rPr lang="en-US" altLang="zh-CN">
                <a:ea typeface="宋体" charset="-122"/>
                <a:cs typeface="宋体" charset="-122"/>
              </a:rPr>
              <a:t>single-vertex features are only based on the observations of one vertex on the graph, while overlapping features are based on observations of adjacent vertexes.</a:t>
            </a:r>
          </a:p>
          <a:p>
            <a:pPr eaLnBrk="1" hangingPunct="1"/>
            <a:r>
              <a:rPr lang="en-US" altLang="zh-CN">
                <a:ea typeface="宋体" charset="-122"/>
                <a:cs typeface="宋体" charset="-122"/>
              </a:rPr>
              <a:t>Parameter is highly positive, if this feature appears often; otherwise, highly negative</a:t>
            </a:r>
          </a:p>
          <a:p>
            <a:pPr eaLnBrk="1" hangingPunct="1"/>
            <a:endParaRPr lang="en-US" altLang="zh-CN">
              <a:ea typeface="宋体" charset="-122"/>
              <a:cs typeface="宋体"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010AE2C-5354-594A-B580-C1533CD282E4}" type="slidenum">
              <a:rPr lang="en-US"/>
              <a:pPr/>
              <a:t>15</a:t>
            </a:fld>
            <a:endParaRPr lang="en-US"/>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宋体" charset="-122"/>
                <a:cs typeface="宋体" charset="-122"/>
              </a:rPr>
              <a:t>Parameter is highly positive, if this feature appears often; otherwise, highly negative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801BBAFD-7CC5-314C-B8D3-6DC36EFDD1CE}" type="slidenum">
              <a:rPr lang="en-US"/>
              <a:pPr/>
              <a:t>16</a:t>
            </a:fld>
            <a:endParaRPr lang="en-US"/>
          </a:p>
        </p:txBody>
      </p:sp>
      <p:sp>
        <p:nvSpPr>
          <p:cNvPr id="43011" name="Rectangle 2"/>
          <p:cNvSpPr>
            <a:spLocks noGrp="1" noRot="1" noChangeAspect="1" noChangeArrowheads="1" noTextEdit="1"/>
          </p:cNvSpPr>
          <p:nvPr>
            <p:ph type="sldImg"/>
          </p:nvPr>
        </p:nvSpPr>
        <p:spPr>
          <a:solidFill>
            <a:srgbClr val="FFFFFF"/>
          </a:solidFill>
          <a:ln/>
        </p:spPr>
      </p:sp>
      <p:sp>
        <p:nvSpPr>
          <p:cNvPr id="430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宋体" charset="-122"/>
                <a:cs typeface="宋体" charset="-122"/>
              </a:rPr>
              <a:t>However, we observed an problem in our experiments. In most of the tasks of entity tagging, the data set is very imbalanced.</a:t>
            </a:r>
          </a:p>
          <a:p>
            <a:pPr eaLnBrk="1" hangingPunct="1"/>
            <a:r>
              <a:rPr lang="en-US" altLang="zh-CN">
                <a:ea typeface="宋体" charset="-122"/>
                <a:cs typeface="宋体" charset="-122"/>
              </a:rPr>
              <a:t>there are many previous approaches for classification methods to handle imbalanced data, e.g. under-sample negative data or over-sample positive data, or give different weights or costs to them. they require multiple training processes. We just use a simple way which only need one training process. And during the testing process, we just move the hyperplane from the positive class to the negative class and find the best position using CV.</a:t>
            </a:r>
          </a:p>
          <a:p>
            <a:pPr eaLnBrk="1" hangingPunct="1"/>
            <a:r>
              <a:rPr lang="en-US" altLang="zh-CN">
                <a:ea typeface="宋体" charset="-122"/>
                <a:cs typeface="宋体" charset="-122"/>
              </a:rPr>
              <a:t>No previous work for CRF to handle imbalanced data. Those approaches cannot be used in CRF directly, since CRF is not a method of independent samples and have more than two hidden labels. we proposed a method by introducing a boosting parameter to boost the feature values of positive classes and also corresponding probabilities.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5B3F6EFE-A8FC-1A4B-919C-270CD6D8A04E}" type="slidenum">
              <a:rPr lang="en-US"/>
              <a:pPr/>
              <a:t>17</a:t>
            </a:fld>
            <a:endParaRPr lang="en-US"/>
          </a:p>
        </p:txBody>
      </p:sp>
      <p:sp>
        <p:nvSpPr>
          <p:cNvPr id="45059" name="Rectangle 2"/>
          <p:cNvSpPr>
            <a:spLocks noGrp="1" noRot="1" noChangeAspect="1" noChangeArrowheads="1" noTextEdit="1"/>
          </p:cNvSpPr>
          <p:nvPr>
            <p:ph type="sldImg"/>
          </p:nvPr>
        </p:nvSpPr>
        <p:spPr>
          <a:solidFill>
            <a:srgbClr val="FFFFFF"/>
          </a:solidFill>
          <a:ln/>
        </p:spPr>
      </p:sp>
      <p:sp>
        <p:nvSpPr>
          <p:cNvPr id="450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t>For dependent samples, a traditional method is HMM. However, we used CRF, which is an undirected graphical model.</a:t>
            </a:r>
          </a:p>
          <a:p>
            <a:pPr eaLnBrk="1" hangingPunct="1"/>
            <a:r>
              <a:rPr lang="en-US" altLang="zh-CN"/>
              <a:t>CRF can relax some assumptions in HMM and allow arbitrary dependency.</a:t>
            </a:r>
          </a:p>
          <a:p>
            <a:pPr eaLnBrk="1" hangingPunct="1"/>
            <a:r>
              <a:rPr lang="en-US" altLang="zh-CN"/>
              <a:t>one of the assumptions in HMM, observations are independent, given the hidden states (labels). Strong assumption, both X and Y are dependent.</a:t>
            </a:r>
          </a:p>
          <a:p>
            <a:pPr eaLnBrk="1" hangingPunct="1"/>
            <a:r>
              <a:rPr lang="en-US" altLang="zh-CN"/>
              <a:t>So in CRF both of these two types of dependencies are modeled. </a:t>
            </a:r>
          </a:p>
          <a:p>
            <a:pPr eaLnBrk="1" hangingPunct="1"/>
            <a:r>
              <a:rPr lang="en-US" altLang="zh-CN"/>
              <a:t>In the area of sequential data mining like entity tagging from the text documents, usually a chain model is used instead of a complicated graphs</a:t>
            </a:r>
          </a:p>
          <a:p>
            <a:pPr eaLnBrk="1" hangingPunct="1"/>
            <a:r>
              <a:rPr lang="en-US" altLang="zh-CN"/>
              <a:t>there are two kinds of features. </a:t>
            </a:r>
          </a:p>
          <a:p>
            <a:pPr eaLnBrk="1" hangingPunct="1"/>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EE3C12E-A891-EC4F-B4A3-D9115942F448}" type="slidenum">
              <a:rPr lang="en-US"/>
              <a:pPr/>
              <a:t>18</a:t>
            </a:fld>
            <a:endParaRPr lang="en-US"/>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宋体" charset="-122"/>
                <a:cs typeface="宋体" charset="-122"/>
              </a:rPr>
              <a:t>Even though CRFs can model multiple and long-term dependencies on the graph, in practice only short-term dependency of adjacent nodes are considered. since long-term dependency is too complex and too many to consider.</a:t>
            </a:r>
          </a:p>
          <a:p>
            <a:pPr eaLnBrk="1" hangingPunct="1"/>
            <a:r>
              <a:rPr lang="en-US" altLang="zh-CN">
                <a:ea typeface="宋体" charset="-122"/>
                <a:cs typeface="宋体" charset="-122"/>
              </a:rPr>
              <a:t>However, sometimes long-term dependencies at higher levels of documents may be useful to improve the performance of entity tagging. For example, at the document level, non-chemical articles have much smaller probabilities of containing chemical formulas and names. At the sentence level, sentences in different sections have different probability and/or features for chemical names and formulas.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E3592BD-6385-D442-B200-A31A42C7DB53}" type="slidenum">
              <a:rPr lang="en-US"/>
              <a:pPr/>
              <a:t>19</a:t>
            </a:fld>
            <a:endParaRPr lang="en-US"/>
          </a:p>
        </p:txBody>
      </p:sp>
      <p:sp>
        <p:nvSpPr>
          <p:cNvPr id="49155" name="Rectangle 2"/>
          <p:cNvSpPr>
            <a:spLocks noGrp="1" noRot="1" noChangeAspect="1" noChangeArrowheads="1" noTextEdit="1"/>
          </p:cNvSpPr>
          <p:nvPr>
            <p:ph type="sldImg"/>
          </p:nvPr>
        </p:nvSpPr>
        <p:spPr>
          <a:solidFill>
            <a:srgbClr val="FFFFFF"/>
          </a:solidFill>
          <a:ln/>
        </p:spPr>
      </p:sp>
      <p:sp>
        <p:nvSpPr>
          <p:cNvPr id="491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t>we test CRF for chemical formula tagging using different feature sets, including hierarchical CRF that uses features at the sentence level. </a:t>
            </a:r>
          </a:p>
          <a:p>
            <a:pPr eaLnBrk="1" hangingPunct="1"/>
            <a:r>
              <a:rPr lang="en-US" altLang="zh-CN"/>
              <a:t>We can see if more features are used, usually a better performance is expected. especially using HCRF, which utilizes information at the sentence level as features for formula tagging.</a:t>
            </a:r>
          </a:p>
          <a:p>
            <a:pPr eaLnBrk="1" hangingPunct="1"/>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BFACAD97-C006-864D-BE39-4690C4708EA2}" type="slidenum">
              <a:rPr lang="en-US"/>
              <a:pPr/>
              <a:t>20</a:t>
            </a:fld>
            <a:endParaRPr lang="en-US"/>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EA1F1AF-6E16-354C-84CB-C1B241F2A46E}" type="slidenum">
              <a:rPr lang="en-US"/>
              <a:pPr/>
              <a:t>21</a:t>
            </a:fld>
            <a:endParaRPr lang="en-US"/>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2F394D7D-76A4-AE40-BAF4-922540C6C46E}" type="slidenum">
              <a:rPr lang="en-US"/>
              <a:pPr/>
              <a:t>22</a:t>
            </a:fld>
            <a:endParaRPr lang="en-US"/>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宋体" charset="-122"/>
                <a:cs typeface="宋体" charset="-122"/>
              </a:rPr>
              <a:t>most of those substrings on the tree are semantically meaningful</a:t>
            </a:r>
          </a:p>
          <a:p>
            <a:pPr eaLnBrk="1" hangingPunct="1"/>
            <a:endParaRPr lang="en-US" altLang="zh-CN">
              <a:ea typeface="宋体" charset="-122"/>
              <a:cs typeface="宋体"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0836CFC5-8655-164D-93E2-2C0F1967F0EA}" type="slidenum">
              <a:rPr lang="en-US"/>
              <a:pPr/>
              <a:t>23</a:t>
            </a:fld>
            <a:endParaRPr 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E6AE16F-853C-7C4B-8401-DC48AF785424}" type="slidenum">
              <a:rPr lang="en-US"/>
              <a:pPr/>
              <a:t>24</a:t>
            </a:fld>
            <a:endParaRPr lang="en-US"/>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宋体" charset="-122"/>
                <a:cs typeface="宋体" charset="-122"/>
              </a:rPr>
              <a:t>for the discriminative score of a subsequence s, the numerator is the size of the intersection of formula sets containing its selected subsequences,</a:t>
            </a:r>
          </a:p>
          <a:p>
            <a:pPr eaLnBrk="1" hangingPunct="1"/>
            <a:r>
              <a:rPr lang="en-US" altLang="zh-CN">
                <a:ea typeface="宋体" charset="-122"/>
                <a:cs typeface="宋体" charset="-122"/>
              </a:rPr>
              <a:t>and the denominator is just the size of the formula set containing s.</a:t>
            </a:r>
          </a:p>
          <a:p>
            <a:pPr eaLnBrk="1" hangingPunct="1"/>
            <a:endParaRPr lang="en-US" altLang="zh-CN">
              <a:ea typeface="宋体" charset="-122"/>
              <a:cs typeface="宋体" charset="-122"/>
            </a:endParaRPr>
          </a:p>
          <a:p>
            <a:pPr eaLnBrk="1" hangingPunct="1"/>
            <a:endParaRPr lang="en-US" altLang="zh-CN">
              <a:ea typeface="宋体" charset="-122"/>
              <a:cs typeface="宋体"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97EB6157-415C-6A43-88A9-46992F1326AF}" type="slidenum">
              <a:rPr lang="en-US"/>
              <a:pPr/>
              <a:t>25</a:t>
            </a:fld>
            <a:endParaRPr lang="en-US"/>
          </a:p>
        </p:txBody>
      </p:sp>
      <p:sp>
        <p:nvSpPr>
          <p:cNvPr id="61443" name="Rectangle 2"/>
          <p:cNvSpPr>
            <a:spLocks noGrp="1" noRot="1" noChangeAspect="1" noChangeArrowheads="1" noTextEdit="1"/>
          </p:cNvSpPr>
          <p:nvPr>
            <p:ph type="sldImg"/>
          </p:nvPr>
        </p:nvSpPr>
        <p:spPr>
          <a:solidFill>
            <a:srgbClr val="FFFFFF"/>
          </a:solidFill>
          <a:ln/>
        </p:spPr>
      </p:sp>
      <p:sp>
        <p:nvSpPr>
          <p:cNvPr id="6144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DEAB376-F4B7-4C41-873C-BFE5D6FBCF72}" type="slidenum">
              <a:rPr lang="en-US"/>
              <a:pPr/>
              <a:t>26</a:t>
            </a:fld>
            <a:endParaRPr lang="en-US"/>
          </a:p>
        </p:txBody>
      </p:sp>
      <p:sp>
        <p:nvSpPr>
          <p:cNvPr id="63491" name="Rectangle 2"/>
          <p:cNvSpPr>
            <a:spLocks noGrp="1" noRot="1" noChangeAspect="1" noChangeArrowheads="1" noTextEdit="1"/>
          </p:cNvSpPr>
          <p:nvPr>
            <p:ph type="sldImg"/>
          </p:nvPr>
        </p:nvSpPr>
        <p:spPr>
          <a:solidFill>
            <a:srgbClr val="FFFFFF"/>
          </a:solidFill>
          <a:ln/>
        </p:spPr>
      </p:sp>
      <p:sp>
        <p:nvSpPr>
          <p:cNvPr id="6349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ea typeface="宋体" charset="-122"/>
                <a:cs typeface="宋体" charset="-122"/>
              </a:rPr>
              <a:t>	where </a:t>
            </a:r>
            <a:r>
              <a:rPr lang="en-US" altLang="zh-CN" i="1">
                <a:ea typeface="宋体" charset="-122"/>
                <a:cs typeface="宋体" charset="-122"/>
              </a:rPr>
              <a:t>|e|</a:t>
            </a:r>
            <a:r>
              <a:rPr lang="en-US" altLang="zh-CN">
                <a:ea typeface="宋体" charset="-122"/>
                <a:cs typeface="宋体" charset="-122"/>
              </a:rPr>
              <a:t> is the total frequency of elements in chemical entity</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6974AFE-11F7-D34E-8D2B-A3226D5E909E}" type="slidenum">
              <a:rPr lang="en-US"/>
              <a:pPr/>
              <a:t>27</a:t>
            </a:fld>
            <a:endParaRPr lang="en-US"/>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2E00AEA-3DE4-B143-B939-C5DDDAE53B30}" type="slidenum">
              <a:rPr lang="en-US"/>
              <a:pPr/>
              <a:t>28</a:t>
            </a:fld>
            <a:endParaRPr lang="en-US"/>
          </a:p>
        </p:txBody>
      </p:sp>
      <p:sp>
        <p:nvSpPr>
          <p:cNvPr id="67587" name="Rectangle 2"/>
          <p:cNvSpPr>
            <a:spLocks noGrp="1" noRot="1" noChangeAspect="1" noChangeArrowheads="1" noTextEdit="1"/>
          </p:cNvSpPr>
          <p:nvPr>
            <p:ph type="sldImg"/>
          </p:nvPr>
        </p:nvSpPr>
        <p:spPr>
          <a:solidFill>
            <a:srgbClr val="FFFFFF"/>
          </a:solidFill>
          <a:ln/>
        </p:spPr>
      </p:sp>
      <p:sp>
        <p:nvSpPr>
          <p:cNvPr id="675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t>After indexing chemical formulas, we propose four basic types of query models.</a:t>
            </a:r>
          </a:p>
          <a:p>
            <a:pPr eaLnBrk="1" hangingPunct="1"/>
            <a:r>
              <a:rPr lang="en-US" altLang="zh-CN"/>
              <a:t>Exact searches search for exact representations of formulas, and the order matters.</a:t>
            </a:r>
          </a:p>
          <a:p>
            <a:pPr eaLnBrk="1" hangingPunct="1"/>
            <a:r>
              <a:rPr lang="en-US" altLang="zh-CN"/>
              <a:t>Frequency searches retrieve formulas with user-specified chemical elements and corresponding frequency ranges, and we don’t care the order.</a:t>
            </a:r>
          </a:p>
          <a:p>
            <a:pPr eaLnBrk="1" hangingPunct="1"/>
            <a:r>
              <a:rPr lang="en-US" altLang="zh-CN"/>
              <a:t>There are two subtypes: full frequency search does not allow unspecified elements, while partial frequency search does.</a:t>
            </a:r>
          </a:p>
          <a:p>
            <a:pPr eaLnBrk="1" hangingPunct="1"/>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9C8502B-21FD-504D-87EF-AB643AFCC72C}" type="slidenum">
              <a:rPr lang="en-US"/>
              <a:pPr/>
              <a:t>29</a:t>
            </a:fld>
            <a:endParaRPr lang="en-US"/>
          </a:p>
        </p:txBody>
      </p:sp>
      <p:sp>
        <p:nvSpPr>
          <p:cNvPr id="69635" name="Rectangle 2"/>
          <p:cNvSpPr>
            <a:spLocks noGrp="1" noRot="1" noChangeAspect="1" noChangeArrowheads="1" noTextEdit="1"/>
          </p:cNvSpPr>
          <p:nvPr>
            <p:ph type="sldImg"/>
          </p:nvPr>
        </p:nvSpPr>
        <p:spPr>
          <a:solidFill>
            <a:srgbClr val="FFFFFF"/>
          </a:solidFill>
          <a:ln/>
        </p:spPr>
      </p:sp>
      <p:sp>
        <p:nvSpPr>
          <p:cNvPr id="696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5187598-EBF0-B04D-B58E-6859EE4D90C0}" type="slidenum">
              <a:rPr lang="en-US"/>
              <a:pPr/>
              <a:t>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BB1832F2-FB0D-824A-BD5E-5067454EFB7D}" type="slidenum">
              <a:rPr lang="en-US"/>
              <a:pPr/>
              <a:t>30</a:t>
            </a:fld>
            <a:endParaRPr lang="en-US"/>
          </a:p>
        </p:txBody>
      </p:sp>
      <p:sp>
        <p:nvSpPr>
          <p:cNvPr id="71683" name="Rectangle 2"/>
          <p:cNvSpPr>
            <a:spLocks noGrp="1" noRot="1" noChangeAspect="1" noChangeArrowheads="1" noTextEdit="1"/>
          </p:cNvSpPr>
          <p:nvPr>
            <p:ph type="sldImg"/>
          </p:nvPr>
        </p:nvSpPr>
        <p:spPr>
          <a:solidFill>
            <a:srgbClr val="FFFFFF"/>
          </a:solidFill>
          <a:ln/>
        </p:spPr>
      </p:sp>
      <p:sp>
        <p:nvSpPr>
          <p:cNvPr id="716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E6A41D4-56BA-D94E-944A-52AE82FCF082}" type="slidenum">
              <a:rPr lang="en-US"/>
              <a:pPr/>
              <a:t>31</a:t>
            </a:fld>
            <a:endParaRPr lang="en-US"/>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r>
              <a:rPr lang="en-US" altLang="zh-CN"/>
              <a:t>2 search engines, 3 stages </a:t>
            </a:r>
          </a:p>
          <a:p>
            <a:pPr eaLnBrk="1" hangingPunct="1"/>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02B232E-EBD3-C544-BC4A-014AB1097B15}" type="slidenum">
              <a:rPr lang="en-US"/>
              <a:pPr/>
              <a:t>32</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42C1C87-EE51-794E-A330-250B2023A3E3}" type="slidenum">
              <a:rPr lang="en-US"/>
              <a:pPr/>
              <a:t>33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F56BC52-796E-4543-ACE6-DB95A30A5E16}" type="slidenum">
              <a:rPr lang="en-US"/>
              <a:pPr/>
              <a:t>34</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5B009CB-FECE-E04E-9688-37D32ADC6750}" type="slidenum">
              <a:rPr lang="en-US"/>
              <a:pPr/>
              <a:t>35</a:t>
            </a:fld>
            <a:endParaRPr lang="en-US"/>
          </a:p>
        </p:txBody>
      </p:sp>
      <p:sp>
        <p:nvSpPr>
          <p:cNvPr id="81923" name="Rectangle 2"/>
          <p:cNvSpPr>
            <a:spLocks noGrp="1" noRot="1" noChangeAspect="1" noChangeArrowheads="1" noTextEdit="1"/>
          </p:cNvSpPr>
          <p:nvPr>
            <p:ph type="sldImg"/>
          </p:nvPr>
        </p:nvSpPr>
        <p:spPr>
          <a:solidFill>
            <a:srgbClr val="FFFFFF"/>
          </a:solidFill>
          <a:ln/>
        </p:spPr>
      </p:sp>
      <p:sp>
        <p:nvSpPr>
          <p:cNvPr id="8192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F2A6EE6-AF84-3241-BA9D-29122D89B2DF}" type="slidenum">
              <a:rPr lang="en-US"/>
              <a:pPr/>
              <a:t>36</a:t>
            </a:fld>
            <a:endParaRPr lang="en-US"/>
          </a:p>
        </p:txBody>
      </p:sp>
      <p:sp>
        <p:nvSpPr>
          <p:cNvPr id="83971" name="Rectangle 2"/>
          <p:cNvSpPr>
            <a:spLocks noGrp="1" noRot="1" noChangeAspect="1" noChangeArrowheads="1" noTextEdit="1"/>
          </p:cNvSpPr>
          <p:nvPr>
            <p:ph type="sldImg"/>
          </p:nvPr>
        </p:nvSpPr>
        <p:spPr>
          <a:solidFill>
            <a:srgbClr val="FFFFFF"/>
          </a:solidFill>
          <a:ln/>
        </p:spPr>
      </p:sp>
      <p:sp>
        <p:nvSpPr>
          <p:cNvPr id="8397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BB11CCE-A1B6-0B4F-A7D3-9BE7442ABD45}" type="slidenum">
              <a:rPr lang="en-US"/>
              <a:pPr/>
              <a:t>37</a:t>
            </a:fld>
            <a:endParaRPr lang="en-US"/>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BAD46D26-CBC1-1641-A165-910A268DC810}" type="slidenum">
              <a:rPr lang="en-US"/>
              <a:pPr/>
              <a:t>38</a:t>
            </a:fld>
            <a:endParaRPr lang="en-US"/>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51AA8D4-EE47-D34E-93DE-4B8C53FBA34E}" type="slidenum">
              <a:rPr lang="en-US"/>
              <a:pPr/>
              <a:t>39</a:t>
            </a:fld>
            <a:endParaRPr lang="en-US"/>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95187598-EBF0-B04D-B58E-6859EE4D90C0}" type="slidenum">
              <a:rPr lang="en-US"/>
              <a:pPr/>
              <a:t>4</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6E1DBB9-6FC9-FE45-BEC3-90DEF55807DA}" type="slidenum">
              <a:rPr lang="en-US"/>
              <a:pPr/>
              <a:t>40</a:t>
            </a:fld>
            <a:endParaRPr lang="en-US"/>
          </a:p>
        </p:txBody>
      </p:sp>
      <p:sp>
        <p:nvSpPr>
          <p:cNvPr id="92163" name="Rectangle 2"/>
          <p:cNvSpPr>
            <a:spLocks noGrp="1" noRot="1" noChangeAspect="1" noChangeArrowheads="1" noTextEdit="1"/>
          </p:cNvSpPr>
          <p:nvPr>
            <p:ph type="sldImg"/>
          </p:nvPr>
        </p:nvSpPr>
        <p:spPr>
          <a:solidFill>
            <a:srgbClr val="FFFFFF"/>
          </a:solidFill>
          <a:ln/>
        </p:spPr>
      </p:sp>
      <p:sp>
        <p:nvSpPr>
          <p:cNvPr id="9216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5620790-793C-4C4A-9DA3-CDFC3274F200}" type="slidenum">
              <a:rPr lang="en-US"/>
              <a:pPr/>
              <a:t>41</a:t>
            </a:fld>
            <a:endParaRPr lang="en-US"/>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C2F9611F-E900-3544-8571-D98A54EA9A6F}" type="slidenum">
              <a:rPr lang="en-US"/>
              <a:pPr/>
              <a:t>42</a:t>
            </a:fld>
            <a:endParaRPr lang="en-US"/>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B97AF47-1E9C-064D-9203-57625FDDC723}" type="slidenum">
              <a:rPr lang="en-US"/>
              <a:pPr/>
              <a:t>43</a:t>
            </a:fld>
            <a:endParaRPr lang="en-US"/>
          </a:p>
        </p:txBody>
      </p:sp>
      <p:sp>
        <p:nvSpPr>
          <p:cNvPr id="98307" name="Rectangle 2"/>
          <p:cNvSpPr>
            <a:spLocks noGrp="1" noRot="1" noChangeAspect="1" noChangeArrowheads="1" noTextEdit="1"/>
          </p:cNvSpPr>
          <p:nvPr>
            <p:ph type="sldImg"/>
          </p:nvPr>
        </p:nvSpPr>
        <p:spPr>
          <a:solidFill>
            <a:srgbClr val="FFFFFF"/>
          </a:solidFill>
          <a:ln/>
        </p:spPr>
      </p:sp>
      <p:sp>
        <p:nvSpPr>
          <p:cNvPr id="9830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9A01DF8-84B5-2244-85CD-6F19885C6A64}" type="slidenum">
              <a:rPr lang="en-US"/>
              <a:pPr/>
              <a:t>44</a:t>
            </a:fld>
            <a:endParaRPr lang="en-US"/>
          </a:p>
        </p:txBody>
      </p:sp>
      <p:sp>
        <p:nvSpPr>
          <p:cNvPr id="100355" name="Rectangle 2"/>
          <p:cNvSpPr>
            <a:spLocks noGrp="1" noRot="1" noChangeAspect="1" noChangeArrowheads="1" noTextEdit="1"/>
          </p:cNvSpPr>
          <p:nvPr>
            <p:ph type="sldImg"/>
          </p:nvPr>
        </p:nvSpPr>
        <p:spPr>
          <a:solidFill>
            <a:srgbClr val="FFFFFF"/>
          </a:solidFill>
          <a:ln/>
        </p:spPr>
      </p:sp>
      <p:sp>
        <p:nvSpPr>
          <p:cNvPr id="10035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3008BED-CD29-214E-921C-DDC255A659DF}" type="slidenum">
              <a:rPr lang="en-US"/>
              <a:pPr/>
              <a:t>45</a:t>
            </a:fld>
            <a:endParaRPr lang="en-US"/>
          </a:p>
        </p:txBody>
      </p:sp>
      <p:sp>
        <p:nvSpPr>
          <p:cNvPr id="102403" name="Rectangle 2"/>
          <p:cNvSpPr>
            <a:spLocks noGrp="1" noRot="1" noChangeAspect="1" noChangeArrowheads="1" noTextEdit="1"/>
          </p:cNvSpPr>
          <p:nvPr>
            <p:ph type="sldImg"/>
          </p:nvPr>
        </p:nvSpPr>
        <p:spPr>
          <a:solidFill>
            <a:srgbClr val="FFFFFF"/>
          </a:solidFill>
          <a:ln/>
        </p:spPr>
      </p:sp>
      <p:sp>
        <p:nvSpPr>
          <p:cNvPr id="10240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solidFill>
            <a:srgbClr val="FFFFFF"/>
          </a:solidFill>
          <a:ln/>
        </p:spPr>
      </p:sp>
      <p:sp>
        <p:nvSpPr>
          <p:cNvPr id="197635"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txBox="1">
            <a:spLocks noGrp="1" noChangeArrowheads="1"/>
          </p:cNvSpPr>
          <p:nvPr/>
        </p:nvSpPr>
        <p:spPr bwMode="auto">
          <a:xfrm>
            <a:off x="3894138" y="8675688"/>
            <a:ext cx="2978150" cy="444500"/>
          </a:xfrm>
          <a:prstGeom prst="rect">
            <a:avLst/>
          </a:prstGeom>
          <a:noFill/>
          <a:ln w="9525">
            <a:noFill/>
            <a:miter lim="800000"/>
            <a:headEnd/>
            <a:tailEnd/>
          </a:ln>
        </p:spPr>
        <p:txBody>
          <a:bodyPr lIns="90081" tIns="45040" rIns="90081" bIns="45040" anchor="b">
            <a:prstTxWarp prst="textNoShape">
              <a:avLst/>
            </a:prstTxWarp>
          </a:bodyPr>
          <a:lstStyle/>
          <a:p>
            <a:pPr algn="r" defTabSz="865188"/>
            <a:fld id="{DD6B018B-85D6-544E-9CA1-6D08D85C9DF1}" type="slidenum">
              <a:rPr lang="en-US" sz="1200">
                <a:latin typeface="Helvetica" charset="0"/>
              </a:rPr>
              <a:pPr algn="r" defTabSz="865188"/>
              <a:t>47</a:t>
            </a:fld>
            <a:endParaRPr lang="en-US" sz="1200">
              <a:latin typeface="Helvetica" charset="0"/>
            </a:endParaRPr>
          </a:p>
        </p:txBody>
      </p:sp>
      <p:sp>
        <p:nvSpPr>
          <p:cNvPr id="199683"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199684"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p:cNvSpPr>
          <p:nvPr>
            <p:ph type="sldImg"/>
          </p:nvPr>
        </p:nvSpPr>
        <p:spPr>
          <a:solidFill>
            <a:srgbClr val="FFFFFF"/>
          </a:solidFill>
          <a:ln/>
        </p:spPr>
      </p:sp>
      <p:sp>
        <p:nvSpPr>
          <p:cNvPr id="201731"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txBox="1">
            <a:spLocks noGrp="1" noChangeArrowheads="1"/>
          </p:cNvSpPr>
          <p:nvPr/>
        </p:nvSpPr>
        <p:spPr bwMode="auto">
          <a:xfrm>
            <a:off x="3894138" y="8675688"/>
            <a:ext cx="2978150" cy="444500"/>
          </a:xfrm>
          <a:prstGeom prst="rect">
            <a:avLst/>
          </a:prstGeom>
          <a:noFill/>
          <a:ln w="9525">
            <a:noFill/>
            <a:miter lim="800000"/>
            <a:headEnd/>
            <a:tailEnd/>
          </a:ln>
        </p:spPr>
        <p:txBody>
          <a:bodyPr lIns="90081" tIns="45040" rIns="90081" bIns="45040" anchor="b">
            <a:prstTxWarp prst="textNoShape">
              <a:avLst/>
            </a:prstTxWarp>
          </a:bodyPr>
          <a:lstStyle/>
          <a:p>
            <a:pPr algn="r" defTabSz="865188"/>
            <a:fld id="{E0E83B0A-9EAE-5D41-B638-7A58A51F59A2}" type="slidenum">
              <a:rPr lang="en-US" sz="1200">
                <a:latin typeface="Helvetica" charset="0"/>
              </a:rPr>
              <a:pPr algn="r" defTabSz="865188"/>
              <a:t>49</a:t>
            </a:fld>
            <a:endParaRPr lang="en-US" sz="1200">
              <a:latin typeface="Helvetica" charset="0"/>
            </a:endParaRPr>
          </a:p>
        </p:txBody>
      </p:sp>
      <p:sp>
        <p:nvSpPr>
          <p:cNvPr id="203779"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03780"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4651636-ACF8-1644-8315-3FC984E4873B}" type="slidenum">
              <a:rPr lang="en-US"/>
              <a:pPr/>
              <a:t>5</a:t>
            </a:fld>
            <a:endParaRPr lang="en-US"/>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pPr>
              <a:buFontTx/>
              <a:buChar char="-"/>
            </a:pPr>
            <a:r>
              <a:rPr lang="en-US"/>
              <a:t>NL annotations (possibly with rendering annotation) already associated with images (only way google can find them)</a:t>
            </a:r>
          </a:p>
          <a:p>
            <a:pPr>
              <a:buFontTx/>
              <a:buChar char="-"/>
            </a:pPr>
            <a:r>
              <a:rPr lang="en-US"/>
              <a:t>Augment NL with semantic annotation.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p:cNvSpPr>
          <p:nvPr>
            <p:ph type="sldImg"/>
          </p:nvPr>
        </p:nvSpPr>
        <p:spPr>
          <a:solidFill>
            <a:srgbClr val="FFFFFF"/>
          </a:solidFill>
          <a:ln/>
        </p:spPr>
      </p:sp>
      <p:sp>
        <p:nvSpPr>
          <p:cNvPr id="20582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txBox="1">
            <a:spLocks noGrp="1" noChangeArrowheads="1"/>
          </p:cNvSpPr>
          <p:nvPr/>
        </p:nvSpPr>
        <p:spPr bwMode="auto">
          <a:xfrm>
            <a:off x="3894138" y="8675688"/>
            <a:ext cx="2978150" cy="444500"/>
          </a:xfrm>
          <a:prstGeom prst="rect">
            <a:avLst/>
          </a:prstGeom>
          <a:noFill/>
          <a:ln w="9525">
            <a:noFill/>
            <a:miter lim="800000"/>
            <a:headEnd/>
            <a:tailEnd/>
          </a:ln>
        </p:spPr>
        <p:txBody>
          <a:bodyPr lIns="90081" tIns="45040" rIns="90081" bIns="45040" anchor="b">
            <a:prstTxWarp prst="textNoShape">
              <a:avLst/>
            </a:prstTxWarp>
          </a:bodyPr>
          <a:lstStyle/>
          <a:p>
            <a:pPr algn="r" defTabSz="865188"/>
            <a:fld id="{0A989573-5B23-A447-928B-C470EE7411BD}" type="slidenum">
              <a:rPr lang="en-US" sz="1200">
                <a:latin typeface="Helvetica" charset="0"/>
              </a:rPr>
              <a:pPr algn="r" defTabSz="865188"/>
              <a:t>51</a:t>
            </a:fld>
            <a:endParaRPr lang="en-US" sz="1200">
              <a:latin typeface="Helvetica" charset="0"/>
            </a:endParaRPr>
          </a:p>
        </p:txBody>
      </p:sp>
      <p:sp>
        <p:nvSpPr>
          <p:cNvPr id="207875"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07876"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txBox="1">
            <a:spLocks noGrp="1" noChangeArrowheads="1"/>
          </p:cNvSpPr>
          <p:nvPr/>
        </p:nvSpPr>
        <p:spPr bwMode="auto">
          <a:xfrm>
            <a:off x="3894138" y="8675688"/>
            <a:ext cx="2978150" cy="444500"/>
          </a:xfrm>
          <a:prstGeom prst="rect">
            <a:avLst/>
          </a:prstGeom>
          <a:noFill/>
          <a:ln w="9525">
            <a:noFill/>
            <a:miter lim="800000"/>
            <a:headEnd/>
            <a:tailEnd/>
          </a:ln>
        </p:spPr>
        <p:txBody>
          <a:bodyPr lIns="90081" tIns="45040" rIns="90081" bIns="45040" anchor="b">
            <a:prstTxWarp prst="textNoShape">
              <a:avLst/>
            </a:prstTxWarp>
          </a:bodyPr>
          <a:lstStyle/>
          <a:p>
            <a:pPr algn="r" defTabSz="865188"/>
            <a:fld id="{4E7A44DC-6894-E149-B062-A14DB4BC024E}" type="slidenum">
              <a:rPr lang="en-US" sz="1200">
                <a:latin typeface="Helvetica" charset="0"/>
              </a:rPr>
              <a:pPr algn="r" defTabSz="865188"/>
              <a:t>52</a:t>
            </a:fld>
            <a:endParaRPr lang="en-US" sz="1200">
              <a:latin typeface="Helvetica" charset="0"/>
            </a:endParaRPr>
          </a:p>
        </p:txBody>
      </p:sp>
      <p:sp>
        <p:nvSpPr>
          <p:cNvPr id="209923"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09924"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11971"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txBox="1">
            <a:spLocks noGrp="1" noChangeArrowheads="1"/>
          </p:cNvSpPr>
          <p:nvPr/>
        </p:nvSpPr>
        <p:spPr bwMode="auto">
          <a:xfrm>
            <a:off x="3894138" y="8675688"/>
            <a:ext cx="2978150" cy="444500"/>
          </a:xfrm>
          <a:prstGeom prst="rect">
            <a:avLst/>
          </a:prstGeom>
          <a:noFill/>
          <a:ln w="9525">
            <a:noFill/>
            <a:miter lim="800000"/>
            <a:headEnd/>
            <a:tailEnd/>
          </a:ln>
        </p:spPr>
        <p:txBody>
          <a:bodyPr lIns="90081" tIns="45040" rIns="90081" bIns="45040" anchor="b">
            <a:prstTxWarp prst="textNoShape">
              <a:avLst/>
            </a:prstTxWarp>
          </a:bodyPr>
          <a:lstStyle/>
          <a:p>
            <a:pPr algn="r" defTabSz="865188"/>
            <a:fld id="{0F6283F1-DE24-0846-A68F-C96A8DD4760F}" type="slidenum">
              <a:rPr lang="en-US" sz="1200">
                <a:latin typeface="Helvetica" charset="0"/>
              </a:rPr>
              <a:pPr algn="r" defTabSz="865188"/>
              <a:t>54</a:t>
            </a:fld>
            <a:endParaRPr lang="en-US" sz="1200">
              <a:latin typeface="Helvetica" charset="0"/>
            </a:endParaRPr>
          </a:p>
        </p:txBody>
      </p:sp>
      <p:sp>
        <p:nvSpPr>
          <p:cNvPr id="214019"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14020"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16067"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18115"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94138" y="8675688"/>
            <a:ext cx="2978150" cy="444500"/>
          </a:xfrm>
          <a:prstGeom prst="rect">
            <a:avLst/>
          </a:prstGeom>
          <a:noFill/>
          <a:ln w="9525">
            <a:noFill/>
            <a:miter lim="800000"/>
            <a:headEnd/>
            <a:tailEnd/>
          </a:ln>
        </p:spPr>
        <p:txBody>
          <a:bodyPr lIns="90081" tIns="45040" rIns="90081" bIns="45040" anchor="b">
            <a:prstTxWarp prst="textNoShape">
              <a:avLst/>
            </a:prstTxWarp>
          </a:bodyPr>
          <a:lstStyle/>
          <a:p>
            <a:pPr algn="r" defTabSz="865188"/>
            <a:fld id="{E2659CDC-C12A-B543-8B74-39FBC7B7BBB3}" type="slidenum">
              <a:rPr lang="en-US" sz="1200">
                <a:latin typeface="Helvetica" charset="0"/>
              </a:rPr>
              <a:pPr algn="r" defTabSz="865188"/>
              <a:t>57</a:t>
            </a:fld>
            <a:endParaRPr lang="en-US" sz="1200">
              <a:latin typeface="Helvetica" charset="0"/>
            </a:endParaRPr>
          </a:p>
        </p:txBody>
      </p:sp>
      <p:sp>
        <p:nvSpPr>
          <p:cNvPr id="220163"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20164"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txBox="1">
            <a:spLocks noGrp="1" noChangeArrowheads="1"/>
          </p:cNvSpPr>
          <p:nvPr/>
        </p:nvSpPr>
        <p:spPr bwMode="auto">
          <a:xfrm>
            <a:off x="3894138" y="8675688"/>
            <a:ext cx="2978150" cy="444500"/>
          </a:xfrm>
          <a:prstGeom prst="rect">
            <a:avLst/>
          </a:prstGeom>
          <a:noFill/>
          <a:ln w="9525">
            <a:noFill/>
            <a:miter lim="800000"/>
            <a:headEnd/>
            <a:tailEnd/>
          </a:ln>
        </p:spPr>
        <p:txBody>
          <a:bodyPr lIns="90081" tIns="45040" rIns="90081" bIns="45040" anchor="b">
            <a:prstTxWarp prst="textNoShape">
              <a:avLst/>
            </a:prstTxWarp>
          </a:bodyPr>
          <a:lstStyle/>
          <a:p>
            <a:pPr algn="r" defTabSz="865188"/>
            <a:fld id="{FAC9BF3E-3856-3B42-8CAF-29E79C9ECB94}" type="slidenum">
              <a:rPr lang="en-US" sz="1200">
                <a:latin typeface="Helvetica" charset="0"/>
              </a:rPr>
              <a:pPr algn="r" defTabSz="865188"/>
              <a:t>58</a:t>
            </a:fld>
            <a:endParaRPr lang="en-US" sz="1200">
              <a:latin typeface="Helvetica" charset="0"/>
            </a:endParaRPr>
          </a:p>
        </p:txBody>
      </p:sp>
      <p:sp>
        <p:nvSpPr>
          <p:cNvPr id="222211"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22212"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94138" y="8675688"/>
            <a:ext cx="2978150" cy="444500"/>
          </a:xfrm>
          <a:prstGeom prst="rect">
            <a:avLst/>
          </a:prstGeom>
          <a:noFill/>
          <a:ln w="9525">
            <a:noFill/>
            <a:miter lim="800000"/>
            <a:headEnd/>
            <a:tailEnd/>
          </a:ln>
        </p:spPr>
        <p:txBody>
          <a:bodyPr lIns="90081" tIns="45040" rIns="90081" bIns="45040" anchor="b">
            <a:prstTxWarp prst="textNoShape">
              <a:avLst/>
            </a:prstTxWarp>
          </a:bodyPr>
          <a:lstStyle/>
          <a:p>
            <a:pPr algn="r" defTabSz="865188"/>
            <a:fld id="{CB9B9299-AB6C-AC4F-A1E2-45FFF3D5419A}" type="slidenum">
              <a:rPr lang="en-US" sz="1200">
                <a:latin typeface="Helvetica" charset="0"/>
              </a:rPr>
              <a:pPr algn="r" defTabSz="865188"/>
              <a:t>59</a:t>
            </a:fld>
            <a:endParaRPr lang="en-US" sz="1200">
              <a:latin typeface="Helvetica" charset="0"/>
            </a:endParaRPr>
          </a:p>
        </p:txBody>
      </p:sp>
      <p:sp>
        <p:nvSpPr>
          <p:cNvPr id="224259" name="Rectangle 2"/>
          <p:cNvSpPr>
            <a:spLocks noGrp="1" noRot="1" noChangeAspect="1" noChangeArrowheads="1" noTextEdit="1"/>
          </p:cNvSpPr>
          <p:nvPr>
            <p:ph type="sldImg"/>
          </p:nvPr>
        </p:nvSpPr>
        <p:spPr>
          <a:xfrm>
            <a:off x="1112838" y="666750"/>
            <a:ext cx="4648200" cy="3486150"/>
          </a:xfrm>
          <a:solidFill>
            <a:srgbClr val="FFFFFF"/>
          </a:solidFill>
          <a:ln/>
        </p:spPr>
      </p:sp>
      <p:sp>
        <p:nvSpPr>
          <p:cNvPr id="224260" name="Rectangle 3"/>
          <p:cNvSpPr>
            <a:spLocks noGrp="1" noChangeArrowheads="1"/>
          </p:cNvSpPr>
          <p:nvPr>
            <p:ph type="body" idx="1"/>
          </p:nvPr>
        </p:nvSpPr>
        <p:spPr>
          <a:xfrm>
            <a:off x="915988" y="4375150"/>
            <a:ext cx="5038725" cy="4078288"/>
          </a:xfrm>
          <a:solidFill>
            <a:srgbClr val="FFFFFF"/>
          </a:solidFill>
          <a:ln>
            <a:solidFill>
              <a:srgbClr val="000000"/>
            </a:solidFill>
          </a:ln>
        </p:spPr>
        <p:txBody>
          <a:bodyPr lIns="90081" tIns="45040" rIns="90081" bIns="45040"/>
          <a:lstStyle/>
          <a:p>
            <a:pPr defTabSz="914400"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9841C049-708D-344F-AB0F-20AE1706B2DB}" type="slidenum">
              <a:rPr lang="en-US"/>
              <a:pPr/>
              <a:t>6</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C5A96ADA-CBFD-1240-8B40-C62DDC90C69E}" type="slidenum">
              <a:rPr lang="en-US"/>
              <a:pPr/>
              <a:t>60</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A9106585-939F-E349-93EE-07A23C6A3159}" type="slidenum">
              <a:rPr lang="en-US"/>
              <a:pPr/>
              <a:t>61</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17A7093-6AAC-BB4B-B354-FDF65190F46E}" type="slidenum">
              <a:rPr lang="en-US"/>
              <a:pPr/>
              <a:t>62</a:t>
            </a:fld>
            <a:endParaRPr lang="en-US"/>
          </a:p>
        </p:txBody>
      </p:sp>
      <p:sp>
        <p:nvSpPr>
          <p:cNvPr id="108547" name="Rectangle 2"/>
          <p:cNvSpPr>
            <a:spLocks noGrp="1" noRot="1" noChangeAspect="1" noChangeArrowheads="1" noTextEdit="1"/>
          </p:cNvSpPr>
          <p:nvPr>
            <p:ph type="sldImg"/>
          </p:nvPr>
        </p:nvSpPr>
        <p:spPr>
          <a:xfrm>
            <a:off x="0" y="303213"/>
            <a:ext cx="1588" cy="1587"/>
          </a:xfrm>
          <a:solidFill>
            <a:srgbClr val="FFFFFF"/>
          </a:solidFill>
          <a:ln/>
        </p:spPr>
      </p:sp>
      <p:sp>
        <p:nvSpPr>
          <p:cNvPr id="108548" name="Text Box 3"/>
          <p:cNvSpPr>
            <a:spLocks noGrp="1" noChangeArrowheads="1"/>
          </p:cNvSpPr>
          <p:nvPr>
            <p:ph type="body" idx="1"/>
          </p:nvPr>
        </p:nvSpPr>
        <p:spPr>
          <a:xfrm>
            <a:off x="503238" y="4316413"/>
            <a:ext cx="5856287" cy="4060825"/>
          </a:xfrm>
          <a:noFill/>
          <a:ln/>
        </p:spPr>
        <p:txBody>
          <a:bodyPr wrap="none" anchor="ctr"/>
          <a:lstStyle/>
          <a:p>
            <a:pPr eaLnBrk="1" hangingPunct="1"/>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A48A0F0C-2D08-2C4D-8496-A7351E2FBBF1}" type="slidenum">
              <a:rPr lang="en-US"/>
              <a:pPr/>
              <a:t>63</a:t>
            </a:fld>
            <a:endParaRPr lang="en-US"/>
          </a:p>
        </p:txBody>
      </p:sp>
      <p:sp>
        <p:nvSpPr>
          <p:cNvPr id="110595" name="Rectangle 2"/>
          <p:cNvSpPr>
            <a:spLocks noGrp="1" noRot="1" noChangeAspect="1" noChangeArrowheads="1" noTextEdit="1"/>
          </p:cNvSpPr>
          <p:nvPr>
            <p:ph type="sldImg"/>
          </p:nvPr>
        </p:nvSpPr>
        <p:spPr>
          <a:solidFill>
            <a:srgbClr val="FFFFFF"/>
          </a:solidFill>
          <a:ln/>
        </p:spPr>
      </p:sp>
      <p:sp>
        <p:nvSpPr>
          <p:cNvPr id="11059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p:cNvSpPr>
          <p:nvPr>
            <p:ph type="sldImg"/>
          </p:nvPr>
        </p:nvSpPr>
        <p:spPr>
          <a:ln/>
        </p:spPr>
      </p:sp>
      <p:sp>
        <p:nvSpPr>
          <p:cNvPr id="248835" name="Notes Placeholder 2"/>
          <p:cNvSpPr>
            <a:spLocks noGrp="1"/>
          </p:cNvSpPr>
          <p:nvPr>
            <p:ph type="body" idx="1"/>
          </p:nvPr>
        </p:nvSpPr>
        <p:spPr>
          <a:noFill/>
          <a:ln/>
        </p:spPr>
        <p:txBody>
          <a:bodyPr/>
          <a:lstStyle/>
          <a:p>
            <a:pPr eaLnBrk="1" hangingPunct="1"/>
            <a:endParaRPr lang="en-US"/>
          </a:p>
        </p:txBody>
      </p:sp>
      <p:sp>
        <p:nvSpPr>
          <p:cNvPr id="248836" name="Slide Number Placeholder 3"/>
          <p:cNvSpPr>
            <a:spLocks noGrp="1"/>
          </p:cNvSpPr>
          <p:nvPr>
            <p:ph type="sldNum" sz="quarter" idx="5"/>
          </p:nvPr>
        </p:nvSpPr>
        <p:spPr>
          <a:noFill/>
        </p:spPr>
        <p:txBody>
          <a:bodyPr/>
          <a:lstStyle/>
          <a:p>
            <a:fld id="{32C26EFF-4FA7-F247-A342-9C995F524499}" type="slidenum">
              <a:rPr lang="en-US" smtClean="0"/>
              <a:pPr/>
              <a:t>66</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Slide Image Placeholder 1"/>
          <p:cNvSpPr>
            <a:spLocks noGrp="1" noRot="1" noChangeAspect="1"/>
          </p:cNvSpPr>
          <p:nvPr>
            <p:ph type="sldImg"/>
          </p:nvPr>
        </p:nvSpPr>
        <p:spPr>
          <a:ln/>
        </p:spPr>
      </p:sp>
      <p:sp>
        <p:nvSpPr>
          <p:cNvPr id="250883" name="Notes Placeholder 2"/>
          <p:cNvSpPr>
            <a:spLocks noGrp="1"/>
          </p:cNvSpPr>
          <p:nvPr>
            <p:ph type="body" idx="1"/>
          </p:nvPr>
        </p:nvSpPr>
        <p:spPr>
          <a:noFill/>
          <a:ln/>
        </p:spPr>
        <p:txBody>
          <a:bodyPr/>
          <a:lstStyle/>
          <a:p>
            <a:pPr eaLnBrk="1" hangingPunct="1"/>
            <a:endParaRPr lang="en-US"/>
          </a:p>
        </p:txBody>
      </p:sp>
      <p:sp>
        <p:nvSpPr>
          <p:cNvPr id="250884" name="Slide Number Placeholder 3"/>
          <p:cNvSpPr>
            <a:spLocks noGrp="1"/>
          </p:cNvSpPr>
          <p:nvPr>
            <p:ph type="sldNum" sz="quarter" idx="5"/>
          </p:nvPr>
        </p:nvSpPr>
        <p:spPr>
          <a:noFill/>
        </p:spPr>
        <p:txBody>
          <a:bodyPr/>
          <a:lstStyle/>
          <a:p>
            <a:fld id="{D6DF6BDD-C1C4-D943-92AE-BD487DC912D6}" type="slidenum">
              <a:rPr lang="en-US" smtClean="0"/>
              <a:pPr/>
              <a:t>67</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Slide Image Placeholder 1"/>
          <p:cNvSpPr>
            <a:spLocks noGrp="1" noRot="1" noChangeAspect="1"/>
          </p:cNvSpPr>
          <p:nvPr>
            <p:ph type="sldImg"/>
          </p:nvPr>
        </p:nvSpPr>
        <p:spPr>
          <a:ln/>
        </p:spPr>
      </p:sp>
      <p:sp>
        <p:nvSpPr>
          <p:cNvPr id="252931" name="Notes Placeholder 2"/>
          <p:cNvSpPr>
            <a:spLocks noGrp="1"/>
          </p:cNvSpPr>
          <p:nvPr>
            <p:ph type="body" idx="1"/>
          </p:nvPr>
        </p:nvSpPr>
        <p:spPr>
          <a:noFill/>
          <a:ln/>
        </p:spPr>
        <p:txBody>
          <a:bodyPr/>
          <a:lstStyle/>
          <a:p>
            <a:pPr eaLnBrk="1" hangingPunct="1"/>
            <a:endParaRPr lang="en-US"/>
          </a:p>
        </p:txBody>
      </p:sp>
      <p:sp>
        <p:nvSpPr>
          <p:cNvPr id="252932" name="Slide Number Placeholder 3"/>
          <p:cNvSpPr>
            <a:spLocks noGrp="1"/>
          </p:cNvSpPr>
          <p:nvPr>
            <p:ph type="sldNum" sz="quarter" idx="5"/>
          </p:nvPr>
        </p:nvSpPr>
        <p:spPr>
          <a:noFill/>
        </p:spPr>
        <p:txBody>
          <a:bodyPr/>
          <a:lstStyle/>
          <a:p>
            <a:fld id="{8CABBD4A-D222-EF4E-A37D-3844B5E33BC2}" type="slidenum">
              <a:rPr lang="en-US" smtClean="0"/>
              <a:pPr/>
              <a:t>68</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Slide Image Placeholder 1"/>
          <p:cNvSpPr>
            <a:spLocks noGrp="1" noRot="1" noChangeAspect="1"/>
          </p:cNvSpPr>
          <p:nvPr>
            <p:ph type="sldImg"/>
          </p:nvPr>
        </p:nvSpPr>
        <p:spPr>
          <a:ln/>
        </p:spPr>
      </p:sp>
      <p:sp>
        <p:nvSpPr>
          <p:cNvPr id="254979" name="Notes Placeholder 2"/>
          <p:cNvSpPr>
            <a:spLocks noGrp="1"/>
          </p:cNvSpPr>
          <p:nvPr>
            <p:ph type="body" idx="1"/>
          </p:nvPr>
        </p:nvSpPr>
        <p:spPr>
          <a:noFill/>
          <a:ln/>
        </p:spPr>
        <p:txBody>
          <a:bodyPr/>
          <a:lstStyle/>
          <a:p>
            <a:pPr eaLnBrk="1" hangingPunct="1"/>
            <a:endParaRPr lang="en-US"/>
          </a:p>
        </p:txBody>
      </p:sp>
      <p:sp>
        <p:nvSpPr>
          <p:cNvPr id="254980" name="Slide Number Placeholder 3"/>
          <p:cNvSpPr>
            <a:spLocks noGrp="1"/>
          </p:cNvSpPr>
          <p:nvPr>
            <p:ph type="sldNum" sz="quarter" idx="5"/>
          </p:nvPr>
        </p:nvSpPr>
        <p:spPr>
          <a:noFill/>
        </p:spPr>
        <p:txBody>
          <a:bodyPr/>
          <a:lstStyle/>
          <a:p>
            <a:fld id="{35F4A02D-6040-0A4E-B2C5-45AD8EADA3F6}" type="slidenum">
              <a:rPr lang="en-US" smtClean="0"/>
              <a:pPr/>
              <a:t>69</a:t>
            </a:fld>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Slide Image Placeholder 1"/>
          <p:cNvSpPr>
            <a:spLocks noGrp="1" noRot="1" noChangeAspect="1"/>
          </p:cNvSpPr>
          <p:nvPr>
            <p:ph type="sldImg"/>
          </p:nvPr>
        </p:nvSpPr>
        <p:spPr>
          <a:ln/>
        </p:spPr>
      </p:sp>
      <p:sp>
        <p:nvSpPr>
          <p:cNvPr id="257027" name="Notes Placeholder 2"/>
          <p:cNvSpPr>
            <a:spLocks noGrp="1"/>
          </p:cNvSpPr>
          <p:nvPr>
            <p:ph type="body" idx="1"/>
          </p:nvPr>
        </p:nvSpPr>
        <p:spPr>
          <a:noFill/>
          <a:ln/>
        </p:spPr>
        <p:txBody>
          <a:bodyPr/>
          <a:lstStyle/>
          <a:p>
            <a:pPr eaLnBrk="1" hangingPunct="1"/>
            <a:endParaRPr lang="en-US"/>
          </a:p>
        </p:txBody>
      </p:sp>
      <p:sp>
        <p:nvSpPr>
          <p:cNvPr id="257028" name="Slide Number Placeholder 3"/>
          <p:cNvSpPr>
            <a:spLocks noGrp="1"/>
          </p:cNvSpPr>
          <p:nvPr>
            <p:ph type="sldNum" sz="quarter" idx="5"/>
          </p:nvPr>
        </p:nvSpPr>
        <p:spPr>
          <a:noFill/>
        </p:spPr>
        <p:txBody>
          <a:bodyPr/>
          <a:lstStyle/>
          <a:p>
            <a:fld id="{3955E4D2-F5E4-F74F-AEFC-73E47F637B9C}"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12406F86-A982-9343-9685-7D91DEDC1B97}" type="slidenum">
              <a:rPr lang="en-US"/>
              <a:pPr/>
              <a:t>7</a:t>
            </a:fld>
            <a:endParaRPr 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Slide Image Placeholder 1"/>
          <p:cNvSpPr>
            <a:spLocks noGrp="1" noRot="1" noChangeAspect="1"/>
          </p:cNvSpPr>
          <p:nvPr>
            <p:ph type="sldImg"/>
          </p:nvPr>
        </p:nvSpPr>
        <p:spPr>
          <a:ln/>
        </p:spPr>
      </p:sp>
      <p:sp>
        <p:nvSpPr>
          <p:cNvPr id="259075" name="Notes Placeholder 2"/>
          <p:cNvSpPr>
            <a:spLocks noGrp="1"/>
          </p:cNvSpPr>
          <p:nvPr>
            <p:ph type="body" idx="1"/>
          </p:nvPr>
        </p:nvSpPr>
        <p:spPr>
          <a:noFill/>
          <a:ln/>
        </p:spPr>
        <p:txBody>
          <a:bodyPr/>
          <a:lstStyle/>
          <a:p>
            <a:pPr eaLnBrk="1" hangingPunct="1"/>
            <a:endParaRPr lang="en-US"/>
          </a:p>
        </p:txBody>
      </p:sp>
      <p:sp>
        <p:nvSpPr>
          <p:cNvPr id="259076" name="Slide Number Placeholder 3"/>
          <p:cNvSpPr>
            <a:spLocks noGrp="1"/>
          </p:cNvSpPr>
          <p:nvPr>
            <p:ph type="sldNum" sz="quarter" idx="5"/>
          </p:nvPr>
        </p:nvSpPr>
        <p:spPr>
          <a:noFill/>
        </p:spPr>
        <p:txBody>
          <a:bodyPr/>
          <a:lstStyle/>
          <a:p>
            <a:fld id="{A3D739EA-B214-8E4E-B1AA-7740EA57C985}" type="slidenum">
              <a:rPr lang="en-US" smtClean="0"/>
              <a:pPr/>
              <a:t>71</a:t>
            </a:fld>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Slide Image Placeholder 1"/>
          <p:cNvSpPr>
            <a:spLocks noGrp="1" noRot="1" noChangeAspect="1"/>
          </p:cNvSpPr>
          <p:nvPr>
            <p:ph type="sldImg"/>
          </p:nvPr>
        </p:nvSpPr>
        <p:spPr>
          <a:ln/>
        </p:spPr>
      </p:sp>
      <p:sp>
        <p:nvSpPr>
          <p:cNvPr id="261123" name="Notes Placeholder 2"/>
          <p:cNvSpPr>
            <a:spLocks noGrp="1"/>
          </p:cNvSpPr>
          <p:nvPr>
            <p:ph type="body" idx="1"/>
          </p:nvPr>
        </p:nvSpPr>
        <p:spPr>
          <a:noFill/>
          <a:ln/>
        </p:spPr>
        <p:txBody>
          <a:bodyPr/>
          <a:lstStyle/>
          <a:p>
            <a:pPr eaLnBrk="1" hangingPunct="1"/>
            <a:endParaRPr lang="en-US"/>
          </a:p>
        </p:txBody>
      </p:sp>
      <p:sp>
        <p:nvSpPr>
          <p:cNvPr id="261124" name="Slide Number Placeholder 3"/>
          <p:cNvSpPr>
            <a:spLocks noGrp="1"/>
          </p:cNvSpPr>
          <p:nvPr>
            <p:ph type="sldNum" sz="quarter" idx="5"/>
          </p:nvPr>
        </p:nvSpPr>
        <p:spPr>
          <a:noFill/>
        </p:spPr>
        <p:txBody>
          <a:bodyPr/>
          <a:lstStyle/>
          <a:p>
            <a:fld id="{D5D65384-55C3-684C-A609-9A3D170ADEB3}" type="slidenum">
              <a:rPr lang="en-US" smtClean="0"/>
              <a:pPr/>
              <a:t>72</a:t>
            </a:fld>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Slide Image Placeholder 1"/>
          <p:cNvSpPr>
            <a:spLocks noGrp="1" noRot="1" noChangeAspect="1"/>
          </p:cNvSpPr>
          <p:nvPr>
            <p:ph type="sldImg"/>
          </p:nvPr>
        </p:nvSpPr>
        <p:spPr>
          <a:ln/>
        </p:spPr>
      </p:sp>
      <p:sp>
        <p:nvSpPr>
          <p:cNvPr id="263171" name="Notes Placeholder 2"/>
          <p:cNvSpPr>
            <a:spLocks noGrp="1"/>
          </p:cNvSpPr>
          <p:nvPr>
            <p:ph type="body" idx="1"/>
          </p:nvPr>
        </p:nvSpPr>
        <p:spPr>
          <a:noFill/>
          <a:ln/>
        </p:spPr>
        <p:txBody>
          <a:bodyPr/>
          <a:lstStyle/>
          <a:p>
            <a:pPr eaLnBrk="1" hangingPunct="1"/>
            <a:endParaRPr lang="en-US"/>
          </a:p>
        </p:txBody>
      </p:sp>
      <p:sp>
        <p:nvSpPr>
          <p:cNvPr id="263172" name="Slide Number Placeholder 3"/>
          <p:cNvSpPr>
            <a:spLocks noGrp="1"/>
          </p:cNvSpPr>
          <p:nvPr>
            <p:ph type="sldNum" sz="quarter" idx="5"/>
          </p:nvPr>
        </p:nvSpPr>
        <p:spPr>
          <a:noFill/>
        </p:spPr>
        <p:txBody>
          <a:bodyPr/>
          <a:lstStyle/>
          <a:p>
            <a:fld id="{99862DC0-ECCD-3A45-8F7F-C8A2AB72EDEB}" type="slidenum">
              <a:rPr lang="en-US" smtClean="0"/>
              <a:pPr/>
              <a:t>73</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A2328687-ADA0-4C46-B91A-D50A6C7B1EA6}" type="slidenum">
              <a:rPr lang="en-US"/>
              <a:pPr/>
              <a:t>74</a:t>
            </a:fld>
            <a:endParaRPr lang="en-US"/>
          </a:p>
        </p:txBody>
      </p:sp>
      <p:sp>
        <p:nvSpPr>
          <p:cNvPr id="114691" name="Rectangle 2"/>
          <p:cNvSpPr>
            <a:spLocks noGrp="1" noRot="1" noChangeAspect="1" noChangeArrowheads="1"/>
          </p:cNvSpPr>
          <p:nvPr>
            <p:ph type="sldImg"/>
          </p:nvPr>
        </p:nvSpPr>
        <p:spPr>
          <a:solidFill>
            <a:srgbClr val="FFFFFF"/>
          </a:solidFill>
          <a:ln/>
        </p:spPr>
      </p:sp>
      <p:sp>
        <p:nvSpPr>
          <p:cNvPr id="1146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FC49A392-60BA-774A-8D48-427BFFE090D8}" type="slidenum">
              <a:rPr lang="en-US"/>
              <a:pPr/>
              <a:t>75</a:t>
            </a:fld>
            <a:endParaRPr lang="en-US"/>
          </a:p>
        </p:txBody>
      </p:sp>
      <p:sp>
        <p:nvSpPr>
          <p:cNvPr id="116739" name="Rectangle 2"/>
          <p:cNvSpPr>
            <a:spLocks noGrp="1" noRot="1" noChangeAspect="1" noChangeArrowheads="1"/>
          </p:cNvSpPr>
          <p:nvPr>
            <p:ph type="sldImg"/>
          </p:nvPr>
        </p:nvSpPr>
        <p:spPr>
          <a:solidFill>
            <a:srgbClr val="FFFFFF"/>
          </a:solidFill>
          <a:ln/>
        </p:spPr>
      </p:sp>
      <p:sp>
        <p:nvSpPr>
          <p:cNvPr id="1167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209675" y="693738"/>
            <a:ext cx="4437063" cy="3427412"/>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70659" name="Text Box 3"/>
          <p:cNvSpPr>
            <a:spLocks noGrp="1" noChangeArrowheads="1"/>
          </p:cNvSpPr>
          <p:nvPr>
            <p:ph type="body"/>
          </p:nvPr>
        </p:nvSpPr>
        <p:spPr>
          <a:xfrm>
            <a:off x="685800" y="4341813"/>
            <a:ext cx="5478463" cy="4108450"/>
          </a:xfrm>
          <a:noFill/>
          <a:ln/>
        </p:spPr>
        <p:txBody>
          <a:bodyPr wrap="none" lIns="82058" tIns="41029" rIns="82058" bIns="41029" anchor="ctr"/>
          <a:lstStyle/>
          <a:p>
            <a:pPr eaLnBrk="1" hangingPunct="1"/>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62" name="Rectangle 6"/>
          <p:cNvSpPr>
            <a:spLocks noGrp="1" noChangeArrowheads="1"/>
          </p:cNvSpPr>
          <p:nvPr>
            <p:ph type="sldNum" sz="quarter" idx="5"/>
          </p:nvPr>
        </p:nvSpPr>
        <p:spPr>
          <a:noFill/>
        </p:spPr>
        <p:txBody>
          <a:bodyPr/>
          <a:lstStyle/>
          <a:p>
            <a:fld id="{CA1FA1F3-9376-6F4D-A763-1F93658E52DD}" type="slidenum">
              <a:rPr lang="en-US"/>
              <a:pPr/>
              <a:t>77</a:t>
            </a:fld>
            <a:endParaRPr lang="en-US"/>
          </a:p>
        </p:txBody>
      </p:sp>
      <p:sp>
        <p:nvSpPr>
          <p:cNvPr id="245763" name="Text Box 1"/>
          <p:cNvSpPr>
            <a:spLocks noGrp="1" noRot="1" noChangeAspect="1" noChangeArrowheads="1"/>
          </p:cNvSpPr>
          <p:nvPr>
            <p:ph type="sldImg"/>
          </p:nvPr>
        </p:nvSpPr>
        <p:spPr>
          <a:xfrm>
            <a:off x="1143000" y="693738"/>
            <a:ext cx="4572000" cy="3429000"/>
          </a:xfrm>
          <a:solidFill>
            <a:srgbClr val="FFFFFF"/>
          </a:solidFill>
          <a:ln/>
        </p:spPr>
      </p:sp>
      <p:sp>
        <p:nvSpPr>
          <p:cNvPr id="245764" name="Text Box 2"/>
          <p:cNvSpPr>
            <a:spLocks noGrp="1" noChangeArrowheads="1"/>
          </p:cNvSpPr>
          <p:nvPr>
            <p:ph type="body" idx="1"/>
          </p:nvPr>
        </p:nvSpPr>
        <p:spPr>
          <a:xfrm>
            <a:off x="685800" y="4341813"/>
            <a:ext cx="5487988" cy="4032250"/>
          </a:xfrm>
          <a:noFill/>
          <a:ln/>
        </p:spPr>
        <p:txBody>
          <a:bodyPr wrap="none" anchor="ctr"/>
          <a:lstStyle/>
          <a:p>
            <a:pPr eaLnBrk="1" hangingPunct="1"/>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p:cNvSpPr>
          <p:nvPr>
            <p:ph type="sldImg"/>
          </p:nvPr>
        </p:nvSpPr>
        <p:spPr>
          <a:ln/>
        </p:spPr>
      </p:sp>
      <p:sp>
        <p:nvSpPr>
          <p:cNvPr id="230403" name="Notes Placeholder 2"/>
          <p:cNvSpPr>
            <a:spLocks noGrp="1"/>
          </p:cNvSpPr>
          <p:nvPr>
            <p:ph type="body" idx="1"/>
          </p:nvPr>
        </p:nvSpPr>
        <p:spPr>
          <a:noFill/>
          <a:ln/>
        </p:spPr>
        <p:txBody>
          <a:bodyPr/>
          <a:lstStyle/>
          <a:p>
            <a:pPr eaLnBrk="1" hangingPunct="1"/>
            <a:r>
              <a:rPr lang="en-US"/>
              <a:t>Query interface, support 3 vertex similarity measures</a:t>
            </a:r>
          </a:p>
        </p:txBody>
      </p:sp>
      <p:sp>
        <p:nvSpPr>
          <p:cNvPr id="230404" name="Slide Number Placeholder 3"/>
          <p:cNvSpPr>
            <a:spLocks noGrp="1"/>
          </p:cNvSpPr>
          <p:nvPr>
            <p:ph type="sldNum" sz="quarter" idx="5"/>
          </p:nvPr>
        </p:nvSpPr>
        <p:spPr>
          <a:noFill/>
        </p:spPr>
        <p:txBody>
          <a:bodyPr/>
          <a:lstStyle/>
          <a:p>
            <a:fld id="{CA05F378-93F2-454F-8DCD-AB5C9CA921D7}" type="slidenum">
              <a:rPr lang="en-US" smtClean="0"/>
              <a:pPr/>
              <a:t>78</a:t>
            </a:fld>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p:cNvSpPr>
          <p:nvPr>
            <p:ph type="sldImg"/>
          </p:nvPr>
        </p:nvSpPr>
        <p:spPr>
          <a:ln/>
        </p:spPr>
      </p:sp>
      <p:sp>
        <p:nvSpPr>
          <p:cNvPr id="232451" name="Notes Placeholder 2"/>
          <p:cNvSpPr>
            <a:spLocks noGrp="1"/>
          </p:cNvSpPr>
          <p:nvPr>
            <p:ph type="body" idx="1"/>
          </p:nvPr>
        </p:nvSpPr>
        <p:spPr>
          <a:noFill/>
          <a:ln/>
        </p:spPr>
        <p:txBody>
          <a:bodyPr/>
          <a:lstStyle/>
          <a:p>
            <a:pPr eaLnBrk="1" hangingPunct="1"/>
            <a:endParaRPr lang="en-US"/>
          </a:p>
        </p:txBody>
      </p:sp>
      <p:sp>
        <p:nvSpPr>
          <p:cNvPr id="232452" name="Slide Number Placeholder 3"/>
          <p:cNvSpPr>
            <a:spLocks noGrp="1"/>
          </p:cNvSpPr>
          <p:nvPr>
            <p:ph type="sldNum" sz="quarter" idx="5"/>
          </p:nvPr>
        </p:nvSpPr>
        <p:spPr>
          <a:noFill/>
        </p:spPr>
        <p:txBody>
          <a:bodyPr/>
          <a:lstStyle/>
          <a:p>
            <a:fld id="{713C6EEC-C4A5-2849-B1CD-C00B2F95CBC1}" type="slidenum">
              <a:rPr lang="en-US" smtClean="0"/>
              <a:pPr/>
              <a:t>79</a:t>
            </a:fld>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p:cNvSpPr>
          <p:nvPr>
            <p:ph type="sldImg"/>
          </p:nvPr>
        </p:nvSpPr>
        <p:spPr>
          <a:ln/>
        </p:spPr>
      </p:sp>
      <p:sp>
        <p:nvSpPr>
          <p:cNvPr id="234499" name="Notes Placeholder 2"/>
          <p:cNvSpPr>
            <a:spLocks noGrp="1"/>
          </p:cNvSpPr>
          <p:nvPr>
            <p:ph type="body" idx="1"/>
          </p:nvPr>
        </p:nvSpPr>
        <p:spPr>
          <a:noFill/>
          <a:ln/>
        </p:spPr>
        <p:txBody>
          <a:bodyPr/>
          <a:lstStyle/>
          <a:p>
            <a:pPr eaLnBrk="1" hangingPunct="1"/>
            <a:r>
              <a:rPr lang="en-US"/>
              <a:t>Qui</a:t>
            </a:r>
          </a:p>
        </p:txBody>
      </p:sp>
      <p:sp>
        <p:nvSpPr>
          <p:cNvPr id="234500" name="Slide Number Placeholder 3"/>
          <p:cNvSpPr>
            <a:spLocks noGrp="1"/>
          </p:cNvSpPr>
          <p:nvPr>
            <p:ph type="sldNum" sz="quarter" idx="5"/>
          </p:nvPr>
        </p:nvSpPr>
        <p:spPr>
          <a:noFill/>
        </p:spPr>
        <p:txBody>
          <a:bodyPr/>
          <a:lstStyle/>
          <a:p>
            <a:fld id="{5A8884EB-1313-FD4F-B8C5-6E3010070AA0}" type="slidenum">
              <a:rPr lang="en-US" smtClean="0"/>
              <a:pPr/>
              <a:t>80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7490533B-BD2F-3A43-B11A-8B33C48E071E}" type="slidenum">
              <a:rPr lang="en-US"/>
              <a:pPr/>
              <a:t>8</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p:cNvSpPr>
          <p:nvPr>
            <p:ph type="sldImg"/>
          </p:nvPr>
        </p:nvSpPr>
        <p:spPr>
          <a:ln/>
        </p:spPr>
      </p:sp>
      <p:sp>
        <p:nvSpPr>
          <p:cNvPr id="236547" name="Notes Placeholder 2"/>
          <p:cNvSpPr>
            <a:spLocks noGrp="1"/>
          </p:cNvSpPr>
          <p:nvPr>
            <p:ph type="body" idx="1"/>
          </p:nvPr>
        </p:nvSpPr>
        <p:spPr>
          <a:noFill/>
          <a:ln/>
        </p:spPr>
        <p:txBody>
          <a:bodyPr/>
          <a:lstStyle/>
          <a:p>
            <a:pPr eaLnBrk="1" hangingPunct="1"/>
            <a:endParaRPr lang="en-US"/>
          </a:p>
        </p:txBody>
      </p:sp>
      <p:sp>
        <p:nvSpPr>
          <p:cNvPr id="236548" name="Slide Number Placeholder 3"/>
          <p:cNvSpPr>
            <a:spLocks noGrp="1"/>
          </p:cNvSpPr>
          <p:nvPr>
            <p:ph type="sldNum" sz="quarter" idx="5"/>
          </p:nvPr>
        </p:nvSpPr>
        <p:spPr>
          <a:noFill/>
        </p:spPr>
        <p:txBody>
          <a:bodyPr/>
          <a:lstStyle/>
          <a:p>
            <a:fld id="{DF3A11D2-102D-9442-A44E-98BB85418EE3}" type="slidenum">
              <a:rPr lang="en-US" smtClean="0"/>
              <a:pPr/>
              <a:t>81</a:t>
            </a:fld>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p:cNvSpPr>
          <p:nvPr>
            <p:ph type="sldImg"/>
          </p:nvPr>
        </p:nvSpPr>
        <p:spPr>
          <a:ln/>
        </p:spPr>
      </p:sp>
      <p:sp>
        <p:nvSpPr>
          <p:cNvPr id="238595" name="Notes Placeholder 2"/>
          <p:cNvSpPr>
            <a:spLocks noGrp="1"/>
          </p:cNvSpPr>
          <p:nvPr>
            <p:ph type="body" idx="1"/>
          </p:nvPr>
        </p:nvSpPr>
        <p:spPr>
          <a:noFill/>
          <a:ln/>
        </p:spPr>
        <p:txBody>
          <a:bodyPr/>
          <a:lstStyle/>
          <a:p>
            <a:pPr eaLnBrk="1" hangingPunct="1"/>
            <a:endParaRPr lang="en-US"/>
          </a:p>
        </p:txBody>
      </p:sp>
      <p:sp>
        <p:nvSpPr>
          <p:cNvPr id="238596" name="Slide Number Placeholder 3"/>
          <p:cNvSpPr>
            <a:spLocks noGrp="1"/>
          </p:cNvSpPr>
          <p:nvPr>
            <p:ph type="sldNum" sz="quarter" idx="5"/>
          </p:nvPr>
        </p:nvSpPr>
        <p:spPr>
          <a:noFill/>
        </p:spPr>
        <p:txBody>
          <a:bodyPr/>
          <a:lstStyle/>
          <a:p>
            <a:fld id="{FBB70894-1ED1-FB48-B90E-9D6DD9D6F417}" type="slidenum">
              <a:rPr lang="en-US" smtClean="0"/>
              <a:pPr/>
              <a:t>82</a:t>
            </a:fld>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p:cNvSpPr>
          <p:nvPr>
            <p:ph type="sldImg"/>
          </p:nvPr>
        </p:nvSpPr>
        <p:spPr>
          <a:ln/>
        </p:spPr>
      </p:sp>
      <p:sp>
        <p:nvSpPr>
          <p:cNvPr id="240643" name="Notes Placeholder 2"/>
          <p:cNvSpPr>
            <a:spLocks noGrp="1"/>
          </p:cNvSpPr>
          <p:nvPr>
            <p:ph type="body" idx="1"/>
          </p:nvPr>
        </p:nvSpPr>
        <p:spPr>
          <a:noFill/>
          <a:ln/>
        </p:spPr>
        <p:txBody>
          <a:bodyPr/>
          <a:lstStyle/>
          <a:p>
            <a:pPr eaLnBrk="1" hangingPunct="1"/>
            <a:endParaRPr lang="en-US"/>
          </a:p>
        </p:txBody>
      </p:sp>
      <p:sp>
        <p:nvSpPr>
          <p:cNvPr id="240644" name="Slide Number Placeholder 3"/>
          <p:cNvSpPr>
            <a:spLocks noGrp="1"/>
          </p:cNvSpPr>
          <p:nvPr>
            <p:ph type="sldNum" sz="quarter" idx="5"/>
          </p:nvPr>
        </p:nvSpPr>
        <p:spPr>
          <a:noFill/>
        </p:spPr>
        <p:txBody>
          <a:bodyPr/>
          <a:lstStyle/>
          <a:p>
            <a:fld id="{5752174E-D0D3-2E44-8062-4151C132F8A6}" type="slidenum">
              <a:rPr lang="en-US" smtClean="0"/>
              <a:pPr/>
              <a:t>83</a:t>
            </a:fld>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1362"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71363" name="Text Box 3"/>
          <p:cNvSpPr>
            <a:spLocks noGrp="1" noChangeArrowheads="1"/>
          </p:cNvSpPr>
          <p:nvPr>
            <p:ph type="body"/>
          </p:nvPr>
        </p:nvSpPr>
        <p:spPr>
          <a:xfrm>
            <a:off x="685800" y="4341813"/>
            <a:ext cx="5480050" cy="4108450"/>
          </a:xfrm>
          <a:noFill/>
          <a:ln/>
        </p:spPr>
        <p:txBody>
          <a:bodyPr wrap="none" lIns="82058" tIns="41029" rIns="82058" bIns="41029" anchor="ctr"/>
          <a:lstStyle/>
          <a:p>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3410" name="Text Box 2"/>
          <p:cNvSpPr txBox="1">
            <a:spLocks noChangeArrowheads="1"/>
          </p:cNvSpPr>
          <p:nvPr/>
        </p:nvSpPr>
        <p:spPr bwMode="auto">
          <a:xfrm>
            <a:off x="1209675" y="693738"/>
            <a:ext cx="4438650" cy="3429000"/>
          </a:xfrm>
          <a:prstGeom prst="rect">
            <a:avLst/>
          </a:prstGeom>
          <a:solidFill>
            <a:srgbClr val="FFFFFF"/>
          </a:solidFill>
          <a:ln w="9360">
            <a:solidFill>
              <a:srgbClr val="000000"/>
            </a:solidFill>
            <a:miter lim="800000"/>
            <a:headEnd/>
            <a:tailEnd/>
          </a:ln>
        </p:spPr>
        <p:txBody>
          <a:bodyPr wrap="none" anchor="ctr">
            <a:prstTxWarp prst="textNoShape">
              <a:avLst/>
            </a:prstTxWarp>
          </a:bodyPr>
          <a:lstStyle/>
          <a:p>
            <a:endParaRPr lang="en-US"/>
          </a:p>
        </p:txBody>
      </p:sp>
      <p:sp>
        <p:nvSpPr>
          <p:cNvPr id="273411" name="Text Box 3"/>
          <p:cNvSpPr>
            <a:spLocks noGrp="1" noChangeArrowheads="1"/>
          </p:cNvSpPr>
          <p:nvPr>
            <p:ph type="body"/>
          </p:nvPr>
        </p:nvSpPr>
        <p:spPr>
          <a:xfrm>
            <a:off x="685800" y="4341813"/>
            <a:ext cx="5480050" cy="4108450"/>
          </a:xfrm>
          <a:noFill/>
          <a:ln/>
        </p:spPr>
        <p:txBody>
          <a:bodyPr wrap="none" lIns="82058" tIns="41029" rIns="82058" bIns="41029" anchor="ctr"/>
          <a:lstStyle/>
          <a:p>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4DC3413-6D4C-4E44-8CC5-446403E533A7}" type="slidenum">
              <a:rPr lang="en-US"/>
              <a:pPr/>
              <a:t>88</a:t>
            </a:fld>
            <a:endParaRPr lang="en-US"/>
          </a:p>
        </p:txBody>
      </p:sp>
      <p:sp>
        <p:nvSpPr>
          <p:cNvPr id="118787" name="Rectangle 2"/>
          <p:cNvSpPr>
            <a:spLocks noGrp="1" noRot="1" noChangeAspect="1" noChangeArrowheads="1"/>
          </p:cNvSpPr>
          <p:nvPr>
            <p:ph type="sldImg"/>
          </p:nvPr>
        </p:nvSpPr>
        <p:spPr>
          <a:solidFill>
            <a:srgbClr val="FFFFFF"/>
          </a:solidFill>
          <a:ln/>
        </p:spPr>
      </p:sp>
      <p:sp>
        <p:nvSpPr>
          <p:cNvPr id="1187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F744DD8-675D-E74A-A450-51ABA2071039}" type="slidenum">
              <a:rPr lang="en-US"/>
              <a:pPr/>
              <a:t>89</a:t>
            </a:fld>
            <a:endParaRPr lang="en-US"/>
          </a:p>
        </p:txBody>
      </p:sp>
      <p:sp>
        <p:nvSpPr>
          <p:cNvPr id="120835" name="Rectangle 2"/>
          <p:cNvSpPr>
            <a:spLocks noGrp="1" noRot="1" noChangeAspect="1" noChangeArrowheads="1"/>
          </p:cNvSpPr>
          <p:nvPr>
            <p:ph type="sldImg"/>
          </p:nvPr>
        </p:nvSpPr>
        <p:spPr>
          <a:solidFill>
            <a:srgbClr val="FFFFFF"/>
          </a:solidFill>
          <a:ln/>
        </p:spPr>
      </p:sp>
      <p:sp>
        <p:nvSpPr>
          <p:cNvPr id="1208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CA5F218-47FA-1846-B740-BF6895F549CA}" type="slidenum">
              <a:rPr lang="en-US"/>
              <a:pPr/>
              <a:t>9</a:t>
            </a:fld>
            <a:endParaRPr lang="en-US"/>
          </a:p>
        </p:txBody>
      </p:sp>
      <p:sp>
        <p:nvSpPr>
          <p:cNvPr id="28675" name="Rectangle 2"/>
          <p:cNvSpPr>
            <a:spLocks noGrp="1" noRot="1" noChangeAspect="1" noChangeArrowheads="1" noTextEdit="1"/>
          </p:cNvSpPr>
          <p:nvPr>
            <p:ph type="sldImg"/>
          </p:nvPr>
        </p:nvSpPr>
        <p:spPr>
          <a:solidFill>
            <a:srgbClr val="FFFFFF"/>
          </a:solidFill>
          <a:ln/>
        </p:spPr>
      </p:sp>
      <p:sp>
        <p:nvSpPr>
          <p:cNvPr id="286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losin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Rectangle 7"/>
          <p:cNvSpPr>
            <a:spLocks noChangeArrowheads="1"/>
          </p:cNvSpPr>
          <p:nvPr/>
        </p:nvSpPr>
        <p:spPr bwMode="auto">
          <a:xfrm>
            <a:off x="914400" y="6324600"/>
            <a:ext cx="1905000" cy="457200"/>
          </a:xfrm>
          <a:prstGeom prst="rect">
            <a:avLst/>
          </a:prstGeom>
          <a:noFill/>
          <a:ln w="9525">
            <a:noFill/>
            <a:miter lim="800000"/>
            <a:headEnd/>
            <a:tailEnd/>
          </a:ln>
          <a:effectLst/>
        </p:spPr>
        <p:txBody>
          <a:bodyPr anchor="b">
            <a:prstTxWarp prst="textNoShape">
              <a:avLst/>
            </a:prstTxWarp>
          </a:bodyPr>
          <a:lstStyle/>
          <a:p>
            <a:pPr eaLnBrk="1" hangingPunct="1">
              <a:defRPr/>
            </a:pPr>
            <a:endParaRPr lang="en-US" sz="1400"/>
          </a:p>
        </p:txBody>
      </p:sp>
      <p:sp>
        <p:nvSpPr>
          <p:cNvPr id="1032" name="Rectangle 8"/>
          <p:cNvSpPr>
            <a:spLocks noChangeArrowheads="1"/>
          </p:cNvSpPr>
          <p:nvPr/>
        </p:nvSpPr>
        <p:spPr bwMode="auto">
          <a:xfrm>
            <a:off x="3352800" y="6324600"/>
            <a:ext cx="2895600" cy="457200"/>
          </a:xfrm>
          <a:prstGeom prst="rect">
            <a:avLst/>
          </a:prstGeom>
          <a:noFill/>
          <a:ln w="9525">
            <a:noFill/>
            <a:miter lim="800000"/>
            <a:headEnd/>
            <a:tailEnd/>
          </a:ln>
          <a:effectLst/>
        </p:spPr>
        <p:txBody>
          <a:bodyPr anchor="b">
            <a:prstTxWarp prst="textNoShape">
              <a:avLst/>
            </a:prstTxWarp>
          </a:bodyPr>
          <a:lstStyle/>
          <a:p>
            <a:pPr algn="ctr" eaLnBrk="1" hangingPunct="1">
              <a:defRPr/>
            </a:pPr>
            <a:endParaRPr lang="en-US" sz="1400"/>
          </a:p>
        </p:txBody>
      </p:sp>
      <p:sp>
        <p:nvSpPr>
          <p:cNvPr id="1042" name="Rectangle 18"/>
          <p:cNvSpPr>
            <a:spLocks noChangeArrowheads="1"/>
          </p:cNvSpPr>
          <p:nvPr userDrawn="1"/>
        </p:nvSpPr>
        <p:spPr bwMode="auto">
          <a:xfrm flipV="1">
            <a:off x="0" y="6781800"/>
            <a:ext cx="9144000" cy="76200"/>
          </a:xfrm>
          <a:prstGeom prst="rect">
            <a:avLst/>
          </a:prstGeom>
          <a:solidFill>
            <a:schemeClr val="tx1"/>
          </a:solidFill>
          <a:ln w="9525">
            <a:solidFill>
              <a:schemeClr val="tx1"/>
            </a:solidFill>
            <a:miter lim="800000"/>
            <a:headEnd/>
            <a:tailEnd/>
          </a:ln>
        </p:spPr>
        <p:txBody>
          <a:bodyPr wrap="none" anchor="ctr">
            <a:prstTxWarp prst="textNoShape">
              <a:avLst/>
            </a:prstTxWarp>
          </a:bodyPr>
          <a:lstStyle/>
          <a:p>
            <a:pPr>
              <a:defRPr/>
            </a:pPr>
            <a:endParaRPr lang="en-US"/>
          </a:p>
        </p:txBody>
      </p:sp>
      <p:sp>
        <p:nvSpPr>
          <p:cNvPr id="1045" name="Text Box 21"/>
          <p:cNvSpPr txBox="1">
            <a:spLocks noChangeArrowheads="1"/>
          </p:cNvSpPr>
          <p:nvPr userDrawn="1"/>
        </p:nvSpPr>
        <p:spPr bwMode="auto">
          <a:xfrm>
            <a:off x="1143000" y="228600"/>
            <a:ext cx="6858000" cy="457200"/>
          </a:xfrm>
          <a:prstGeom prst="rect">
            <a:avLst/>
          </a:prstGeom>
          <a:noFill/>
          <a:ln w="9525">
            <a:noFill/>
            <a:miter lim="800000"/>
            <a:headEnd/>
            <a:tailEnd/>
          </a:ln>
        </p:spPr>
        <p:txBody>
          <a:bodyPr>
            <a:prstTxWarp prst="textNoShape">
              <a:avLst/>
            </a:prstTxWarp>
            <a:spAutoFit/>
          </a:bodyPr>
          <a:lstStyle/>
          <a:p>
            <a:pPr>
              <a:spcBef>
                <a:spcPct val="50000"/>
              </a:spcBef>
              <a:defRPr/>
            </a:pPr>
            <a:endParaRPr lang="en-US"/>
          </a:p>
        </p:txBody>
      </p:sp>
      <p:sp>
        <p:nvSpPr>
          <p:cNvPr id="1046" name="Text Box 22"/>
          <p:cNvSpPr txBox="1">
            <a:spLocks noChangeArrowheads="1"/>
          </p:cNvSpPr>
          <p:nvPr userDrawn="1"/>
        </p:nvSpPr>
        <p:spPr bwMode="auto">
          <a:xfrm>
            <a:off x="6096000" y="6553200"/>
            <a:ext cx="2819400" cy="274638"/>
          </a:xfrm>
          <a:prstGeom prst="rect">
            <a:avLst/>
          </a:prstGeom>
          <a:noFill/>
          <a:ln w="9525">
            <a:noFill/>
            <a:miter lim="800000"/>
            <a:headEnd/>
            <a:tailEnd/>
          </a:ln>
        </p:spPr>
        <p:txBody>
          <a:bodyPr>
            <a:prstTxWarp prst="textNoShape">
              <a:avLst/>
            </a:prstTxWarp>
            <a:spAutoFit/>
          </a:bodyPr>
          <a:lstStyle/>
          <a:p>
            <a:pPr>
              <a:spcBef>
                <a:spcPct val="50000"/>
              </a:spcBef>
              <a:defRPr/>
            </a:pPr>
            <a:r>
              <a:rPr lang="en-US" sz="1200">
                <a:solidFill>
                  <a:schemeClr val="bg1"/>
                </a:solidFill>
              </a:rPr>
              <a:t>Open Repositories Conference, 2007</a:t>
            </a:r>
            <a:endParaRPr lang="en-US" sz="12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14.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7.png"/><Relationship Id="rId4" Type="http://schemas.openxmlformats.org/officeDocument/2006/relationships/image" Target="../media/image7.pdf"/><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5.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oleObject" Target="../embeddings/oleObject3.bin"/><Relationship Id="rId9"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5.png"/><Relationship Id="rId3" Type="http://schemas.openxmlformats.org/officeDocument/2006/relationships/notesSlide" Target="../notesSlides/notesSlide16.xml"/><Relationship Id="rId7" Type="http://schemas.openxmlformats.org/officeDocument/2006/relationships/image" Target="../media/image12.png"/><Relationship Id="rId12"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image" Target="../media/image14.png"/><Relationship Id="rId5" Type="http://schemas.openxmlformats.org/officeDocument/2006/relationships/image" Target="../media/image11.png"/><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7.pd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7.pd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1.pd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20.png"/><Relationship Id="rId4" Type="http://schemas.openxmlformats.org/officeDocument/2006/relationships/oleObject" Target="../embeddings/oleObject11.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1.png"/><Relationship Id="rId4" Type="http://schemas.openxmlformats.org/officeDocument/2006/relationships/oleObject" Target="../embeddings/oleObject1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7" Type="http://schemas.openxmlformats.org/officeDocument/2006/relationships/image" Target="../media/image24.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15.bin"/><Relationship Id="rId5" Type="http://schemas.openxmlformats.org/officeDocument/2006/relationships/image" Target="../media/image23.png"/><Relationship Id="rId4" Type="http://schemas.openxmlformats.org/officeDocument/2006/relationships/oleObject" Target="../embeddings/oleObject1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26.png"/><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7.bin"/><Relationship Id="rId5" Type="http://schemas.openxmlformats.org/officeDocument/2006/relationships/image" Target="../media/image25.png"/><Relationship Id="rId4" Type="http://schemas.openxmlformats.org/officeDocument/2006/relationships/oleObject" Target="../embeddings/oleObject16.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29.xml"/><Relationship Id="rId7" Type="http://schemas.openxmlformats.org/officeDocument/2006/relationships/image" Target="../media/image28.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9.bin"/><Relationship Id="rId5" Type="http://schemas.openxmlformats.org/officeDocument/2006/relationships/image" Target="../media/image27.png"/><Relationship Id="rId4" Type="http://schemas.openxmlformats.org/officeDocument/2006/relationships/oleObject" Target="../embeddings/oleObject18.bin"/><Relationship Id="rId9"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46.png"/><Relationship Id="rId4" Type="http://schemas.openxmlformats.org/officeDocument/2006/relationships/oleObject" Target="../embeddings/oleObject21.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53.pdf"/><Relationship Id="rId5" Type="http://schemas.openxmlformats.org/officeDocument/2006/relationships/image" Target="../media/image49.png"/><Relationship Id="rId4" Type="http://schemas.openxmlformats.org/officeDocument/2006/relationships/image" Target="../media/image48.png"/></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7" Type="http://schemas.openxmlformats.org/officeDocument/2006/relationships/image" Target="../media/image59.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oleObject" Target="../embeddings/oleObject22.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25.bin"/><Relationship Id="rId13" Type="http://schemas.openxmlformats.org/officeDocument/2006/relationships/image" Target="../media/image64.png"/><Relationship Id="rId3" Type="http://schemas.openxmlformats.org/officeDocument/2006/relationships/notesSlide" Target="../notesSlides/notesSlide55.xml"/><Relationship Id="rId7" Type="http://schemas.openxmlformats.org/officeDocument/2006/relationships/image" Target="../media/image61.png"/><Relationship Id="rId12"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24.bin"/><Relationship Id="rId11" Type="http://schemas.openxmlformats.org/officeDocument/2006/relationships/image" Target="../media/image63.png"/><Relationship Id="rId5" Type="http://schemas.openxmlformats.org/officeDocument/2006/relationships/image" Target="../media/image60.png"/><Relationship Id="rId15" Type="http://schemas.openxmlformats.org/officeDocument/2006/relationships/image" Target="../media/image65.png"/><Relationship Id="rId10" Type="http://schemas.openxmlformats.org/officeDocument/2006/relationships/oleObject" Target="../embeddings/oleObject26.bin"/><Relationship Id="rId4" Type="http://schemas.openxmlformats.org/officeDocument/2006/relationships/oleObject" Target="../embeddings/oleObject23.bin"/><Relationship Id="rId9" Type="http://schemas.openxmlformats.org/officeDocument/2006/relationships/image" Target="../media/image62.png"/><Relationship Id="rId14" Type="http://schemas.openxmlformats.org/officeDocument/2006/relationships/oleObject" Target="../embeddings/oleObject28.bin"/></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74.jpeg"/></Relationships>
</file>

<file path=ppt/slides/_rels/slide6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puck.ist.psu.edu:8000/expert" TargetMode="External"/><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87.xml.rels><?xml version="1.0" encoding="UTF-8" standalone="yes"?>
<Relationships xmlns="http://schemas.openxmlformats.org/package/2006/relationships"><Relationship Id="rId3" Type="http://schemas.openxmlformats.org/officeDocument/2006/relationships/hyperlink" Target="http://puck.ist.psu.edu:8000/expert" TargetMode="External"/><Relationship Id="rId2" Type="http://schemas.openxmlformats.org/officeDocument/2006/relationships/notesSlide" Target="../notesSlides/notesSlide84.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524000"/>
            <a:ext cx="7772400" cy="1143000"/>
          </a:xfrm>
        </p:spPr>
        <p:txBody>
          <a:bodyPr/>
          <a:lstStyle/>
          <a:p>
            <a:pPr eaLnBrk="1" hangingPunct="1"/>
            <a:r>
              <a:rPr lang="en-US" sz="3200" dirty="0">
                <a:solidFill>
                  <a:srgbClr val="3366FF"/>
                </a:solidFill>
              </a:rPr>
              <a:t>A Search Engine and Repository for </a:t>
            </a:r>
            <a:r>
              <a:rPr lang="en-US" sz="3200" dirty="0" err="1">
                <a:solidFill>
                  <a:srgbClr val="3366FF"/>
                </a:solidFill>
              </a:rPr>
              <a:t>eChemistry</a:t>
            </a:r>
            <a:r>
              <a:rPr lang="en-US" sz="3200" dirty="0">
                <a:solidFill>
                  <a:srgbClr val="3366FF"/>
                </a:solidFill>
              </a:rPr>
              <a:t> </a:t>
            </a:r>
            <a:endParaRPr lang="en-US" sz="3600" dirty="0">
              <a:solidFill>
                <a:srgbClr val="3366FF"/>
              </a:solidFill>
            </a:endParaRPr>
          </a:p>
        </p:txBody>
      </p:sp>
      <p:sp>
        <p:nvSpPr>
          <p:cNvPr id="17411" name="Text Box 28"/>
          <p:cNvSpPr txBox="1">
            <a:spLocks noChangeArrowheads="1"/>
          </p:cNvSpPr>
          <p:nvPr/>
        </p:nvSpPr>
        <p:spPr bwMode="auto">
          <a:xfrm>
            <a:off x="838200" y="2895600"/>
            <a:ext cx="7227888" cy="1384995"/>
          </a:xfrm>
          <a:prstGeom prst="rect">
            <a:avLst/>
          </a:prstGeom>
          <a:noFill/>
          <a:ln w="9525">
            <a:noFill/>
            <a:miter lim="800000"/>
            <a:headEnd/>
            <a:tailEnd/>
          </a:ln>
        </p:spPr>
        <p:txBody>
          <a:bodyPr>
            <a:prstTxWarp prst="textNoShape">
              <a:avLst/>
            </a:prstTxWarp>
            <a:spAutoFit/>
          </a:bodyPr>
          <a:lstStyle/>
          <a:p>
            <a:pPr algn="ctr"/>
            <a:r>
              <a:rPr lang="en-US" sz="2000" b="1" dirty="0"/>
              <a:t>C. Lee Giles, </a:t>
            </a:r>
            <a:r>
              <a:rPr lang="en-US" sz="2000" b="1" dirty="0" err="1"/>
              <a:t>Prasenjit</a:t>
            </a:r>
            <a:r>
              <a:rPr lang="en-US" sz="2000" b="1" dirty="0"/>
              <a:t> </a:t>
            </a:r>
            <a:r>
              <a:rPr lang="en-US" sz="2000" b="1" dirty="0" err="1"/>
              <a:t>Mitra</a:t>
            </a:r>
            <a:r>
              <a:rPr lang="en-US" sz="2000" b="1" dirty="0"/>
              <a:t>, </a:t>
            </a:r>
            <a:endParaRPr lang="en-US" sz="1100" b="1" dirty="0"/>
          </a:p>
          <a:p>
            <a:endParaRPr lang="en-US" sz="1600" dirty="0"/>
          </a:p>
          <a:p>
            <a:pPr algn="ctr"/>
            <a:r>
              <a:rPr lang="en-US" sz="1600" dirty="0"/>
              <a:t>Chemistry, Computer Sciences and Engineering, Geosciences, Information Sciences and Technology</a:t>
            </a:r>
          </a:p>
          <a:p>
            <a:pPr algn="ctr"/>
            <a:r>
              <a:rPr lang="en-US" sz="1600" dirty="0"/>
              <a:t>Pennsylvania State University, University Park, PA, USA</a:t>
            </a:r>
          </a:p>
        </p:txBody>
      </p:sp>
      <p:sp>
        <p:nvSpPr>
          <p:cNvPr id="17412" name="Text Box 29"/>
          <p:cNvSpPr txBox="1">
            <a:spLocks noChangeArrowheads="1"/>
          </p:cNvSpPr>
          <p:nvPr/>
        </p:nvSpPr>
        <p:spPr bwMode="auto">
          <a:xfrm>
            <a:off x="2895600" y="4572000"/>
            <a:ext cx="3776207" cy="1200329"/>
          </a:xfrm>
          <a:prstGeom prst="rect">
            <a:avLst/>
          </a:prstGeom>
          <a:noFill/>
          <a:ln w="9525">
            <a:noFill/>
            <a:miter lim="800000"/>
            <a:headEnd/>
            <a:tailEnd/>
          </a:ln>
        </p:spPr>
        <p:txBody>
          <a:bodyPr wrap="none">
            <a:prstTxWarp prst="textNoShape">
              <a:avLst/>
            </a:prstTxWarp>
            <a:spAutoFit/>
          </a:bodyPr>
          <a:lstStyle/>
          <a:p>
            <a:pPr algn="ctr"/>
            <a:r>
              <a:rPr lang="en-US" sz="1800" dirty="0"/>
              <a:t>Funded by</a:t>
            </a:r>
          </a:p>
          <a:p>
            <a:pPr algn="ctr"/>
            <a:r>
              <a:rPr lang="en-US" sz="1800" dirty="0"/>
              <a:t>NSF </a:t>
            </a:r>
            <a:r>
              <a:rPr lang="en-US" sz="1800" dirty="0" err="1"/>
              <a:t>Cyberinfrastructure</a:t>
            </a:r>
            <a:r>
              <a:rPr lang="en-US" sz="1800" dirty="0"/>
              <a:t> Chemistry</a:t>
            </a:r>
          </a:p>
          <a:p>
            <a:pPr algn="ctr"/>
            <a:r>
              <a:rPr lang="en-US" sz="1800" dirty="0"/>
              <a:t>Microsoft</a:t>
            </a:r>
          </a:p>
          <a:p>
            <a:pPr algn="ctr"/>
            <a:r>
              <a:rPr lang="en-US" sz="1800" dirty="0"/>
              <a:t>Dow Chemical</a:t>
            </a:r>
          </a:p>
        </p:txBody>
      </p:sp>
      <p:sp>
        <p:nvSpPr>
          <p:cNvPr id="17413" name="Text Box 31"/>
          <p:cNvSpPr txBox="1">
            <a:spLocks noChangeArrowheads="1"/>
          </p:cNvSpPr>
          <p:nvPr/>
        </p:nvSpPr>
        <p:spPr bwMode="auto">
          <a:xfrm>
            <a:off x="2667000" y="6019800"/>
            <a:ext cx="4740275" cy="457200"/>
          </a:xfrm>
          <a:prstGeom prst="rect">
            <a:avLst/>
          </a:prstGeom>
          <a:noFill/>
          <a:ln w="9525">
            <a:noFill/>
            <a:miter lim="800000"/>
            <a:headEnd/>
            <a:tailEnd/>
          </a:ln>
        </p:spPr>
        <p:txBody>
          <a:bodyPr>
            <a:prstTxWarp prst="textNoShape">
              <a:avLst/>
            </a:prstTxWarp>
            <a:spAutoFit/>
          </a:bodyPr>
          <a:lstStyle/>
          <a:p>
            <a:r>
              <a:rPr lang="en-US" dirty="0">
                <a:solidFill>
                  <a:srgbClr val="FF0000"/>
                </a:solidFill>
              </a:rPr>
              <a:t>http://</a:t>
            </a:r>
            <a:r>
              <a:rPr lang="en-US" dirty="0" err="1">
                <a:solidFill>
                  <a:srgbClr val="FF0000"/>
                </a:solidFill>
              </a:rPr>
              <a:t>chemxseer.ist.psu.edu</a:t>
            </a:r>
            <a:endParaRPr lang="en-US" dirty="0">
              <a:solidFill>
                <a:srgbClr val="FF0000"/>
              </a:solidFill>
            </a:endParaRPr>
          </a:p>
        </p:txBody>
      </p:sp>
      <p:pic>
        <p:nvPicPr>
          <p:cNvPr id="17414" name="Picture 6" descr="Screen shot 2010-12-10 at 1.35.30 PM.png"/>
          <p:cNvPicPr>
            <a:picLocks noChangeAspect="1"/>
          </p:cNvPicPr>
          <p:nvPr/>
        </p:nvPicPr>
        <p:blipFill>
          <a:blip r:embed="rId3"/>
          <a:srcRect/>
          <a:stretch>
            <a:fillRect/>
          </a:stretch>
        </p:blipFill>
        <p:spPr bwMode="auto">
          <a:xfrm>
            <a:off x="1524000" y="228600"/>
            <a:ext cx="6035675" cy="13192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2057400" y="212725"/>
            <a:ext cx="44958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3000"/>
              <a:t>Example Formula Search</a:t>
            </a:r>
            <a:endParaRPr lang="en-US"/>
          </a:p>
        </p:txBody>
      </p:sp>
      <p:pic>
        <p:nvPicPr>
          <p:cNvPr id="29699" name="Picture 6" descr="Picture 9"/>
          <p:cNvPicPr>
            <a:picLocks noChangeAspect="1" noChangeArrowheads="1"/>
          </p:cNvPicPr>
          <p:nvPr/>
        </p:nvPicPr>
        <p:blipFill>
          <a:blip r:embed="rId3"/>
          <a:srcRect/>
          <a:stretch>
            <a:fillRect/>
          </a:stretch>
        </p:blipFill>
        <p:spPr bwMode="auto">
          <a:xfrm>
            <a:off x="457200" y="1143000"/>
            <a:ext cx="8382000" cy="35829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457200"/>
            <a:ext cx="8229600" cy="1143000"/>
          </a:xfrm>
        </p:spPr>
        <p:txBody>
          <a:bodyPr/>
          <a:lstStyle/>
          <a:p>
            <a:pPr eaLnBrk="1" hangingPunct="1"/>
            <a:r>
              <a:rPr lang="en-US" altLang="zh-CN" sz="3600">
                <a:solidFill>
                  <a:srgbClr val="FF0000"/>
                </a:solidFill>
                <a:ea typeface="宋体" charset="-122"/>
                <a:cs typeface="宋体" charset="-122"/>
              </a:rPr>
              <a:t>Chemical Entity Extraction and Tagging</a:t>
            </a:r>
            <a:endParaRPr lang="en-US" altLang="zh-CN" sz="2800">
              <a:ea typeface="宋体" charset="-122"/>
              <a:cs typeface="宋体" charset="-122"/>
            </a:endParaRPr>
          </a:p>
        </p:txBody>
      </p:sp>
      <p:sp>
        <p:nvSpPr>
          <p:cNvPr id="31747" name="Rectangle 3"/>
          <p:cNvSpPr>
            <a:spLocks noGrp="1" noChangeArrowheads="1"/>
          </p:cNvSpPr>
          <p:nvPr>
            <p:ph type="body" idx="1"/>
          </p:nvPr>
        </p:nvSpPr>
        <p:spPr>
          <a:xfrm>
            <a:off x="685800" y="1371600"/>
            <a:ext cx="7772400" cy="4114800"/>
          </a:xfrm>
        </p:spPr>
        <p:txBody>
          <a:bodyPr/>
          <a:lstStyle/>
          <a:p>
            <a:pPr eaLnBrk="1" hangingPunct="1">
              <a:lnSpc>
                <a:spcPct val="90000"/>
              </a:lnSpc>
            </a:pPr>
            <a:r>
              <a:rPr lang="en-US" altLang="zh-CN" sz="2000">
                <a:ea typeface="宋体" charset="-122"/>
                <a:cs typeface="宋体" charset="-122"/>
              </a:rPr>
              <a:t>Name tagging</a:t>
            </a:r>
          </a:p>
          <a:p>
            <a:pPr lvl="1" eaLnBrk="1" hangingPunct="1">
              <a:lnSpc>
                <a:spcPct val="90000"/>
              </a:lnSpc>
            </a:pPr>
            <a:r>
              <a:rPr lang="en-US" altLang="zh-CN" sz="1800" i="1">
                <a:ea typeface="宋体" charset="-122"/>
                <a:cs typeface="宋体" charset="-122"/>
              </a:rPr>
              <a:t>Each chemical name can be a phrase</a:t>
            </a:r>
          </a:p>
          <a:p>
            <a:pPr lvl="1" eaLnBrk="1" hangingPunct="1">
              <a:lnSpc>
                <a:spcPct val="90000"/>
              </a:lnSpc>
            </a:pPr>
            <a:r>
              <a:rPr lang="en-US" altLang="zh-CN" sz="1800" i="1">
                <a:ea typeface="宋体" charset="-122"/>
                <a:cs typeface="宋体" charset="-122"/>
              </a:rPr>
              <a:t>Example</a:t>
            </a:r>
          </a:p>
          <a:p>
            <a:pPr lvl="2" eaLnBrk="1" hangingPunct="1">
              <a:lnSpc>
                <a:spcPct val="90000"/>
              </a:lnSpc>
            </a:pPr>
            <a:r>
              <a:rPr lang="en-US" altLang="zh-CN" sz="1600" i="1">
                <a:ea typeface="宋体" charset="-122"/>
                <a:cs typeface="宋体" charset="-122"/>
              </a:rPr>
              <a:t>"... Determination of </a:t>
            </a:r>
            <a:r>
              <a:rPr lang="en-US" altLang="zh-CN" sz="1600" b="1" i="1">
                <a:ea typeface="宋体" charset="-122"/>
                <a:cs typeface="宋体" charset="-122"/>
              </a:rPr>
              <a:t>lactic</a:t>
            </a:r>
            <a:r>
              <a:rPr lang="en-US" altLang="zh-CN" sz="1600" i="1">
                <a:ea typeface="宋体" charset="-122"/>
                <a:cs typeface="宋体" charset="-122"/>
              </a:rPr>
              <a:t> </a:t>
            </a:r>
            <a:r>
              <a:rPr lang="en-US" altLang="zh-CN" sz="1600" b="1" i="1">
                <a:ea typeface="宋体" charset="-122"/>
                <a:cs typeface="宋体" charset="-122"/>
              </a:rPr>
              <a:t>acid</a:t>
            </a:r>
            <a:r>
              <a:rPr lang="en-US" altLang="zh-CN" sz="1600" i="1">
                <a:ea typeface="宋体" charset="-122"/>
                <a:cs typeface="宋体" charset="-122"/>
              </a:rPr>
              <a:t> and ...“</a:t>
            </a:r>
          </a:p>
          <a:p>
            <a:pPr lvl="2" eaLnBrk="1" hangingPunct="1">
              <a:lnSpc>
                <a:spcPct val="90000"/>
              </a:lnSpc>
            </a:pPr>
            <a:r>
              <a:rPr lang="en-US" altLang="zh-CN" sz="1600" i="1">
                <a:ea typeface="宋体" charset="-122"/>
                <a:cs typeface="宋体" charset="-122"/>
              </a:rPr>
              <a:t>"... insecticide promecarb (</a:t>
            </a:r>
            <a:r>
              <a:rPr lang="en-US" altLang="zh-CN" sz="1600" b="1" i="1">
                <a:ea typeface="宋体" charset="-122"/>
                <a:cs typeface="宋体" charset="-122"/>
              </a:rPr>
              <a:t>3-isopropyl-5-methylphenyl methylcarbamate</a:t>
            </a:r>
            <a:r>
              <a:rPr lang="en-US" altLang="zh-CN" sz="1600" i="1">
                <a:ea typeface="宋体" charset="-122"/>
                <a:cs typeface="宋体" charset="-122"/>
              </a:rPr>
              <a:t>) acts against</a:t>
            </a:r>
            <a:r>
              <a:rPr lang="en-US" altLang="zh-CN" sz="1600">
                <a:ea typeface="宋体" charset="-122"/>
                <a:cs typeface="宋体" charset="-122"/>
              </a:rPr>
              <a:t> </a:t>
            </a:r>
            <a:r>
              <a:rPr lang="en-US" altLang="zh-CN" sz="1600" i="1">
                <a:ea typeface="宋体" charset="-122"/>
                <a:cs typeface="宋体" charset="-122"/>
              </a:rPr>
              <a:t>..."</a:t>
            </a:r>
          </a:p>
          <a:p>
            <a:pPr eaLnBrk="1" hangingPunct="1">
              <a:lnSpc>
                <a:spcPct val="90000"/>
              </a:lnSpc>
            </a:pPr>
            <a:r>
              <a:rPr lang="en-US" altLang="zh-CN" sz="2000">
                <a:ea typeface="宋体" charset="-122"/>
                <a:cs typeface="宋体" charset="-122"/>
              </a:rPr>
              <a:t>Formula tagging</a:t>
            </a:r>
          </a:p>
          <a:p>
            <a:pPr lvl="1" eaLnBrk="1" hangingPunct="1">
              <a:lnSpc>
                <a:spcPct val="90000"/>
              </a:lnSpc>
            </a:pPr>
            <a:r>
              <a:rPr lang="en-US" altLang="zh-CN" sz="1800" i="1">
                <a:ea typeface="宋体" charset="-122"/>
                <a:cs typeface="宋体" charset="-122"/>
              </a:rPr>
              <a:t>Each formula is a single term</a:t>
            </a:r>
          </a:p>
          <a:p>
            <a:pPr lvl="1" eaLnBrk="1" hangingPunct="1">
              <a:lnSpc>
                <a:spcPct val="90000"/>
              </a:lnSpc>
            </a:pPr>
            <a:r>
              <a:rPr lang="en-US" altLang="zh-CN" sz="1800" i="1">
                <a:ea typeface="宋体" charset="-122"/>
                <a:cs typeface="宋体" charset="-122"/>
              </a:rPr>
              <a:t>Example</a:t>
            </a:r>
          </a:p>
          <a:p>
            <a:pPr lvl="2" eaLnBrk="1" hangingPunct="1">
              <a:lnSpc>
                <a:spcPct val="90000"/>
              </a:lnSpc>
            </a:pPr>
            <a:r>
              <a:rPr lang="en-US" altLang="zh-CN" sz="1600" i="1">
                <a:ea typeface="宋体" charset="-122"/>
                <a:cs typeface="宋体" charset="-122"/>
              </a:rPr>
              <a:t>"... such as hydroxyl radical </a:t>
            </a:r>
            <a:r>
              <a:rPr lang="en-US" altLang="zh-CN" sz="1600" b="1" i="1">
                <a:ea typeface="宋体" charset="-122"/>
                <a:cs typeface="宋体" charset="-122"/>
              </a:rPr>
              <a:t>OH</a:t>
            </a:r>
            <a:r>
              <a:rPr lang="en-US" altLang="zh-CN" sz="1600" i="1">
                <a:ea typeface="宋体" charset="-122"/>
                <a:cs typeface="宋体" charset="-122"/>
              </a:rPr>
              <a:t>, superoxide ..."</a:t>
            </a:r>
          </a:p>
          <a:p>
            <a:pPr lvl="1" eaLnBrk="1" hangingPunct="1">
              <a:lnSpc>
                <a:spcPct val="90000"/>
              </a:lnSpc>
            </a:pPr>
            <a:r>
              <a:rPr lang="en-US" altLang="zh-CN" sz="1800" i="1">
                <a:ea typeface="宋体" charset="-122"/>
                <a:cs typeface="宋体" charset="-122"/>
              </a:rPr>
              <a:t>Non-formula example</a:t>
            </a:r>
          </a:p>
          <a:p>
            <a:pPr lvl="2" eaLnBrk="1" hangingPunct="1">
              <a:lnSpc>
                <a:spcPct val="90000"/>
              </a:lnSpc>
            </a:pPr>
            <a:r>
              <a:rPr lang="en-US" altLang="zh-CN" sz="1600" i="1">
                <a:ea typeface="宋体" charset="-122"/>
                <a:cs typeface="宋体" charset="-122"/>
              </a:rPr>
              <a:t>"... YSI 5301, Yellow Springs, </a:t>
            </a:r>
            <a:r>
              <a:rPr lang="en-US" altLang="zh-CN" sz="1600" b="1" i="1">
                <a:ea typeface="宋体" charset="-122"/>
                <a:cs typeface="宋体" charset="-122"/>
              </a:rPr>
              <a:t>OH</a:t>
            </a:r>
            <a:r>
              <a:rPr lang="en-US" altLang="zh-CN" sz="1600" i="1">
                <a:ea typeface="宋体" charset="-122"/>
                <a:cs typeface="宋体" charset="-122"/>
              </a:rPr>
              <a:t>, USA ... ”</a:t>
            </a:r>
          </a:p>
          <a:p>
            <a:pPr eaLnBrk="1" hangingPunct="1">
              <a:lnSpc>
                <a:spcPct val="90000"/>
              </a:lnSpc>
            </a:pPr>
            <a:r>
              <a:rPr lang="en-US" altLang="zh-CN" sz="2000">
                <a:ea typeface="宋体" charset="-122"/>
                <a:cs typeface="宋体" charset="-122"/>
              </a:rPr>
              <a:t>Tagging examples</a:t>
            </a:r>
          </a:p>
          <a:p>
            <a:pPr lvl="1" eaLnBrk="1" hangingPunct="1">
              <a:lnSpc>
                <a:spcPct val="90000"/>
              </a:lnSpc>
            </a:pPr>
            <a:r>
              <a:rPr lang="en-US" altLang="zh-CN" sz="1800">
                <a:ea typeface="宋体" charset="-122"/>
                <a:cs typeface="宋体" charset="-122"/>
              </a:rPr>
              <a:t>Name tagging:</a:t>
            </a:r>
          </a:p>
          <a:p>
            <a:pPr lvl="2" eaLnBrk="1" hangingPunct="1">
              <a:lnSpc>
                <a:spcPct val="90000"/>
              </a:lnSpc>
              <a:buFontTx/>
              <a:buNone/>
            </a:pPr>
            <a:r>
              <a:rPr lang="en-US" altLang="zh-CN" sz="1000" i="1">
                <a:ea typeface="宋体" charset="-122"/>
                <a:cs typeface="宋体" charset="-122"/>
              </a:rPr>
              <a:t>"...  of </a:t>
            </a:r>
            <a:r>
              <a:rPr lang="en-US" altLang="zh-CN" sz="1000" i="1">
                <a:solidFill>
                  <a:schemeClr val="hlink"/>
                </a:solidFill>
                <a:ea typeface="宋体" charset="-122"/>
                <a:cs typeface="宋体" charset="-122"/>
              </a:rPr>
              <a:t>&lt;name-type&gt;</a:t>
            </a:r>
            <a:r>
              <a:rPr lang="en-US" altLang="zh-CN" sz="1000" i="1">
                <a:ea typeface="宋体" charset="-122"/>
                <a:cs typeface="宋体" charset="-122"/>
              </a:rPr>
              <a:t>lactic acid</a:t>
            </a:r>
            <a:r>
              <a:rPr lang="en-US" altLang="zh-CN" sz="1000" i="1">
                <a:solidFill>
                  <a:schemeClr val="hlink"/>
                </a:solidFill>
                <a:ea typeface="宋体" charset="-122"/>
                <a:cs typeface="宋体" charset="-122"/>
              </a:rPr>
              <a:t>&lt;/name-type&gt;</a:t>
            </a:r>
            <a:r>
              <a:rPr lang="en-US" altLang="zh-CN" sz="1000" b="1" i="1">
                <a:ea typeface="宋体" charset="-122"/>
                <a:cs typeface="宋体" charset="-122"/>
              </a:rPr>
              <a:t> </a:t>
            </a:r>
            <a:r>
              <a:rPr lang="en-US" altLang="zh-CN" sz="1000" i="1">
                <a:ea typeface="宋体" charset="-122"/>
                <a:cs typeface="宋体" charset="-122"/>
              </a:rPr>
              <a:t>and ...“</a:t>
            </a:r>
            <a:endParaRPr lang="en-US" altLang="zh-CN" sz="1600" i="1">
              <a:ea typeface="宋体" charset="-122"/>
              <a:cs typeface="宋体" charset="-122"/>
            </a:endParaRPr>
          </a:p>
          <a:p>
            <a:pPr lvl="1" eaLnBrk="1" hangingPunct="1">
              <a:lnSpc>
                <a:spcPct val="90000"/>
              </a:lnSpc>
            </a:pPr>
            <a:r>
              <a:rPr lang="en-US" altLang="zh-CN" sz="1800">
                <a:ea typeface="宋体" charset="-122"/>
                <a:cs typeface="宋体" charset="-122"/>
              </a:rPr>
              <a:t>Formula tagging:</a:t>
            </a:r>
          </a:p>
          <a:p>
            <a:pPr lvl="2" eaLnBrk="1" hangingPunct="1">
              <a:lnSpc>
                <a:spcPct val="90000"/>
              </a:lnSpc>
              <a:buFontTx/>
              <a:buNone/>
            </a:pPr>
            <a:r>
              <a:rPr lang="en-US" altLang="zh-CN" sz="1000" i="1">
                <a:ea typeface="宋体" charset="-122"/>
                <a:cs typeface="宋体" charset="-122"/>
              </a:rPr>
              <a:t>"... radical </a:t>
            </a:r>
            <a:r>
              <a:rPr lang="en-US" altLang="zh-CN" sz="1000" i="1">
                <a:solidFill>
                  <a:schemeClr val="hlink"/>
                </a:solidFill>
                <a:ea typeface="宋体" charset="-122"/>
                <a:cs typeface="宋体" charset="-122"/>
              </a:rPr>
              <a:t>&lt;formula-type&gt;</a:t>
            </a:r>
            <a:r>
              <a:rPr lang="en-US" altLang="zh-CN" sz="1000" i="1">
                <a:ea typeface="宋体" charset="-122"/>
                <a:cs typeface="宋体" charset="-122"/>
              </a:rPr>
              <a:t>OH</a:t>
            </a:r>
            <a:r>
              <a:rPr lang="en-US" altLang="zh-CN" sz="1000" i="1">
                <a:solidFill>
                  <a:schemeClr val="hlink"/>
                </a:solidFill>
                <a:ea typeface="宋体" charset="-122"/>
                <a:cs typeface="宋体" charset="-122"/>
              </a:rPr>
              <a:t>&lt;/formula-type&gt;</a:t>
            </a:r>
            <a:r>
              <a:rPr lang="en-US" altLang="zh-CN" sz="1000" i="1">
                <a:ea typeface="宋体" charset="-122"/>
                <a:cs typeface="宋体" charset="-122"/>
              </a:rPr>
              <a:t> , superoxide ..."</a:t>
            </a:r>
          </a:p>
          <a:p>
            <a:pPr lvl="1" eaLnBrk="1" hangingPunct="1">
              <a:lnSpc>
                <a:spcPct val="90000"/>
              </a:lnSpc>
              <a:buFontTx/>
              <a:buNone/>
            </a:pPr>
            <a:endParaRPr lang="en-US" altLang="zh-CN" sz="1200" i="1">
              <a:ea typeface="宋体" charset="-122"/>
              <a:cs typeface="宋体" charset="-122"/>
            </a:endParaRPr>
          </a:p>
          <a:p>
            <a:pPr eaLnBrk="1" hangingPunct="1">
              <a:lnSpc>
                <a:spcPct val="90000"/>
              </a:lnSpc>
            </a:pPr>
            <a:endParaRPr lang="en-US" altLang="zh-CN" sz="1600" i="1">
              <a:ea typeface="宋体" charset="-122"/>
              <a:cs typeface="宋体" charset="-122"/>
            </a:endParaRPr>
          </a:p>
          <a:p>
            <a:pPr lvl="2" eaLnBrk="1" hangingPunct="1">
              <a:lnSpc>
                <a:spcPct val="90000"/>
              </a:lnSpc>
              <a:buFontTx/>
              <a:buNone/>
            </a:pPr>
            <a:endParaRPr lang="en-US" altLang="zh-CN" sz="1600" i="1">
              <a:ea typeface="宋体" charset="-122"/>
              <a:cs typeface="宋体"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zh-CN" sz="3600">
                <a:ea typeface="宋体" charset="-122"/>
                <a:cs typeface="宋体" charset="-122"/>
              </a:rPr>
              <a:t> Chemical Entity Tagging examples</a:t>
            </a:r>
          </a:p>
        </p:txBody>
      </p:sp>
      <p:sp>
        <p:nvSpPr>
          <p:cNvPr id="33795" name="Rectangle 3"/>
          <p:cNvSpPr>
            <a:spLocks noGrp="1" noChangeArrowheads="1"/>
          </p:cNvSpPr>
          <p:nvPr>
            <p:ph type="body" idx="1"/>
          </p:nvPr>
        </p:nvSpPr>
        <p:spPr>
          <a:xfrm>
            <a:off x="1117600" y="2327275"/>
            <a:ext cx="7340600" cy="3741738"/>
          </a:xfrm>
        </p:spPr>
        <p:txBody>
          <a:bodyPr/>
          <a:lstStyle/>
          <a:p>
            <a:pPr eaLnBrk="1" hangingPunct="1"/>
            <a:r>
              <a:rPr lang="en-US" altLang="zh-CN">
                <a:ea typeface="宋体" charset="-122"/>
                <a:cs typeface="宋体" charset="-122"/>
              </a:rPr>
              <a:t>Name tagging:</a:t>
            </a:r>
          </a:p>
          <a:p>
            <a:pPr lvl="1" eaLnBrk="1" hangingPunct="1">
              <a:buFontTx/>
              <a:buNone/>
            </a:pPr>
            <a:r>
              <a:rPr lang="en-US" altLang="zh-CN" sz="1800" i="1">
                <a:ea typeface="宋体" charset="-122"/>
                <a:cs typeface="宋体" charset="-122"/>
              </a:rPr>
              <a:t>"...  of </a:t>
            </a:r>
            <a:r>
              <a:rPr lang="en-US" altLang="zh-CN" sz="1800" i="1">
                <a:solidFill>
                  <a:schemeClr val="hlink"/>
                </a:solidFill>
                <a:ea typeface="宋体" charset="-122"/>
                <a:cs typeface="宋体" charset="-122"/>
              </a:rPr>
              <a:t>&lt;name-type&gt;</a:t>
            </a:r>
            <a:r>
              <a:rPr lang="en-US" altLang="zh-CN" sz="1800" i="1">
                <a:ea typeface="宋体" charset="-122"/>
                <a:cs typeface="宋体" charset="-122"/>
              </a:rPr>
              <a:t>lactic acid</a:t>
            </a:r>
            <a:r>
              <a:rPr lang="en-US" altLang="zh-CN" sz="1800" i="1">
                <a:solidFill>
                  <a:schemeClr val="hlink"/>
                </a:solidFill>
                <a:ea typeface="宋体" charset="-122"/>
                <a:cs typeface="宋体" charset="-122"/>
              </a:rPr>
              <a:t>&lt;/name-type&gt;</a:t>
            </a:r>
            <a:r>
              <a:rPr lang="en-US" altLang="zh-CN" sz="1800" b="1" i="1">
                <a:ea typeface="宋体" charset="-122"/>
                <a:cs typeface="宋体" charset="-122"/>
              </a:rPr>
              <a:t> </a:t>
            </a:r>
            <a:r>
              <a:rPr lang="en-US" altLang="zh-CN" sz="1800" i="1">
                <a:ea typeface="宋体" charset="-122"/>
                <a:cs typeface="宋体" charset="-122"/>
              </a:rPr>
              <a:t>and ...“</a:t>
            </a:r>
            <a:endParaRPr lang="en-US" altLang="zh-CN" i="1">
              <a:ea typeface="宋体" charset="-122"/>
              <a:cs typeface="宋体" charset="-122"/>
            </a:endParaRPr>
          </a:p>
          <a:p>
            <a:pPr eaLnBrk="1" hangingPunct="1"/>
            <a:r>
              <a:rPr lang="en-US" altLang="zh-CN">
                <a:ea typeface="宋体" charset="-122"/>
                <a:cs typeface="宋体" charset="-122"/>
              </a:rPr>
              <a:t>Formula tagging:</a:t>
            </a:r>
          </a:p>
          <a:p>
            <a:pPr lvl="1" eaLnBrk="1" hangingPunct="1">
              <a:buFontTx/>
              <a:buNone/>
            </a:pPr>
            <a:r>
              <a:rPr lang="en-US" altLang="zh-CN" sz="1800" i="1">
                <a:ea typeface="宋体" charset="-122"/>
                <a:cs typeface="宋体" charset="-122"/>
              </a:rPr>
              <a:t>"... radical </a:t>
            </a:r>
            <a:r>
              <a:rPr lang="en-US" altLang="zh-CN" sz="1800" i="1">
                <a:solidFill>
                  <a:schemeClr val="hlink"/>
                </a:solidFill>
                <a:ea typeface="宋体" charset="-122"/>
                <a:cs typeface="宋体" charset="-122"/>
              </a:rPr>
              <a:t>&lt;formula-type&gt;</a:t>
            </a:r>
            <a:r>
              <a:rPr lang="en-US" altLang="zh-CN" sz="1800" i="1">
                <a:ea typeface="宋体" charset="-122"/>
                <a:cs typeface="宋体" charset="-122"/>
              </a:rPr>
              <a:t>OH</a:t>
            </a:r>
            <a:r>
              <a:rPr lang="en-US" altLang="zh-CN" sz="1800" i="1">
                <a:solidFill>
                  <a:schemeClr val="hlink"/>
                </a:solidFill>
                <a:ea typeface="宋体" charset="-122"/>
                <a:cs typeface="宋体" charset="-122"/>
              </a:rPr>
              <a:t>&lt;/formula-type&gt;</a:t>
            </a:r>
            <a:r>
              <a:rPr lang="en-US" altLang="zh-CN" sz="1800" i="1">
                <a:ea typeface="宋体" charset="-122"/>
                <a:cs typeface="宋体" charset="-122"/>
              </a:rPr>
              <a:t> , superoxide ..."</a:t>
            </a:r>
          </a:p>
          <a:p>
            <a:pPr lvl="1" eaLnBrk="1" hangingPunct="1">
              <a:buFontTx/>
              <a:buNone/>
            </a:pPr>
            <a:endParaRPr lang="en-US" altLang="zh-CN" sz="1800" i="1">
              <a:ea typeface="宋体" charset="-122"/>
              <a:cs typeface="宋体" charset="-122"/>
            </a:endParaRPr>
          </a:p>
        </p:txBody>
      </p:sp>
      <p:sp>
        <p:nvSpPr>
          <p:cNvPr id="101380" name="Rectangle 4"/>
          <p:cNvSpPr>
            <a:spLocks noChangeArrowheads="1"/>
          </p:cNvSpPr>
          <p:nvPr/>
        </p:nvSpPr>
        <p:spPr bwMode="auto">
          <a:xfrm>
            <a:off x="1371600" y="3886200"/>
            <a:ext cx="3048000" cy="2133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FontTx/>
              <a:buChar char="•"/>
            </a:pPr>
            <a:r>
              <a:rPr lang="en-US" altLang="zh-CN" sz="2000" i="1">
                <a:ea typeface="宋体" charset="-122"/>
                <a:cs typeface="宋体" charset="-122"/>
              </a:rPr>
              <a:t>...</a:t>
            </a:r>
          </a:p>
          <a:p>
            <a:pPr marL="342900" indent="-342900" eaLnBrk="1" hangingPunct="1">
              <a:lnSpc>
                <a:spcPct val="90000"/>
              </a:lnSpc>
              <a:spcBef>
                <a:spcPct val="20000"/>
              </a:spcBef>
              <a:buFontTx/>
              <a:buChar char="•"/>
            </a:pPr>
            <a:r>
              <a:rPr lang="en-US" altLang="zh-CN" sz="2000" i="1">
                <a:ea typeface="宋体" charset="-122"/>
                <a:cs typeface="宋体" charset="-122"/>
              </a:rPr>
              <a:t>of	   </a:t>
            </a:r>
            <a:r>
              <a:rPr lang="en-US" altLang="zh-CN" sz="2000" i="1">
                <a:solidFill>
                  <a:schemeClr val="hlink"/>
                </a:solidFill>
                <a:ea typeface="宋体" charset="-122"/>
                <a:cs typeface="宋体" charset="-122"/>
              </a:rPr>
              <a:t>O</a:t>
            </a:r>
            <a:r>
              <a:rPr lang="en-US" altLang="zh-CN" sz="2000" i="1">
                <a:ea typeface="宋体" charset="-122"/>
                <a:cs typeface="宋体" charset="-122"/>
              </a:rPr>
              <a:t> </a:t>
            </a:r>
          </a:p>
          <a:p>
            <a:pPr marL="342900" indent="-342900" eaLnBrk="1" hangingPunct="1">
              <a:lnSpc>
                <a:spcPct val="90000"/>
              </a:lnSpc>
              <a:spcBef>
                <a:spcPct val="20000"/>
              </a:spcBef>
              <a:buFontTx/>
              <a:buChar char="•"/>
            </a:pPr>
            <a:r>
              <a:rPr lang="en-US" altLang="zh-CN" sz="2000" i="1">
                <a:ea typeface="宋体" charset="-122"/>
                <a:cs typeface="宋体" charset="-122"/>
              </a:rPr>
              <a:t>lactic   </a:t>
            </a:r>
            <a:r>
              <a:rPr lang="en-US" altLang="zh-CN" sz="2000" i="1">
                <a:solidFill>
                  <a:schemeClr val="hlink"/>
                </a:solidFill>
                <a:ea typeface="宋体" charset="-122"/>
                <a:cs typeface="宋体" charset="-122"/>
              </a:rPr>
              <a:t>B-name</a:t>
            </a:r>
          </a:p>
          <a:p>
            <a:pPr marL="342900" indent="-342900" eaLnBrk="1" hangingPunct="1">
              <a:lnSpc>
                <a:spcPct val="90000"/>
              </a:lnSpc>
              <a:spcBef>
                <a:spcPct val="20000"/>
              </a:spcBef>
              <a:buFontTx/>
              <a:buChar char="•"/>
            </a:pPr>
            <a:r>
              <a:rPr lang="en-US" altLang="zh-CN" sz="2000" i="1">
                <a:ea typeface="宋体" charset="-122"/>
                <a:cs typeface="宋体" charset="-122"/>
              </a:rPr>
              <a:t>acid	   </a:t>
            </a:r>
            <a:r>
              <a:rPr lang="en-US" altLang="zh-CN" sz="2000" i="1">
                <a:solidFill>
                  <a:schemeClr val="hlink"/>
                </a:solidFill>
                <a:ea typeface="宋体" charset="-122"/>
                <a:cs typeface="宋体" charset="-122"/>
              </a:rPr>
              <a:t>I-name</a:t>
            </a:r>
          </a:p>
          <a:p>
            <a:pPr marL="342900" indent="-342900" eaLnBrk="1" hangingPunct="1">
              <a:lnSpc>
                <a:spcPct val="90000"/>
              </a:lnSpc>
              <a:spcBef>
                <a:spcPct val="20000"/>
              </a:spcBef>
              <a:buFontTx/>
              <a:buChar char="•"/>
            </a:pPr>
            <a:r>
              <a:rPr lang="en-US" altLang="zh-CN" sz="2000" i="1">
                <a:ea typeface="宋体" charset="-122"/>
                <a:cs typeface="宋体" charset="-122"/>
              </a:rPr>
              <a:t>and	  </a:t>
            </a:r>
            <a:r>
              <a:rPr lang="en-US" altLang="zh-CN" sz="2000" i="1">
                <a:solidFill>
                  <a:schemeClr val="hlink"/>
                </a:solidFill>
                <a:ea typeface="宋体" charset="-122"/>
                <a:cs typeface="宋体" charset="-122"/>
              </a:rPr>
              <a:t>O</a:t>
            </a:r>
          </a:p>
          <a:p>
            <a:pPr marL="342900" indent="-342900" eaLnBrk="1" hangingPunct="1">
              <a:lnSpc>
                <a:spcPct val="90000"/>
              </a:lnSpc>
              <a:spcBef>
                <a:spcPct val="20000"/>
              </a:spcBef>
              <a:buFontTx/>
              <a:buChar char="•"/>
            </a:pPr>
            <a:r>
              <a:rPr lang="en-US" altLang="zh-CN" sz="2000" i="1">
                <a:ea typeface="宋体" charset="-122"/>
                <a:cs typeface="宋体" charset="-122"/>
              </a:rPr>
              <a:t>...</a:t>
            </a:r>
          </a:p>
        </p:txBody>
      </p:sp>
      <p:sp>
        <p:nvSpPr>
          <p:cNvPr id="101381" name="Rectangle 5"/>
          <p:cNvSpPr>
            <a:spLocks noChangeArrowheads="1"/>
          </p:cNvSpPr>
          <p:nvPr/>
        </p:nvSpPr>
        <p:spPr bwMode="auto">
          <a:xfrm>
            <a:off x="4648200" y="3886200"/>
            <a:ext cx="3429000" cy="21336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buFontTx/>
              <a:buChar char="•"/>
            </a:pPr>
            <a:r>
              <a:rPr lang="en-US" altLang="zh-CN" sz="2000" i="1">
                <a:ea typeface="宋体" charset="-122"/>
                <a:cs typeface="宋体" charset="-122"/>
              </a:rPr>
              <a:t>...</a:t>
            </a:r>
          </a:p>
          <a:p>
            <a:pPr marL="342900" indent="-342900" eaLnBrk="1" hangingPunct="1">
              <a:lnSpc>
                <a:spcPct val="90000"/>
              </a:lnSpc>
              <a:spcBef>
                <a:spcPct val="20000"/>
              </a:spcBef>
              <a:buFontTx/>
              <a:buChar char="•"/>
            </a:pPr>
            <a:r>
              <a:rPr lang="en-US" altLang="zh-CN" sz="2000" i="1">
                <a:ea typeface="宋体" charset="-122"/>
                <a:cs typeface="宋体" charset="-122"/>
              </a:rPr>
              <a:t>radical        </a:t>
            </a:r>
            <a:r>
              <a:rPr lang="en-US" altLang="zh-CN" sz="2000" i="1">
                <a:solidFill>
                  <a:schemeClr val="hlink"/>
                </a:solidFill>
                <a:ea typeface="宋体" charset="-122"/>
                <a:cs typeface="宋体" charset="-122"/>
              </a:rPr>
              <a:t>O</a:t>
            </a:r>
          </a:p>
          <a:p>
            <a:pPr marL="342900" indent="-342900" eaLnBrk="1" hangingPunct="1">
              <a:lnSpc>
                <a:spcPct val="90000"/>
              </a:lnSpc>
              <a:spcBef>
                <a:spcPct val="20000"/>
              </a:spcBef>
              <a:buFontTx/>
              <a:buChar char="•"/>
            </a:pPr>
            <a:r>
              <a:rPr lang="en-US" altLang="zh-CN" sz="2000" i="1">
                <a:ea typeface="宋体" charset="-122"/>
                <a:cs typeface="宋体" charset="-122"/>
              </a:rPr>
              <a:t>OH	          </a:t>
            </a:r>
            <a:r>
              <a:rPr lang="en-US" altLang="zh-CN" sz="2000" i="1">
                <a:solidFill>
                  <a:schemeClr val="hlink"/>
                </a:solidFill>
                <a:ea typeface="宋体" charset="-122"/>
                <a:cs typeface="宋体" charset="-122"/>
              </a:rPr>
              <a:t>B-formula</a:t>
            </a:r>
          </a:p>
          <a:p>
            <a:pPr marL="342900" indent="-342900" eaLnBrk="1" hangingPunct="1">
              <a:lnSpc>
                <a:spcPct val="90000"/>
              </a:lnSpc>
              <a:spcBef>
                <a:spcPct val="20000"/>
              </a:spcBef>
              <a:buFontTx/>
              <a:buChar char="•"/>
            </a:pPr>
            <a:r>
              <a:rPr lang="en-US" altLang="zh-CN" sz="2000" i="1">
                <a:ea typeface="宋体" charset="-122"/>
                <a:cs typeface="宋体" charset="-122"/>
              </a:rPr>
              <a:t>,	          </a:t>
            </a:r>
            <a:r>
              <a:rPr lang="en-US" altLang="zh-CN" sz="2000" i="1">
                <a:solidFill>
                  <a:schemeClr val="hlink"/>
                </a:solidFill>
                <a:ea typeface="宋体" charset="-122"/>
                <a:cs typeface="宋体" charset="-122"/>
              </a:rPr>
              <a:t>O</a:t>
            </a:r>
          </a:p>
          <a:p>
            <a:pPr marL="342900" indent="-342900" eaLnBrk="1" hangingPunct="1">
              <a:lnSpc>
                <a:spcPct val="90000"/>
              </a:lnSpc>
              <a:spcBef>
                <a:spcPct val="20000"/>
              </a:spcBef>
              <a:buFontTx/>
              <a:buChar char="•"/>
            </a:pPr>
            <a:r>
              <a:rPr lang="en-US" altLang="zh-CN" sz="2000" i="1">
                <a:ea typeface="宋体" charset="-122"/>
                <a:cs typeface="宋体" charset="-122"/>
              </a:rPr>
              <a:t>superoxide  </a:t>
            </a:r>
            <a:r>
              <a:rPr lang="en-US" altLang="zh-CN" sz="2000" i="1">
                <a:solidFill>
                  <a:schemeClr val="hlink"/>
                </a:solidFill>
                <a:ea typeface="宋体" charset="-122"/>
                <a:cs typeface="宋体" charset="-122"/>
              </a:rPr>
              <a:t>O</a:t>
            </a:r>
          </a:p>
          <a:p>
            <a:pPr marL="342900" indent="-342900" eaLnBrk="1" hangingPunct="1">
              <a:lnSpc>
                <a:spcPct val="90000"/>
              </a:lnSpc>
              <a:spcBef>
                <a:spcPct val="20000"/>
              </a:spcBef>
              <a:buFontTx/>
              <a:buChar char="•"/>
            </a:pPr>
            <a:r>
              <a:rPr lang="en-US" altLang="zh-CN" sz="2000" i="1">
                <a:ea typeface="宋体" charset="-122"/>
                <a:cs typeface="宋体" charset="-12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blinds(horizontal)">
                                      <p:cBhvr>
                                        <p:cTn id="7" dur="500"/>
                                        <p:tgtEl>
                                          <p:spTgt spid="1013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1381"/>
                                        </p:tgtEl>
                                        <p:attrNameLst>
                                          <p:attrName>style.visibility</p:attrName>
                                        </p:attrNameLst>
                                      </p:cBhvr>
                                      <p:to>
                                        <p:strVal val="visible"/>
                                      </p:to>
                                    </p:set>
                                    <p:animEffect transition="in" filter="blinds(horizontal)">
                                      <p:cBhvr>
                                        <p:cTn id="12" dur="500"/>
                                        <p:tgtEl>
                                          <p:spTgt spid="101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p:bldP spid="1013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zh-CN" sz="3600">
                <a:ea typeface="宋体" charset="-122"/>
                <a:cs typeface="宋体" charset="-122"/>
              </a:rPr>
              <a:t>Independent Samples </a:t>
            </a:r>
            <a:r>
              <a:rPr lang="en-US" altLang="zh-CN" sz="2000">
                <a:ea typeface="宋体" charset="-122"/>
                <a:cs typeface="宋体" charset="-122"/>
              </a:rPr>
              <a:t>-Support Vector Machines</a:t>
            </a:r>
          </a:p>
        </p:txBody>
      </p:sp>
      <p:sp>
        <p:nvSpPr>
          <p:cNvPr id="35843" name="Rectangle 3"/>
          <p:cNvSpPr>
            <a:spLocks noGrp="1" noChangeArrowheads="1"/>
          </p:cNvSpPr>
          <p:nvPr>
            <p:ph type="body" idx="1"/>
          </p:nvPr>
        </p:nvSpPr>
        <p:spPr>
          <a:xfrm>
            <a:off x="685800" y="1981200"/>
            <a:ext cx="6589713" cy="2173288"/>
          </a:xfrm>
        </p:spPr>
        <p:txBody>
          <a:bodyPr/>
          <a:lstStyle/>
          <a:p>
            <a:pPr eaLnBrk="1" hangingPunct="1">
              <a:lnSpc>
                <a:spcPct val="80000"/>
              </a:lnSpc>
            </a:pPr>
            <a:r>
              <a:rPr lang="en-US" altLang="zh-CN" sz="2000">
                <a:ea typeface="宋体" charset="-122"/>
                <a:cs typeface="宋体" charset="-122"/>
              </a:rPr>
              <a:t>A binary classification method for independent samples, which finds an optimal separating hyperplane to maximize the margin between two classes</a:t>
            </a:r>
          </a:p>
          <a:p>
            <a:pPr eaLnBrk="1" hangingPunct="1">
              <a:lnSpc>
                <a:spcPct val="80000"/>
              </a:lnSpc>
            </a:pPr>
            <a:r>
              <a:rPr lang="en-US" altLang="zh-CN" sz="2000">
                <a:ea typeface="宋体" charset="-122"/>
                <a:cs typeface="宋体" charset="-122"/>
              </a:rPr>
              <a:t>Good for high dimensional data</a:t>
            </a:r>
          </a:p>
          <a:p>
            <a:pPr eaLnBrk="1" hangingPunct="1">
              <a:lnSpc>
                <a:spcPct val="80000"/>
              </a:lnSpc>
            </a:pPr>
            <a:r>
              <a:rPr lang="en-US" altLang="zh-CN" sz="2000">
                <a:ea typeface="宋体" charset="-122"/>
                <a:cs typeface="宋体" charset="-122"/>
              </a:rPr>
              <a:t>Non-linear kernels used for linearly non-separatable data</a:t>
            </a:r>
          </a:p>
        </p:txBody>
      </p:sp>
      <p:grpSp>
        <p:nvGrpSpPr>
          <p:cNvPr id="2" name="Group 4"/>
          <p:cNvGrpSpPr>
            <a:grpSpLocks/>
          </p:cNvGrpSpPr>
          <p:nvPr/>
        </p:nvGrpSpPr>
        <p:grpSpPr bwMode="auto">
          <a:xfrm>
            <a:off x="1524000" y="4114800"/>
            <a:ext cx="2286000" cy="2057400"/>
            <a:chOff x="864" y="2736"/>
            <a:chExt cx="1440" cy="1296"/>
          </a:xfrm>
        </p:grpSpPr>
        <p:sp>
          <p:nvSpPr>
            <p:cNvPr id="35896" name="Line 5"/>
            <p:cNvSpPr>
              <a:spLocks noChangeShapeType="1"/>
            </p:cNvSpPr>
            <p:nvPr/>
          </p:nvSpPr>
          <p:spPr bwMode="auto">
            <a:xfrm flipV="1">
              <a:off x="912" y="2736"/>
              <a:ext cx="960" cy="960"/>
            </a:xfrm>
            <a:prstGeom prst="line">
              <a:avLst/>
            </a:prstGeom>
            <a:noFill/>
            <a:ln w="9525">
              <a:solidFill>
                <a:schemeClr val="hlink"/>
              </a:solidFill>
              <a:round/>
              <a:headEnd/>
              <a:tailEnd/>
            </a:ln>
          </p:spPr>
          <p:txBody>
            <a:bodyPr>
              <a:prstTxWarp prst="textNoShape">
                <a:avLst/>
              </a:prstTxWarp>
            </a:bodyPr>
            <a:lstStyle/>
            <a:p>
              <a:endParaRPr lang="en-US"/>
            </a:p>
          </p:txBody>
        </p:sp>
        <p:sp>
          <p:nvSpPr>
            <p:cNvPr id="35897" name="AutoShape 6"/>
            <p:cNvSpPr>
              <a:spLocks noChangeArrowheads="1"/>
            </p:cNvSpPr>
            <p:nvPr/>
          </p:nvSpPr>
          <p:spPr bwMode="auto">
            <a:xfrm>
              <a:off x="1488" y="2832"/>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98" name="AutoShape 7"/>
            <p:cNvSpPr>
              <a:spLocks noChangeArrowheads="1"/>
            </p:cNvSpPr>
            <p:nvPr/>
          </p:nvSpPr>
          <p:spPr bwMode="auto">
            <a:xfrm>
              <a:off x="1152" y="3024"/>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99" name="AutoShape 8"/>
            <p:cNvSpPr>
              <a:spLocks noChangeArrowheads="1"/>
            </p:cNvSpPr>
            <p:nvPr/>
          </p:nvSpPr>
          <p:spPr bwMode="auto">
            <a:xfrm>
              <a:off x="1392" y="3024"/>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0" name="AutoShape 9"/>
            <p:cNvSpPr>
              <a:spLocks noChangeArrowheads="1"/>
            </p:cNvSpPr>
            <p:nvPr/>
          </p:nvSpPr>
          <p:spPr bwMode="auto">
            <a:xfrm>
              <a:off x="1200" y="3360"/>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1" name="AutoShape 10"/>
            <p:cNvSpPr>
              <a:spLocks noChangeArrowheads="1"/>
            </p:cNvSpPr>
            <p:nvPr/>
          </p:nvSpPr>
          <p:spPr bwMode="auto">
            <a:xfrm>
              <a:off x="1104" y="3216"/>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2" name="AutoShape 11"/>
            <p:cNvSpPr>
              <a:spLocks noChangeArrowheads="1"/>
            </p:cNvSpPr>
            <p:nvPr/>
          </p:nvSpPr>
          <p:spPr bwMode="auto">
            <a:xfrm>
              <a:off x="1584" y="2976"/>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3" name="AutoShape 12"/>
            <p:cNvSpPr>
              <a:spLocks noChangeArrowheads="1"/>
            </p:cNvSpPr>
            <p:nvPr/>
          </p:nvSpPr>
          <p:spPr bwMode="auto">
            <a:xfrm>
              <a:off x="1728" y="3456"/>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4" name="AutoShape 13"/>
            <p:cNvSpPr>
              <a:spLocks noChangeArrowheads="1"/>
            </p:cNvSpPr>
            <p:nvPr/>
          </p:nvSpPr>
          <p:spPr bwMode="auto">
            <a:xfrm>
              <a:off x="1728" y="326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5" name="AutoShape 14"/>
            <p:cNvSpPr>
              <a:spLocks noChangeArrowheads="1"/>
            </p:cNvSpPr>
            <p:nvPr/>
          </p:nvSpPr>
          <p:spPr bwMode="auto">
            <a:xfrm>
              <a:off x="1632" y="3312"/>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6" name="AutoShape 15"/>
            <p:cNvSpPr>
              <a:spLocks noChangeArrowheads="1"/>
            </p:cNvSpPr>
            <p:nvPr/>
          </p:nvSpPr>
          <p:spPr bwMode="auto">
            <a:xfrm>
              <a:off x="1728" y="374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7" name="AutoShape 16"/>
            <p:cNvSpPr>
              <a:spLocks noChangeArrowheads="1"/>
            </p:cNvSpPr>
            <p:nvPr/>
          </p:nvSpPr>
          <p:spPr bwMode="auto">
            <a:xfrm>
              <a:off x="2112" y="340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8" name="AutoShape 17"/>
            <p:cNvSpPr>
              <a:spLocks noChangeArrowheads="1"/>
            </p:cNvSpPr>
            <p:nvPr/>
          </p:nvSpPr>
          <p:spPr bwMode="auto">
            <a:xfrm>
              <a:off x="1728" y="3936"/>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09" name="AutoShape 18"/>
            <p:cNvSpPr>
              <a:spLocks noChangeArrowheads="1"/>
            </p:cNvSpPr>
            <p:nvPr/>
          </p:nvSpPr>
          <p:spPr bwMode="auto">
            <a:xfrm>
              <a:off x="1536" y="388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0" name="AutoShape 19"/>
            <p:cNvSpPr>
              <a:spLocks noChangeArrowheads="1"/>
            </p:cNvSpPr>
            <p:nvPr/>
          </p:nvSpPr>
          <p:spPr bwMode="auto">
            <a:xfrm>
              <a:off x="2112" y="384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1" name="AutoShape 20"/>
            <p:cNvSpPr>
              <a:spLocks noChangeArrowheads="1"/>
            </p:cNvSpPr>
            <p:nvPr/>
          </p:nvSpPr>
          <p:spPr bwMode="auto">
            <a:xfrm>
              <a:off x="1920" y="316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2" name="AutoShape 21"/>
            <p:cNvSpPr>
              <a:spLocks noChangeArrowheads="1"/>
            </p:cNvSpPr>
            <p:nvPr/>
          </p:nvSpPr>
          <p:spPr bwMode="auto">
            <a:xfrm>
              <a:off x="2064" y="364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3" name="AutoShape 22"/>
            <p:cNvSpPr>
              <a:spLocks noChangeArrowheads="1"/>
            </p:cNvSpPr>
            <p:nvPr/>
          </p:nvSpPr>
          <p:spPr bwMode="auto">
            <a:xfrm>
              <a:off x="1392" y="374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4" name="AutoShape 23"/>
            <p:cNvSpPr>
              <a:spLocks noChangeArrowheads="1"/>
            </p:cNvSpPr>
            <p:nvPr/>
          </p:nvSpPr>
          <p:spPr bwMode="auto">
            <a:xfrm>
              <a:off x="1632" y="340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5" name="AutoShape 24"/>
            <p:cNvSpPr>
              <a:spLocks noChangeArrowheads="1"/>
            </p:cNvSpPr>
            <p:nvPr/>
          </p:nvSpPr>
          <p:spPr bwMode="auto">
            <a:xfrm>
              <a:off x="1344" y="360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6" name="AutoShape 25"/>
            <p:cNvSpPr>
              <a:spLocks noChangeArrowheads="1"/>
            </p:cNvSpPr>
            <p:nvPr/>
          </p:nvSpPr>
          <p:spPr bwMode="auto">
            <a:xfrm>
              <a:off x="1680" y="360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7" name="AutoShape 26"/>
            <p:cNvSpPr>
              <a:spLocks noChangeArrowheads="1"/>
            </p:cNvSpPr>
            <p:nvPr/>
          </p:nvSpPr>
          <p:spPr bwMode="auto">
            <a:xfrm>
              <a:off x="1872" y="340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8" name="AutoShape 27"/>
            <p:cNvSpPr>
              <a:spLocks noChangeArrowheads="1"/>
            </p:cNvSpPr>
            <p:nvPr/>
          </p:nvSpPr>
          <p:spPr bwMode="auto">
            <a:xfrm>
              <a:off x="1536" y="360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19" name="AutoShape 28"/>
            <p:cNvSpPr>
              <a:spLocks noChangeArrowheads="1"/>
            </p:cNvSpPr>
            <p:nvPr/>
          </p:nvSpPr>
          <p:spPr bwMode="auto">
            <a:xfrm>
              <a:off x="1920" y="3312"/>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20" name="AutoShape 29"/>
            <p:cNvSpPr>
              <a:spLocks noChangeArrowheads="1"/>
            </p:cNvSpPr>
            <p:nvPr/>
          </p:nvSpPr>
          <p:spPr bwMode="auto">
            <a:xfrm>
              <a:off x="1872" y="360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21" name="AutoShape 30"/>
            <p:cNvSpPr>
              <a:spLocks noChangeArrowheads="1"/>
            </p:cNvSpPr>
            <p:nvPr/>
          </p:nvSpPr>
          <p:spPr bwMode="auto">
            <a:xfrm>
              <a:off x="1920" y="398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22" name="AutoShape 31"/>
            <p:cNvSpPr>
              <a:spLocks noChangeArrowheads="1"/>
            </p:cNvSpPr>
            <p:nvPr/>
          </p:nvSpPr>
          <p:spPr bwMode="auto">
            <a:xfrm>
              <a:off x="1920" y="374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23" name="AutoShape 32"/>
            <p:cNvSpPr>
              <a:spLocks noChangeArrowheads="1"/>
            </p:cNvSpPr>
            <p:nvPr/>
          </p:nvSpPr>
          <p:spPr bwMode="auto">
            <a:xfrm>
              <a:off x="2160" y="3552"/>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24" name="AutoShape 33"/>
            <p:cNvSpPr>
              <a:spLocks noChangeArrowheads="1"/>
            </p:cNvSpPr>
            <p:nvPr/>
          </p:nvSpPr>
          <p:spPr bwMode="auto">
            <a:xfrm>
              <a:off x="2256" y="3696"/>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25" name="Line 34"/>
            <p:cNvSpPr>
              <a:spLocks noChangeShapeType="1"/>
            </p:cNvSpPr>
            <p:nvPr/>
          </p:nvSpPr>
          <p:spPr bwMode="auto">
            <a:xfrm flipV="1">
              <a:off x="1008" y="2832"/>
              <a:ext cx="960" cy="960"/>
            </a:xfrm>
            <a:prstGeom prst="line">
              <a:avLst/>
            </a:prstGeom>
            <a:noFill/>
            <a:ln w="28575">
              <a:solidFill>
                <a:schemeClr val="tx1"/>
              </a:solidFill>
              <a:round/>
              <a:headEnd/>
              <a:tailEnd/>
            </a:ln>
          </p:spPr>
          <p:txBody>
            <a:bodyPr>
              <a:prstTxWarp prst="textNoShape">
                <a:avLst/>
              </a:prstTxWarp>
            </a:bodyPr>
            <a:lstStyle/>
            <a:p>
              <a:endParaRPr lang="en-US"/>
            </a:p>
          </p:txBody>
        </p:sp>
        <p:sp>
          <p:nvSpPr>
            <p:cNvPr id="35926" name="Line 35"/>
            <p:cNvSpPr>
              <a:spLocks noChangeShapeType="1"/>
            </p:cNvSpPr>
            <p:nvPr/>
          </p:nvSpPr>
          <p:spPr bwMode="auto">
            <a:xfrm flipV="1">
              <a:off x="1104" y="2928"/>
              <a:ext cx="960" cy="960"/>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35927" name="AutoShape 36"/>
            <p:cNvSpPr>
              <a:spLocks noChangeArrowheads="1"/>
            </p:cNvSpPr>
            <p:nvPr/>
          </p:nvSpPr>
          <p:spPr bwMode="auto">
            <a:xfrm>
              <a:off x="1248" y="2880"/>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928" name="Rectangle 37"/>
            <p:cNvSpPr>
              <a:spLocks noChangeArrowheads="1"/>
            </p:cNvSpPr>
            <p:nvPr/>
          </p:nvSpPr>
          <p:spPr bwMode="auto">
            <a:xfrm>
              <a:off x="864" y="3312"/>
              <a:ext cx="288" cy="192"/>
            </a:xfrm>
            <a:prstGeom prst="rect">
              <a:avLst/>
            </a:prstGeom>
            <a:noFill/>
            <a:ln w="9525">
              <a:noFill/>
              <a:miter lim="800000"/>
              <a:headEnd/>
              <a:tailEnd/>
            </a:ln>
          </p:spPr>
          <p:txBody>
            <a:bodyPr wrap="none" anchor="ctr">
              <a:prstTxWarp prst="textNoShape">
                <a:avLst/>
              </a:prstTxWarp>
            </a:bodyPr>
            <a:lstStyle/>
            <a:p>
              <a:pPr algn="ctr" eaLnBrk="1" hangingPunct="1"/>
              <a:r>
                <a:rPr lang="en-US" altLang="zh-CN" sz="1800">
                  <a:latin typeface="Tahoma" charset="0"/>
                  <a:ea typeface="宋体" charset="-122"/>
                  <a:cs typeface="宋体" charset="-122"/>
                </a:rPr>
                <a:t>+</a:t>
              </a:r>
            </a:p>
          </p:txBody>
        </p:sp>
        <p:sp>
          <p:nvSpPr>
            <p:cNvPr id="35929" name="Rectangle 38"/>
            <p:cNvSpPr>
              <a:spLocks noChangeArrowheads="1"/>
            </p:cNvSpPr>
            <p:nvPr/>
          </p:nvSpPr>
          <p:spPr bwMode="auto">
            <a:xfrm>
              <a:off x="1152" y="3792"/>
              <a:ext cx="288" cy="192"/>
            </a:xfrm>
            <a:prstGeom prst="rect">
              <a:avLst/>
            </a:prstGeom>
            <a:noFill/>
            <a:ln w="9525">
              <a:noFill/>
              <a:miter lim="800000"/>
              <a:headEnd/>
              <a:tailEnd/>
            </a:ln>
          </p:spPr>
          <p:txBody>
            <a:bodyPr wrap="none" anchor="ctr">
              <a:prstTxWarp prst="textNoShape">
                <a:avLst/>
              </a:prstTxWarp>
            </a:bodyPr>
            <a:lstStyle/>
            <a:p>
              <a:pPr algn="ctr" eaLnBrk="1" hangingPunct="1"/>
              <a:r>
                <a:rPr lang="en-US" altLang="zh-CN" sz="1800">
                  <a:latin typeface="Tahoma" charset="0"/>
                  <a:ea typeface="宋体" charset="-122"/>
                  <a:cs typeface="宋体" charset="-122"/>
                </a:rPr>
                <a:t>-</a:t>
              </a:r>
            </a:p>
          </p:txBody>
        </p:sp>
        <p:sp>
          <p:nvSpPr>
            <p:cNvPr id="35930" name="AutoShape 39"/>
            <p:cNvSpPr>
              <a:spLocks noChangeArrowheads="1"/>
            </p:cNvSpPr>
            <p:nvPr/>
          </p:nvSpPr>
          <p:spPr bwMode="auto">
            <a:xfrm>
              <a:off x="1392" y="3168"/>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grpSp>
      <p:grpSp>
        <p:nvGrpSpPr>
          <p:cNvPr id="3" name="Group 40"/>
          <p:cNvGrpSpPr>
            <a:grpSpLocks/>
          </p:cNvGrpSpPr>
          <p:nvPr/>
        </p:nvGrpSpPr>
        <p:grpSpPr bwMode="auto">
          <a:xfrm>
            <a:off x="4876800" y="3962400"/>
            <a:ext cx="2286000" cy="2209800"/>
            <a:chOff x="2976" y="2640"/>
            <a:chExt cx="1440" cy="1392"/>
          </a:xfrm>
        </p:grpSpPr>
        <p:sp>
          <p:nvSpPr>
            <p:cNvPr id="35846" name="AutoShape 41"/>
            <p:cNvSpPr>
              <a:spLocks noChangeArrowheads="1"/>
            </p:cNvSpPr>
            <p:nvPr/>
          </p:nvSpPr>
          <p:spPr bwMode="auto">
            <a:xfrm>
              <a:off x="3600" y="2832"/>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47" name="AutoShape 42"/>
            <p:cNvSpPr>
              <a:spLocks noChangeArrowheads="1"/>
            </p:cNvSpPr>
            <p:nvPr/>
          </p:nvSpPr>
          <p:spPr bwMode="auto">
            <a:xfrm>
              <a:off x="3264" y="3024"/>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48" name="AutoShape 43"/>
            <p:cNvSpPr>
              <a:spLocks noChangeArrowheads="1"/>
            </p:cNvSpPr>
            <p:nvPr/>
          </p:nvSpPr>
          <p:spPr bwMode="auto">
            <a:xfrm>
              <a:off x="3504" y="3024"/>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49" name="AutoShape 44"/>
            <p:cNvSpPr>
              <a:spLocks noChangeArrowheads="1"/>
            </p:cNvSpPr>
            <p:nvPr/>
          </p:nvSpPr>
          <p:spPr bwMode="auto">
            <a:xfrm>
              <a:off x="3408" y="3264"/>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0" name="AutoShape 45"/>
            <p:cNvSpPr>
              <a:spLocks noChangeArrowheads="1"/>
            </p:cNvSpPr>
            <p:nvPr/>
          </p:nvSpPr>
          <p:spPr bwMode="auto">
            <a:xfrm>
              <a:off x="3408" y="3408"/>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1" name="AutoShape 46"/>
            <p:cNvSpPr>
              <a:spLocks noChangeArrowheads="1"/>
            </p:cNvSpPr>
            <p:nvPr/>
          </p:nvSpPr>
          <p:spPr bwMode="auto">
            <a:xfrm>
              <a:off x="3216" y="3216"/>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2" name="AutoShape 47"/>
            <p:cNvSpPr>
              <a:spLocks noChangeArrowheads="1"/>
            </p:cNvSpPr>
            <p:nvPr/>
          </p:nvSpPr>
          <p:spPr bwMode="auto">
            <a:xfrm>
              <a:off x="3600" y="2976"/>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3" name="AutoShape 48"/>
            <p:cNvSpPr>
              <a:spLocks noChangeArrowheads="1"/>
            </p:cNvSpPr>
            <p:nvPr/>
          </p:nvSpPr>
          <p:spPr bwMode="auto">
            <a:xfrm>
              <a:off x="3120" y="3024"/>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4" name="AutoShape 49"/>
            <p:cNvSpPr>
              <a:spLocks noChangeArrowheads="1"/>
            </p:cNvSpPr>
            <p:nvPr/>
          </p:nvSpPr>
          <p:spPr bwMode="auto">
            <a:xfrm>
              <a:off x="3936" y="350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5" name="AutoShape 50"/>
            <p:cNvSpPr>
              <a:spLocks noChangeArrowheads="1"/>
            </p:cNvSpPr>
            <p:nvPr/>
          </p:nvSpPr>
          <p:spPr bwMode="auto">
            <a:xfrm>
              <a:off x="3936" y="326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6" name="AutoShape 51"/>
            <p:cNvSpPr>
              <a:spLocks noChangeArrowheads="1"/>
            </p:cNvSpPr>
            <p:nvPr/>
          </p:nvSpPr>
          <p:spPr bwMode="auto">
            <a:xfrm>
              <a:off x="3840" y="374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7" name="AutoShape 52"/>
            <p:cNvSpPr>
              <a:spLocks noChangeArrowheads="1"/>
            </p:cNvSpPr>
            <p:nvPr/>
          </p:nvSpPr>
          <p:spPr bwMode="auto">
            <a:xfrm>
              <a:off x="4224" y="340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8" name="AutoShape 53"/>
            <p:cNvSpPr>
              <a:spLocks noChangeArrowheads="1"/>
            </p:cNvSpPr>
            <p:nvPr/>
          </p:nvSpPr>
          <p:spPr bwMode="auto">
            <a:xfrm>
              <a:off x="3840" y="3936"/>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59" name="AutoShape 54"/>
            <p:cNvSpPr>
              <a:spLocks noChangeArrowheads="1"/>
            </p:cNvSpPr>
            <p:nvPr/>
          </p:nvSpPr>
          <p:spPr bwMode="auto">
            <a:xfrm>
              <a:off x="3648" y="388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0" name="AutoShape 55"/>
            <p:cNvSpPr>
              <a:spLocks noChangeArrowheads="1"/>
            </p:cNvSpPr>
            <p:nvPr/>
          </p:nvSpPr>
          <p:spPr bwMode="auto">
            <a:xfrm>
              <a:off x="4224" y="384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1" name="AutoShape 56"/>
            <p:cNvSpPr>
              <a:spLocks noChangeArrowheads="1"/>
            </p:cNvSpPr>
            <p:nvPr/>
          </p:nvSpPr>
          <p:spPr bwMode="auto">
            <a:xfrm>
              <a:off x="4128" y="312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2" name="AutoShape 57"/>
            <p:cNvSpPr>
              <a:spLocks noChangeArrowheads="1"/>
            </p:cNvSpPr>
            <p:nvPr/>
          </p:nvSpPr>
          <p:spPr bwMode="auto">
            <a:xfrm>
              <a:off x="4176" y="364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3" name="AutoShape 58"/>
            <p:cNvSpPr>
              <a:spLocks noChangeArrowheads="1"/>
            </p:cNvSpPr>
            <p:nvPr/>
          </p:nvSpPr>
          <p:spPr bwMode="auto">
            <a:xfrm>
              <a:off x="3504" y="374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4" name="AutoShape 59"/>
            <p:cNvSpPr>
              <a:spLocks noChangeArrowheads="1"/>
            </p:cNvSpPr>
            <p:nvPr/>
          </p:nvSpPr>
          <p:spPr bwMode="auto">
            <a:xfrm>
              <a:off x="3696" y="3552"/>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5" name="AutoShape 60"/>
            <p:cNvSpPr>
              <a:spLocks noChangeArrowheads="1"/>
            </p:cNvSpPr>
            <p:nvPr/>
          </p:nvSpPr>
          <p:spPr bwMode="auto">
            <a:xfrm>
              <a:off x="3456" y="360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6" name="AutoShape 61"/>
            <p:cNvSpPr>
              <a:spLocks noChangeArrowheads="1"/>
            </p:cNvSpPr>
            <p:nvPr/>
          </p:nvSpPr>
          <p:spPr bwMode="auto">
            <a:xfrm>
              <a:off x="3792" y="360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7" name="AutoShape 62"/>
            <p:cNvSpPr>
              <a:spLocks noChangeArrowheads="1"/>
            </p:cNvSpPr>
            <p:nvPr/>
          </p:nvSpPr>
          <p:spPr bwMode="auto">
            <a:xfrm>
              <a:off x="3840" y="3072"/>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8" name="AutoShape 63"/>
            <p:cNvSpPr>
              <a:spLocks noChangeArrowheads="1"/>
            </p:cNvSpPr>
            <p:nvPr/>
          </p:nvSpPr>
          <p:spPr bwMode="auto">
            <a:xfrm>
              <a:off x="3984" y="340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69" name="AutoShape 64"/>
            <p:cNvSpPr>
              <a:spLocks noChangeArrowheads="1"/>
            </p:cNvSpPr>
            <p:nvPr/>
          </p:nvSpPr>
          <p:spPr bwMode="auto">
            <a:xfrm>
              <a:off x="3648" y="360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70" name="AutoShape 65"/>
            <p:cNvSpPr>
              <a:spLocks noChangeArrowheads="1"/>
            </p:cNvSpPr>
            <p:nvPr/>
          </p:nvSpPr>
          <p:spPr bwMode="auto">
            <a:xfrm>
              <a:off x="4032" y="3312"/>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71" name="AutoShape 66"/>
            <p:cNvSpPr>
              <a:spLocks noChangeArrowheads="1"/>
            </p:cNvSpPr>
            <p:nvPr/>
          </p:nvSpPr>
          <p:spPr bwMode="auto">
            <a:xfrm>
              <a:off x="3984" y="3600"/>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72" name="AutoShape 67"/>
            <p:cNvSpPr>
              <a:spLocks noChangeArrowheads="1"/>
            </p:cNvSpPr>
            <p:nvPr/>
          </p:nvSpPr>
          <p:spPr bwMode="auto">
            <a:xfrm>
              <a:off x="4032" y="398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73" name="AutoShape 68"/>
            <p:cNvSpPr>
              <a:spLocks noChangeArrowheads="1"/>
            </p:cNvSpPr>
            <p:nvPr/>
          </p:nvSpPr>
          <p:spPr bwMode="auto">
            <a:xfrm>
              <a:off x="4032" y="374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74" name="AutoShape 69"/>
            <p:cNvSpPr>
              <a:spLocks noChangeArrowheads="1"/>
            </p:cNvSpPr>
            <p:nvPr/>
          </p:nvSpPr>
          <p:spPr bwMode="auto">
            <a:xfrm>
              <a:off x="3936" y="2928"/>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75" name="AutoShape 70"/>
            <p:cNvSpPr>
              <a:spLocks noChangeArrowheads="1"/>
            </p:cNvSpPr>
            <p:nvPr/>
          </p:nvSpPr>
          <p:spPr bwMode="auto">
            <a:xfrm>
              <a:off x="4272" y="3552"/>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76" name="AutoShape 71"/>
            <p:cNvSpPr>
              <a:spLocks noChangeArrowheads="1"/>
            </p:cNvSpPr>
            <p:nvPr/>
          </p:nvSpPr>
          <p:spPr bwMode="auto">
            <a:xfrm>
              <a:off x="4368" y="3696"/>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77" name="AutoShape 72"/>
            <p:cNvSpPr>
              <a:spLocks noChangeArrowheads="1"/>
            </p:cNvSpPr>
            <p:nvPr/>
          </p:nvSpPr>
          <p:spPr bwMode="auto">
            <a:xfrm>
              <a:off x="3360" y="2880"/>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78" name="Rectangle 73"/>
            <p:cNvSpPr>
              <a:spLocks noChangeArrowheads="1"/>
            </p:cNvSpPr>
            <p:nvPr/>
          </p:nvSpPr>
          <p:spPr bwMode="auto">
            <a:xfrm>
              <a:off x="2976" y="3312"/>
              <a:ext cx="288" cy="192"/>
            </a:xfrm>
            <a:prstGeom prst="rect">
              <a:avLst/>
            </a:prstGeom>
            <a:noFill/>
            <a:ln w="9525">
              <a:noFill/>
              <a:miter lim="800000"/>
              <a:headEnd/>
              <a:tailEnd/>
            </a:ln>
          </p:spPr>
          <p:txBody>
            <a:bodyPr wrap="none" anchor="ctr">
              <a:prstTxWarp prst="textNoShape">
                <a:avLst/>
              </a:prstTxWarp>
            </a:bodyPr>
            <a:lstStyle/>
            <a:p>
              <a:pPr algn="ctr" eaLnBrk="1" hangingPunct="1"/>
              <a:r>
                <a:rPr lang="en-US" altLang="zh-CN" sz="1800">
                  <a:latin typeface="Tahoma" charset="0"/>
                  <a:ea typeface="宋体" charset="-122"/>
                  <a:cs typeface="宋体" charset="-122"/>
                </a:rPr>
                <a:t>+</a:t>
              </a:r>
            </a:p>
          </p:txBody>
        </p:sp>
        <p:sp>
          <p:nvSpPr>
            <p:cNvPr id="35879" name="Rectangle 74"/>
            <p:cNvSpPr>
              <a:spLocks noChangeArrowheads="1"/>
            </p:cNvSpPr>
            <p:nvPr/>
          </p:nvSpPr>
          <p:spPr bwMode="auto">
            <a:xfrm>
              <a:off x="3264" y="3792"/>
              <a:ext cx="288" cy="192"/>
            </a:xfrm>
            <a:prstGeom prst="rect">
              <a:avLst/>
            </a:prstGeom>
            <a:noFill/>
            <a:ln w="9525">
              <a:noFill/>
              <a:miter lim="800000"/>
              <a:headEnd/>
              <a:tailEnd/>
            </a:ln>
          </p:spPr>
          <p:txBody>
            <a:bodyPr wrap="none" anchor="ctr">
              <a:prstTxWarp prst="textNoShape">
                <a:avLst/>
              </a:prstTxWarp>
            </a:bodyPr>
            <a:lstStyle/>
            <a:p>
              <a:pPr algn="ctr" eaLnBrk="1" hangingPunct="1"/>
              <a:r>
                <a:rPr lang="en-US" altLang="zh-CN" sz="1800">
                  <a:latin typeface="Tahoma" charset="0"/>
                  <a:ea typeface="宋体" charset="-122"/>
                  <a:cs typeface="宋体" charset="-122"/>
                </a:rPr>
                <a:t>-</a:t>
              </a:r>
            </a:p>
          </p:txBody>
        </p:sp>
        <p:sp>
          <p:nvSpPr>
            <p:cNvPr id="35880" name="AutoShape 75"/>
            <p:cNvSpPr>
              <a:spLocks noChangeArrowheads="1"/>
            </p:cNvSpPr>
            <p:nvPr/>
          </p:nvSpPr>
          <p:spPr bwMode="auto">
            <a:xfrm>
              <a:off x="3504" y="3168"/>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81" name="Freeform 76"/>
            <p:cNvSpPr>
              <a:spLocks/>
            </p:cNvSpPr>
            <p:nvPr/>
          </p:nvSpPr>
          <p:spPr bwMode="auto">
            <a:xfrm>
              <a:off x="3072" y="2640"/>
              <a:ext cx="816" cy="1248"/>
            </a:xfrm>
            <a:custGeom>
              <a:avLst/>
              <a:gdLst>
                <a:gd name="T0" fmla="*/ 0 w 816"/>
                <a:gd name="T1" fmla="*/ 1248 h 1248"/>
                <a:gd name="T2" fmla="*/ 192 w 816"/>
                <a:gd name="T3" fmla="*/ 864 h 1248"/>
                <a:gd name="T4" fmla="*/ 672 w 816"/>
                <a:gd name="T5" fmla="*/ 816 h 1248"/>
                <a:gd name="T6" fmla="*/ 672 w 816"/>
                <a:gd name="T7" fmla="*/ 576 h 1248"/>
                <a:gd name="T8" fmla="*/ 576 w 816"/>
                <a:gd name="T9" fmla="*/ 384 h 1248"/>
                <a:gd name="T10" fmla="*/ 672 w 816"/>
                <a:gd name="T11" fmla="*/ 144 h 1248"/>
                <a:gd name="T12" fmla="*/ 768 w 816"/>
                <a:gd name="T13" fmla="*/ 48 h 1248"/>
                <a:gd name="T14" fmla="*/ 816 w 816"/>
                <a:gd name="T15" fmla="*/ 0 h 1248"/>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1248"/>
                <a:gd name="T26" fmla="*/ 816 w 816"/>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1248">
                  <a:moveTo>
                    <a:pt x="0" y="1248"/>
                  </a:moveTo>
                  <a:cubicBezTo>
                    <a:pt x="40" y="1092"/>
                    <a:pt x="80" y="936"/>
                    <a:pt x="192" y="864"/>
                  </a:cubicBezTo>
                  <a:cubicBezTo>
                    <a:pt x="304" y="792"/>
                    <a:pt x="592" y="864"/>
                    <a:pt x="672" y="816"/>
                  </a:cubicBezTo>
                  <a:cubicBezTo>
                    <a:pt x="752" y="768"/>
                    <a:pt x="688" y="648"/>
                    <a:pt x="672" y="576"/>
                  </a:cubicBezTo>
                  <a:cubicBezTo>
                    <a:pt x="656" y="504"/>
                    <a:pt x="576" y="456"/>
                    <a:pt x="576" y="384"/>
                  </a:cubicBezTo>
                  <a:cubicBezTo>
                    <a:pt x="576" y="312"/>
                    <a:pt x="640" y="200"/>
                    <a:pt x="672" y="144"/>
                  </a:cubicBezTo>
                  <a:cubicBezTo>
                    <a:pt x="704" y="88"/>
                    <a:pt x="744" y="72"/>
                    <a:pt x="768" y="48"/>
                  </a:cubicBezTo>
                  <a:cubicBezTo>
                    <a:pt x="792" y="24"/>
                    <a:pt x="804" y="12"/>
                    <a:pt x="816" y="0"/>
                  </a:cubicBezTo>
                </a:path>
              </a:pathLst>
            </a:custGeom>
            <a:noFill/>
            <a:ln w="9525">
              <a:solidFill>
                <a:schemeClr val="hlink"/>
              </a:solidFill>
              <a:round/>
              <a:headEnd/>
              <a:tailEnd/>
            </a:ln>
          </p:spPr>
          <p:txBody>
            <a:bodyPr>
              <a:prstTxWarp prst="textNoShape">
                <a:avLst/>
              </a:prstTxWarp>
            </a:bodyPr>
            <a:lstStyle/>
            <a:p>
              <a:endParaRPr lang="en-US"/>
            </a:p>
          </p:txBody>
        </p:sp>
        <p:sp>
          <p:nvSpPr>
            <p:cNvPr id="35882" name="Freeform 77"/>
            <p:cNvSpPr>
              <a:spLocks/>
            </p:cNvSpPr>
            <p:nvPr/>
          </p:nvSpPr>
          <p:spPr bwMode="auto">
            <a:xfrm>
              <a:off x="3168" y="2688"/>
              <a:ext cx="816" cy="1248"/>
            </a:xfrm>
            <a:custGeom>
              <a:avLst/>
              <a:gdLst>
                <a:gd name="T0" fmla="*/ 0 w 816"/>
                <a:gd name="T1" fmla="*/ 1248 h 1248"/>
                <a:gd name="T2" fmla="*/ 192 w 816"/>
                <a:gd name="T3" fmla="*/ 864 h 1248"/>
                <a:gd name="T4" fmla="*/ 672 w 816"/>
                <a:gd name="T5" fmla="*/ 816 h 1248"/>
                <a:gd name="T6" fmla="*/ 672 w 816"/>
                <a:gd name="T7" fmla="*/ 576 h 1248"/>
                <a:gd name="T8" fmla="*/ 576 w 816"/>
                <a:gd name="T9" fmla="*/ 384 h 1248"/>
                <a:gd name="T10" fmla="*/ 672 w 816"/>
                <a:gd name="T11" fmla="*/ 144 h 1248"/>
                <a:gd name="T12" fmla="*/ 768 w 816"/>
                <a:gd name="T13" fmla="*/ 48 h 1248"/>
                <a:gd name="T14" fmla="*/ 816 w 816"/>
                <a:gd name="T15" fmla="*/ 0 h 1248"/>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1248"/>
                <a:gd name="T26" fmla="*/ 816 w 816"/>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1248">
                  <a:moveTo>
                    <a:pt x="0" y="1248"/>
                  </a:moveTo>
                  <a:cubicBezTo>
                    <a:pt x="40" y="1092"/>
                    <a:pt x="80" y="936"/>
                    <a:pt x="192" y="864"/>
                  </a:cubicBezTo>
                  <a:cubicBezTo>
                    <a:pt x="304" y="792"/>
                    <a:pt x="592" y="864"/>
                    <a:pt x="672" y="816"/>
                  </a:cubicBezTo>
                  <a:cubicBezTo>
                    <a:pt x="752" y="768"/>
                    <a:pt x="688" y="648"/>
                    <a:pt x="672" y="576"/>
                  </a:cubicBezTo>
                  <a:cubicBezTo>
                    <a:pt x="656" y="504"/>
                    <a:pt x="576" y="456"/>
                    <a:pt x="576" y="384"/>
                  </a:cubicBezTo>
                  <a:cubicBezTo>
                    <a:pt x="576" y="312"/>
                    <a:pt x="640" y="200"/>
                    <a:pt x="672" y="144"/>
                  </a:cubicBezTo>
                  <a:cubicBezTo>
                    <a:pt x="704" y="88"/>
                    <a:pt x="744" y="72"/>
                    <a:pt x="768" y="48"/>
                  </a:cubicBezTo>
                  <a:cubicBezTo>
                    <a:pt x="792" y="24"/>
                    <a:pt x="804" y="12"/>
                    <a:pt x="816" y="0"/>
                  </a:cubicBezTo>
                </a:path>
              </a:pathLst>
            </a:custGeom>
            <a:noFill/>
            <a:ln w="28575">
              <a:solidFill>
                <a:schemeClr val="tx1"/>
              </a:solidFill>
              <a:round/>
              <a:headEnd/>
              <a:tailEnd/>
            </a:ln>
          </p:spPr>
          <p:txBody>
            <a:bodyPr>
              <a:prstTxWarp prst="textNoShape">
                <a:avLst/>
              </a:prstTxWarp>
            </a:bodyPr>
            <a:lstStyle/>
            <a:p>
              <a:endParaRPr lang="en-US"/>
            </a:p>
          </p:txBody>
        </p:sp>
        <p:sp>
          <p:nvSpPr>
            <p:cNvPr id="35883" name="Freeform 78"/>
            <p:cNvSpPr>
              <a:spLocks/>
            </p:cNvSpPr>
            <p:nvPr/>
          </p:nvSpPr>
          <p:spPr bwMode="auto">
            <a:xfrm>
              <a:off x="3264" y="2736"/>
              <a:ext cx="816" cy="1248"/>
            </a:xfrm>
            <a:custGeom>
              <a:avLst/>
              <a:gdLst>
                <a:gd name="T0" fmla="*/ 0 w 816"/>
                <a:gd name="T1" fmla="*/ 1248 h 1248"/>
                <a:gd name="T2" fmla="*/ 192 w 816"/>
                <a:gd name="T3" fmla="*/ 864 h 1248"/>
                <a:gd name="T4" fmla="*/ 672 w 816"/>
                <a:gd name="T5" fmla="*/ 816 h 1248"/>
                <a:gd name="T6" fmla="*/ 672 w 816"/>
                <a:gd name="T7" fmla="*/ 576 h 1248"/>
                <a:gd name="T8" fmla="*/ 576 w 816"/>
                <a:gd name="T9" fmla="*/ 384 h 1248"/>
                <a:gd name="T10" fmla="*/ 672 w 816"/>
                <a:gd name="T11" fmla="*/ 144 h 1248"/>
                <a:gd name="T12" fmla="*/ 768 w 816"/>
                <a:gd name="T13" fmla="*/ 48 h 1248"/>
                <a:gd name="T14" fmla="*/ 816 w 816"/>
                <a:gd name="T15" fmla="*/ 0 h 1248"/>
                <a:gd name="T16" fmla="*/ 0 60000 65536"/>
                <a:gd name="T17" fmla="*/ 0 60000 65536"/>
                <a:gd name="T18" fmla="*/ 0 60000 65536"/>
                <a:gd name="T19" fmla="*/ 0 60000 65536"/>
                <a:gd name="T20" fmla="*/ 0 60000 65536"/>
                <a:gd name="T21" fmla="*/ 0 60000 65536"/>
                <a:gd name="T22" fmla="*/ 0 60000 65536"/>
                <a:gd name="T23" fmla="*/ 0 60000 65536"/>
                <a:gd name="T24" fmla="*/ 0 w 816"/>
                <a:gd name="T25" fmla="*/ 0 h 1248"/>
                <a:gd name="T26" fmla="*/ 816 w 816"/>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16" h="1248">
                  <a:moveTo>
                    <a:pt x="0" y="1248"/>
                  </a:moveTo>
                  <a:cubicBezTo>
                    <a:pt x="40" y="1092"/>
                    <a:pt x="80" y="936"/>
                    <a:pt x="192" y="864"/>
                  </a:cubicBezTo>
                  <a:cubicBezTo>
                    <a:pt x="304" y="792"/>
                    <a:pt x="592" y="864"/>
                    <a:pt x="672" y="816"/>
                  </a:cubicBezTo>
                  <a:cubicBezTo>
                    <a:pt x="752" y="768"/>
                    <a:pt x="688" y="648"/>
                    <a:pt x="672" y="576"/>
                  </a:cubicBezTo>
                  <a:cubicBezTo>
                    <a:pt x="656" y="504"/>
                    <a:pt x="576" y="456"/>
                    <a:pt x="576" y="384"/>
                  </a:cubicBezTo>
                  <a:cubicBezTo>
                    <a:pt x="576" y="312"/>
                    <a:pt x="640" y="200"/>
                    <a:pt x="672" y="144"/>
                  </a:cubicBezTo>
                  <a:cubicBezTo>
                    <a:pt x="704" y="88"/>
                    <a:pt x="744" y="72"/>
                    <a:pt x="768" y="48"/>
                  </a:cubicBezTo>
                  <a:cubicBezTo>
                    <a:pt x="792" y="24"/>
                    <a:pt x="804" y="12"/>
                    <a:pt x="816" y="0"/>
                  </a:cubicBezTo>
                </a:path>
              </a:pathLst>
            </a:custGeom>
            <a:noFill/>
            <a:ln w="9525">
              <a:solidFill>
                <a:schemeClr val="tx2"/>
              </a:solidFill>
              <a:round/>
              <a:headEnd/>
              <a:tailEnd/>
            </a:ln>
          </p:spPr>
          <p:txBody>
            <a:bodyPr>
              <a:prstTxWarp prst="textNoShape">
                <a:avLst/>
              </a:prstTxWarp>
            </a:bodyPr>
            <a:lstStyle/>
            <a:p>
              <a:endParaRPr lang="en-US"/>
            </a:p>
          </p:txBody>
        </p:sp>
        <p:sp>
          <p:nvSpPr>
            <p:cNvPr id="35884" name="AutoShape 79"/>
            <p:cNvSpPr>
              <a:spLocks noChangeArrowheads="1"/>
            </p:cNvSpPr>
            <p:nvPr/>
          </p:nvSpPr>
          <p:spPr bwMode="auto">
            <a:xfrm>
              <a:off x="3648" y="3264"/>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85" name="AutoShape 80"/>
            <p:cNvSpPr>
              <a:spLocks noChangeArrowheads="1"/>
            </p:cNvSpPr>
            <p:nvPr/>
          </p:nvSpPr>
          <p:spPr bwMode="auto">
            <a:xfrm>
              <a:off x="3744" y="3360"/>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86" name="AutoShape 81"/>
            <p:cNvSpPr>
              <a:spLocks noChangeArrowheads="1"/>
            </p:cNvSpPr>
            <p:nvPr/>
          </p:nvSpPr>
          <p:spPr bwMode="auto">
            <a:xfrm>
              <a:off x="3696" y="3168"/>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87" name="AutoShape 82"/>
            <p:cNvSpPr>
              <a:spLocks noChangeArrowheads="1"/>
            </p:cNvSpPr>
            <p:nvPr/>
          </p:nvSpPr>
          <p:spPr bwMode="auto">
            <a:xfrm>
              <a:off x="3600" y="3408"/>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88" name="AutoShape 83"/>
            <p:cNvSpPr>
              <a:spLocks noChangeArrowheads="1"/>
            </p:cNvSpPr>
            <p:nvPr/>
          </p:nvSpPr>
          <p:spPr bwMode="auto">
            <a:xfrm>
              <a:off x="3120" y="3600"/>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89" name="AutoShape 84"/>
            <p:cNvSpPr>
              <a:spLocks noChangeArrowheads="1"/>
            </p:cNvSpPr>
            <p:nvPr/>
          </p:nvSpPr>
          <p:spPr bwMode="auto">
            <a:xfrm>
              <a:off x="3216" y="3360"/>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90" name="AutoShape 85"/>
            <p:cNvSpPr>
              <a:spLocks noChangeArrowheads="1"/>
            </p:cNvSpPr>
            <p:nvPr/>
          </p:nvSpPr>
          <p:spPr bwMode="auto">
            <a:xfrm>
              <a:off x="3024" y="3264"/>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91" name="AutoShape 86"/>
            <p:cNvSpPr>
              <a:spLocks noChangeArrowheads="1"/>
            </p:cNvSpPr>
            <p:nvPr/>
          </p:nvSpPr>
          <p:spPr bwMode="auto">
            <a:xfrm>
              <a:off x="2976" y="3456"/>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92" name="AutoShape 87"/>
            <p:cNvSpPr>
              <a:spLocks noChangeArrowheads="1"/>
            </p:cNvSpPr>
            <p:nvPr/>
          </p:nvSpPr>
          <p:spPr bwMode="auto">
            <a:xfrm>
              <a:off x="3312" y="3936"/>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93" name="AutoShape 88"/>
            <p:cNvSpPr>
              <a:spLocks noChangeArrowheads="1"/>
            </p:cNvSpPr>
            <p:nvPr/>
          </p:nvSpPr>
          <p:spPr bwMode="auto">
            <a:xfrm>
              <a:off x="3360" y="3744"/>
              <a:ext cx="48" cy="48"/>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94" name="AutoShape 89"/>
            <p:cNvSpPr>
              <a:spLocks noChangeArrowheads="1"/>
            </p:cNvSpPr>
            <p:nvPr/>
          </p:nvSpPr>
          <p:spPr bwMode="auto">
            <a:xfrm>
              <a:off x="3696" y="2688"/>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35895" name="AutoShape 90"/>
            <p:cNvSpPr>
              <a:spLocks noChangeArrowheads="1"/>
            </p:cNvSpPr>
            <p:nvPr/>
          </p:nvSpPr>
          <p:spPr bwMode="auto">
            <a:xfrm>
              <a:off x="3360" y="2688"/>
              <a:ext cx="48" cy="48"/>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p:nvPr>
        </p:nvSpPr>
        <p:spPr/>
        <p:txBody>
          <a:bodyPr/>
          <a:lstStyle/>
          <a:p>
            <a:pPr eaLnBrk="1" hangingPunct="1"/>
            <a:r>
              <a:rPr lang="en-US" altLang="zh-CN" sz="3600">
                <a:ea typeface="宋体" charset="-122"/>
                <a:cs typeface="宋体" charset="-122"/>
              </a:rPr>
              <a:t>Dependent Samples </a:t>
            </a:r>
            <a:r>
              <a:rPr lang="en-US" altLang="zh-CN" sz="2000">
                <a:ea typeface="宋体" charset="-122"/>
                <a:cs typeface="宋体" charset="-122"/>
              </a:rPr>
              <a:t>-Conditional Random Fields</a:t>
            </a:r>
          </a:p>
        </p:txBody>
      </p:sp>
      <p:sp>
        <p:nvSpPr>
          <p:cNvPr id="37893" name="Rectangle 3"/>
          <p:cNvSpPr>
            <a:spLocks noGrp="1" noChangeArrowheads="1"/>
          </p:cNvSpPr>
          <p:nvPr>
            <p:ph type="body" sz="half" idx="1"/>
          </p:nvPr>
        </p:nvSpPr>
        <p:spPr>
          <a:xfrm>
            <a:off x="1219200" y="1828800"/>
            <a:ext cx="7046913" cy="4383088"/>
          </a:xfrm>
        </p:spPr>
        <p:txBody>
          <a:bodyPr/>
          <a:lstStyle/>
          <a:p>
            <a:pPr eaLnBrk="1" hangingPunct="1"/>
            <a:r>
              <a:rPr lang="en-US" altLang="zh-CN" sz="2000">
                <a:ea typeface="宋体" charset="-122"/>
                <a:cs typeface="宋体" charset="-122"/>
              </a:rPr>
              <a:t>Undirected graphical models considering dependency of neighbors’ labels</a:t>
            </a:r>
          </a:p>
          <a:p>
            <a:pPr eaLnBrk="1" hangingPunct="1"/>
            <a:endParaRPr lang="en-US" altLang="zh-CN" sz="2000">
              <a:ea typeface="宋体" charset="-122"/>
              <a:cs typeface="宋体" charset="-122"/>
            </a:endParaRPr>
          </a:p>
          <a:p>
            <a:pPr eaLnBrk="1" hangingPunct="1"/>
            <a:endParaRPr lang="en-US" altLang="zh-CN" sz="2000">
              <a:ea typeface="宋体" charset="-122"/>
              <a:cs typeface="宋体" charset="-122"/>
            </a:endParaRPr>
          </a:p>
          <a:p>
            <a:pPr eaLnBrk="1" hangingPunct="1"/>
            <a:endParaRPr lang="en-US" altLang="zh-CN" sz="2000">
              <a:ea typeface="宋体" charset="-122"/>
              <a:cs typeface="宋体" charset="-122"/>
            </a:endParaRPr>
          </a:p>
          <a:p>
            <a:pPr eaLnBrk="1" hangingPunct="1"/>
            <a:endParaRPr lang="en-US" altLang="zh-CN" sz="2000">
              <a:ea typeface="宋体" charset="-122"/>
              <a:cs typeface="宋体" charset="-122"/>
            </a:endParaRPr>
          </a:p>
          <a:p>
            <a:pPr eaLnBrk="1" hangingPunct="1"/>
            <a:endParaRPr lang="en-US" altLang="zh-CN" sz="2000">
              <a:ea typeface="宋体" charset="-122"/>
              <a:cs typeface="宋体" charset="-122"/>
            </a:endParaRPr>
          </a:p>
          <a:p>
            <a:pPr eaLnBrk="1" hangingPunct="1"/>
            <a:endParaRPr lang="en-US" altLang="zh-CN" sz="2000">
              <a:ea typeface="宋体" charset="-122"/>
              <a:cs typeface="宋体" charset="-122"/>
            </a:endParaRPr>
          </a:p>
          <a:p>
            <a:pPr eaLnBrk="1" hangingPunct="1"/>
            <a:r>
              <a:rPr lang="en-US" altLang="zh-CN" sz="2000">
                <a:ea typeface="宋体" charset="-122"/>
                <a:cs typeface="宋体" charset="-122"/>
              </a:rPr>
              <a:t>State features</a:t>
            </a:r>
          </a:p>
          <a:p>
            <a:pPr lvl="1" eaLnBrk="1" hangingPunct="1"/>
            <a:r>
              <a:rPr lang="en-US" altLang="zh-CN" sz="1600">
                <a:ea typeface="宋体" charset="-122"/>
                <a:cs typeface="宋体" charset="-122"/>
              </a:rPr>
              <a:t>single-vertex features and overlapping features</a:t>
            </a:r>
            <a:endParaRPr lang="en-US" altLang="zh-CN" sz="1600" i="1">
              <a:latin typeface="Times New Roman" charset="0"/>
              <a:ea typeface="宋体" charset="-122"/>
              <a:cs typeface="宋体" charset="-122"/>
            </a:endParaRPr>
          </a:p>
          <a:p>
            <a:pPr eaLnBrk="1" hangingPunct="1"/>
            <a:r>
              <a:rPr lang="en-US" altLang="zh-CN" sz="2000">
                <a:ea typeface="宋体" charset="-122"/>
                <a:cs typeface="宋体" charset="-122"/>
              </a:rPr>
              <a:t>Transition features</a:t>
            </a:r>
            <a:endParaRPr lang="en-US" altLang="zh-CN" sz="1800" i="1">
              <a:latin typeface="Times New Roman" charset="0"/>
              <a:ea typeface="宋体" charset="-122"/>
              <a:cs typeface="宋体" charset="-122"/>
            </a:endParaRPr>
          </a:p>
        </p:txBody>
      </p:sp>
      <p:pic>
        <p:nvPicPr>
          <p:cNvPr id="37894" name="Picture 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4"/>
              <a:srcRect/>
              <a:stretch>
                <a:fillRect/>
              </a:stretch>
            </p:blipFill>
          </mc:Choice>
          <mc:Fallback>
            <p:blipFill>
              <a:blip r:embed="rId5"/>
              <a:srcRect/>
              <a:stretch>
                <a:fillRect/>
              </a:stretch>
            </p:blipFill>
          </mc:Fallback>
        </mc:AlternateContent>
        <p:spPr bwMode="auto">
          <a:xfrm>
            <a:off x="1295400" y="2514600"/>
            <a:ext cx="6705600" cy="2227263"/>
          </a:xfrm>
          <a:prstGeom prst="rect">
            <a:avLst/>
          </a:prstGeom>
          <a:noFill/>
          <a:ln w="9525">
            <a:noFill/>
            <a:miter lim="800000"/>
            <a:headEnd/>
            <a:tailEnd/>
          </a:ln>
        </p:spPr>
      </p:pic>
      <p:graphicFrame>
        <p:nvGraphicFramePr>
          <p:cNvPr id="37890" name="Object 2"/>
          <p:cNvGraphicFramePr>
            <a:graphicFrameLocks noGrp="1" noChangeAspect="1"/>
          </p:cNvGraphicFramePr>
          <p:nvPr>
            <p:ph sz="quarter" idx="2"/>
          </p:nvPr>
        </p:nvGraphicFramePr>
        <p:xfrm>
          <a:off x="4114800" y="5334000"/>
          <a:ext cx="2928938" cy="498475"/>
        </p:xfrm>
        <a:graphic>
          <a:graphicData uri="http://schemas.openxmlformats.org/presentationml/2006/ole">
            <mc:AlternateContent xmlns:mc="http://schemas.openxmlformats.org/markup-compatibility/2006">
              <mc:Choice xmlns:v="urn:schemas-microsoft-com:vml" Requires="v">
                <p:oleObj spid="_x0000_s37894" name="Equation" r:id="rId6" imgW="1790700" imgH="304800" progId="Equation.3">
                  <p:embed/>
                </p:oleObj>
              </mc:Choice>
              <mc:Fallback>
                <p:oleObj name="Equation" r:id="rId6" imgW="1790700" imgH="30480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5334000"/>
                        <a:ext cx="2928938" cy="4984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7891" name="Object 3"/>
          <p:cNvGraphicFramePr>
            <a:graphicFrameLocks noChangeAspect="1"/>
          </p:cNvGraphicFramePr>
          <p:nvPr/>
        </p:nvGraphicFramePr>
        <p:xfrm>
          <a:off x="4114800" y="5791200"/>
          <a:ext cx="3581400" cy="498475"/>
        </p:xfrm>
        <a:graphic>
          <a:graphicData uri="http://schemas.openxmlformats.org/presentationml/2006/ole">
            <mc:AlternateContent xmlns:mc="http://schemas.openxmlformats.org/markup-compatibility/2006">
              <mc:Choice xmlns:v="urn:schemas-microsoft-com:vml" Requires="v">
                <p:oleObj spid="_x0000_s37895" name="Equation" r:id="rId8" imgW="2108597" imgH="292497" progId="Equation.3">
                  <p:embed/>
                </p:oleObj>
              </mc:Choice>
              <mc:Fallback>
                <p:oleObj name="Equation" r:id="rId8" imgW="2108597" imgH="292497"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14800" y="5791200"/>
                        <a:ext cx="35814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1" name="Rectangle 2"/>
          <p:cNvSpPr>
            <a:spLocks noGrp="1" noChangeArrowheads="1"/>
          </p:cNvSpPr>
          <p:nvPr>
            <p:ph type="title"/>
          </p:nvPr>
        </p:nvSpPr>
        <p:spPr/>
        <p:txBody>
          <a:bodyPr/>
          <a:lstStyle/>
          <a:p>
            <a:pPr eaLnBrk="1" hangingPunct="1"/>
            <a:r>
              <a:rPr lang="en-US" altLang="zh-CN" sz="3600">
                <a:ea typeface="宋体" charset="-122"/>
                <a:cs typeface="宋体" charset="-122"/>
              </a:rPr>
              <a:t>Dependent Samples </a:t>
            </a:r>
            <a:r>
              <a:rPr lang="en-US" altLang="zh-CN" sz="2000">
                <a:ea typeface="宋体" charset="-122"/>
                <a:cs typeface="宋体" charset="-122"/>
              </a:rPr>
              <a:t>-Conditional Random Fields</a:t>
            </a:r>
          </a:p>
        </p:txBody>
      </p:sp>
      <p:sp>
        <p:nvSpPr>
          <p:cNvPr id="39942" name="Rectangle 3"/>
          <p:cNvSpPr>
            <a:spLocks noGrp="1" noChangeArrowheads="1"/>
          </p:cNvSpPr>
          <p:nvPr>
            <p:ph type="body" sz="half" idx="1"/>
          </p:nvPr>
        </p:nvSpPr>
        <p:spPr>
          <a:xfrm>
            <a:off x="1182688" y="2017713"/>
            <a:ext cx="7046912" cy="4383087"/>
          </a:xfrm>
        </p:spPr>
        <p:txBody>
          <a:bodyPr/>
          <a:lstStyle/>
          <a:p>
            <a:pPr eaLnBrk="1" hangingPunct="1"/>
            <a:r>
              <a:rPr lang="en-US" altLang="zh-CN" sz="2400">
                <a:ea typeface="宋体" charset="-122"/>
                <a:cs typeface="宋体" charset="-122"/>
              </a:rPr>
              <a:t>Probabilistic model</a:t>
            </a:r>
          </a:p>
          <a:p>
            <a:pPr eaLnBrk="1" hangingPunct="1"/>
            <a:endParaRPr lang="en-US" altLang="zh-CN" sz="2400">
              <a:ea typeface="宋体" charset="-122"/>
              <a:cs typeface="宋体" charset="-122"/>
            </a:endParaRPr>
          </a:p>
          <a:p>
            <a:pPr eaLnBrk="1" hangingPunct="1"/>
            <a:endParaRPr lang="en-US" altLang="zh-CN" sz="2400">
              <a:ea typeface="宋体" charset="-122"/>
              <a:cs typeface="宋体" charset="-122"/>
            </a:endParaRPr>
          </a:p>
          <a:p>
            <a:pPr eaLnBrk="1" hangingPunct="1"/>
            <a:r>
              <a:rPr lang="en-US" altLang="zh-CN" sz="2400">
                <a:ea typeface="宋体" charset="-122"/>
                <a:cs typeface="宋体" charset="-122"/>
              </a:rPr>
              <a:t>Maximum likelihood estimation</a:t>
            </a:r>
          </a:p>
          <a:p>
            <a:pPr eaLnBrk="1" hangingPunct="1"/>
            <a:endParaRPr lang="en-US" altLang="zh-CN" sz="2400">
              <a:ea typeface="宋体" charset="-122"/>
              <a:cs typeface="宋体" charset="-122"/>
            </a:endParaRPr>
          </a:p>
          <a:p>
            <a:pPr eaLnBrk="1" hangingPunct="1"/>
            <a:endParaRPr lang="en-US" altLang="zh-CN" sz="2400">
              <a:ea typeface="宋体" charset="-122"/>
              <a:cs typeface="宋体" charset="-122"/>
            </a:endParaRPr>
          </a:p>
          <a:p>
            <a:pPr eaLnBrk="1" hangingPunct="1"/>
            <a:r>
              <a:rPr lang="en-US" altLang="zh-CN" sz="2400">
                <a:ea typeface="宋体" charset="-122"/>
                <a:cs typeface="宋体" charset="-122"/>
              </a:rPr>
              <a:t>Testing samples</a:t>
            </a:r>
          </a:p>
          <a:p>
            <a:pPr eaLnBrk="1" hangingPunct="1"/>
            <a:endParaRPr lang="en-US" altLang="zh-CN" sz="2400">
              <a:ea typeface="宋体" charset="-122"/>
              <a:cs typeface="宋体" charset="-122"/>
            </a:endParaRPr>
          </a:p>
        </p:txBody>
      </p:sp>
      <p:graphicFrame>
        <p:nvGraphicFramePr>
          <p:cNvPr id="39938" name="Object 2"/>
          <p:cNvGraphicFramePr>
            <a:graphicFrameLocks noGrp="1" noChangeAspect="1"/>
          </p:cNvGraphicFramePr>
          <p:nvPr>
            <p:ph sz="quarter" idx="3"/>
          </p:nvPr>
        </p:nvGraphicFramePr>
        <p:xfrm>
          <a:off x="1941513" y="3860800"/>
          <a:ext cx="4114800" cy="598488"/>
        </p:xfrm>
        <a:graphic>
          <a:graphicData uri="http://schemas.openxmlformats.org/presentationml/2006/ole">
            <mc:AlternateContent xmlns:mc="http://schemas.openxmlformats.org/markup-compatibility/2006">
              <mc:Choice xmlns:v="urn:schemas-microsoft-com:vml" Requires="v">
                <p:oleObj spid="_x0000_s39944" name="Equation" r:id="rId4" imgW="2006997" imgH="292497" progId="Equation.3">
                  <p:embed/>
                </p:oleObj>
              </mc:Choice>
              <mc:Fallback>
                <p:oleObj name="Equation" r:id="rId4" imgW="2006997" imgH="2924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513" y="3860800"/>
                        <a:ext cx="4114800" cy="59848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39" name="Object 3"/>
          <p:cNvGraphicFramePr>
            <a:graphicFrameLocks noChangeAspect="1"/>
          </p:cNvGraphicFramePr>
          <p:nvPr/>
        </p:nvGraphicFramePr>
        <p:xfrm>
          <a:off x="2667000" y="5257800"/>
          <a:ext cx="4191000" cy="611188"/>
        </p:xfrm>
        <a:graphic>
          <a:graphicData uri="http://schemas.openxmlformats.org/presentationml/2006/ole">
            <mc:AlternateContent xmlns:mc="http://schemas.openxmlformats.org/markup-compatibility/2006">
              <mc:Choice xmlns:v="urn:schemas-microsoft-com:vml" Requires="v">
                <p:oleObj spid="_x0000_s39945" name="Equation" r:id="rId6" imgW="1829197" imgH="267097" progId="Equation.3">
                  <p:embed/>
                </p:oleObj>
              </mc:Choice>
              <mc:Fallback>
                <p:oleObj name="Equation" r:id="rId6" imgW="1829197" imgH="267097"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000" y="5257800"/>
                        <a:ext cx="4191000"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0" name="Object 4"/>
          <p:cNvGraphicFramePr>
            <a:graphicFrameLocks noChangeAspect="1"/>
          </p:cNvGraphicFramePr>
          <p:nvPr/>
        </p:nvGraphicFramePr>
        <p:xfrm>
          <a:off x="2514600" y="2438400"/>
          <a:ext cx="4267200" cy="831850"/>
        </p:xfrm>
        <a:graphic>
          <a:graphicData uri="http://schemas.openxmlformats.org/presentationml/2006/ole">
            <mc:AlternateContent xmlns:mc="http://schemas.openxmlformats.org/markup-compatibility/2006">
              <mc:Choice xmlns:v="urn:schemas-microsoft-com:vml" Requires="v">
                <p:oleObj spid="_x0000_s39946" name="Equation" r:id="rId8" imgW="2222897" imgH="432197" progId="Equation.3">
                  <p:embed/>
                </p:oleObj>
              </mc:Choice>
              <mc:Fallback>
                <p:oleObj name="Equation" r:id="rId8" imgW="2222897" imgH="432197"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438400"/>
                        <a:ext cx="4267200" cy="831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2"/>
          <p:cNvSpPr>
            <a:spLocks noGrp="1" noChangeArrowheads="1"/>
          </p:cNvSpPr>
          <p:nvPr>
            <p:ph type="title"/>
          </p:nvPr>
        </p:nvSpPr>
        <p:spPr/>
        <p:txBody>
          <a:bodyPr/>
          <a:lstStyle/>
          <a:p>
            <a:pPr eaLnBrk="1" hangingPunct="1"/>
            <a:r>
              <a:rPr lang="en-US" altLang="zh-CN" sz="2800">
                <a:ea typeface="宋体" charset="-122"/>
                <a:cs typeface="宋体" charset="-122"/>
              </a:rPr>
              <a:t>Imbalanced Data Classification and Tagging</a:t>
            </a:r>
          </a:p>
        </p:txBody>
      </p:sp>
      <p:sp>
        <p:nvSpPr>
          <p:cNvPr id="41992" name="Rectangle 3"/>
          <p:cNvSpPr>
            <a:spLocks noGrp="1" noChangeArrowheads="1"/>
          </p:cNvSpPr>
          <p:nvPr>
            <p:ph type="body" sz="half" idx="1"/>
          </p:nvPr>
        </p:nvSpPr>
        <p:spPr>
          <a:xfrm>
            <a:off x="1117600" y="2360613"/>
            <a:ext cx="4030663" cy="2114550"/>
          </a:xfrm>
        </p:spPr>
        <p:txBody>
          <a:bodyPr/>
          <a:lstStyle/>
          <a:p>
            <a:pPr eaLnBrk="1" hangingPunct="1">
              <a:lnSpc>
                <a:spcPct val="80000"/>
              </a:lnSpc>
            </a:pPr>
            <a:r>
              <a:rPr lang="en-US" altLang="zh-CN" sz="1800">
                <a:ea typeface="宋体" charset="-122"/>
                <a:cs typeface="宋体" charset="-122"/>
              </a:rPr>
              <a:t>Problem for imbalanced data</a:t>
            </a:r>
          </a:p>
          <a:p>
            <a:pPr lvl="1" eaLnBrk="1" hangingPunct="1">
              <a:lnSpc>
                <a:spcPct val="80000"/>
              </a:lnSpc>
            </a:pPr>
            <a:r>
              <a:rPr lang="en-US" altLang="zh-CN" sz="1600">
                <a:ea typeface="宋体" charset="-122"/>
                <a:cs typeface="宋体" charset="-122"/>
              </a:rPr>
              <a:t>Decision boundary is dominated by negative samples</a:t>
            </a:r>
          </a:p>
          <a:p>
            <a:pPr lvl="1" eaLnBrk="1" hangingPunct="1">
              <a:lnSpc>
                <a:spcPct val="80000"/>
              </a:lnSpc>
            </a:pPr>
            <a:r>
              <a:rPr lang="en-US" altLang="zh-CN" sz="1600">
                <a:ea typeface="宋体" charset="-122"/>
                <a:cs typeface="宋体" charset="-122"/>
              </a:rPr>
              <a:t>Precision is higher than recall</a:t>
            </a:r>
          </a:p>
          <a:p>
            <a:pPr eaLnBrk="1" hangingPunct="1">
              <a:lnSpc>
                <a:spcPct val="80000"/>
              </a:lnSpc>
            </a:pPr>
            <a:r>
              <a:rPr lang="en-US" altLang="zh-CN" sz="1800">
                <a:ea typeface="宋体" charset="-122"/>
                <a:cs typeface="宋体" charset="-122"/>
              </a:rPr>
              <a:t>SVM</a:t>
            </a:r>
          </a:p>
          <a:p>
            <a:pPr lvl="1" eaLnBrk="1" hangingPunct="1">
              <a:lnSpc>
                <a:spcPct val="80000"/>
              </a:lnSpc>
            </a:pPr>
            <a:r>
              <a:rPr lang="en-US" altLang="zh-CN" sz="1600">
                <a:ea typeface="宋体" charset="-122"/>
                <a:cs typeface="宋体" charset="-122"/>
              </a:rPr>
              <a:t>Move the hyperplane from the positive class to the negative class during testing</a:t>
            </a:r>
          </a:p>
        </p:txBody>
      </p:sp>
      <p:graphicFrame>
        <p:nvGraphicFramePr>
          <p:cNvPr id="41986" name="Object 2"/>
          <p:cNvGraphicFramePr>
            <a:graphicFrameLocks noGrp="1" noChangeAspect="1"/>
          </p:cNvGraphicFramePr>
          <p:nvPr>
            <p:ph sz="quarter" idx="2"/>
          </p:nvPr>
        </p:nvGraphicFramePr>
        <p:xfrm>
          <a:off x="1255713" y="5497513"/>
          <a:ext cx="6019800" cy="485775"/>
        </p:xfrm>
        <a:graphic>
          <a:graphicData uri="http://schemas.openxmlformats.org/presentationml/2006/ole">
            <mc:AlternateContent xmlns:mc="http://schemas.openxmlformats.org/markup-compatibility/2006">
              <mc:Choice xmlns:v="urn:schemas-microsoft-com:vml" Requires="v">
                <p:oleObj spid="_x0000_s41996" name="Equation" r:id="rId4" imgW="3594497" imgH="292497" progId="Equation.3">
                  <p:embed/>
                </p:oleObj>
              </mc:Choice>
              <mc:Fallback>
                <p:oleObj name="Equation" r:id="rId4" imgW="3594497" imgH="2924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713" y="5497513"/>
                        <a:ext cx="6019800" cy="4857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993" name="Line 5"/>
          <p:cNvSpPr>
            <a:spLocks noChangeShapeType="1"/>
          </p:cNvSpPr>
          <p:nvPr/>
        </p:nvSpPr>
        <p:spPr bwMode="auto">
          <a:xfrm flipV="1">
            <a:off x="5181600" y="1828800"/>
            <a:ext cx="1828800" cy="1828800"/>
          </a:xfrm>
          <a:prstGeom prst="line">
            <a:avLst/>
          </a:prstGeom>
          <a:noFill/>
          <a:ln w="9525">
            <a:solidFill>
              <a:schemeClr val="hlink"/>
            </a:solidFill>
            <a:round/>
            <a:headEnd/>
            <a:tailEnd/>
          </a:ln>
        </p:spPr>
        <p:txBody>
          <a:bodyPr>
            <a:prstTxWarp prst="textNoShape">
              <a:avLst/>
            </a:prstTxWarp>
          </a:bodyPr>
          <a:lstStyle/>
          <a:p>
            <a:endParaRPr lang="en-US"/>
          </a:p>
        </p:txBody>
      </p:sp>
      <p:sp>
        <p:nvSpPr>
          <p:cNvPr id="41994" name="AutoShape 6"/>
          <p:cNvSpPr>
            <a:spLocks noChangeArrowheads="1"/>
          </p:cNvSpPr>
          <p:nvPr/>
        </p:nvSpPr>
        <p:spPr bwMode="auto">
          <a:xfrm>
            <a:off x="6096000" y="22860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1995" name="AutoShape 7"/>
          <p:cNvSpPr>
            <a:spLocks noChangeArrowheads="1"/>
          </p:cNvSpPr>
          <p:nvPr/>
        </p:nvSpPr>
        <p:spPr bwMode="auto">
          <a:xfrm>
            <a:off x="5562600" y="25908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1996" name="AutoShape 8"/>
          <p:cNvSpPr>
            <a:spLocks noChangeArrowheads="1"/>
          </p:cNvSpPr>
          <p:nvPr/>
        </p:nvSpPr>
        <p:spPr bwMode="auto">
          <a:xfrm>
            <a:off x="5943600" y="25908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1997" name="AutoShape 9"/>
          <p:cNvSpPr>
            <a:spLocks noChangeArrowheads="1"/>
          </p:cNvSpPr>
          <p:nvPr/>
        </p:nvSpPr>
        <p:spPr bwMode="auto">
          <a:xfrm>
            <a:off x="6400800" y="28194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1998" name="AutoShape 10"/>
          <p:cNvSpPr>
            <a:spLocks noChangeArrowheads="1"/>
          </p:cNvSpPr>
          <p:nvPr/>
        </p:nvSpPr>
        <p:spPr bwMode="auto">
          <a:xfrm>
            <a:off x="5638800" y="31242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1999" name="AutoShape 11"/>
          <p:cNvSpPr>
            <a:spLocks noChangeArrowheads="1"/>
          </p:cNvSpPr>
          <p:nvPr/>
        </p:nvSpPr>
        <p:spPr bwMode="auto">
          <a:xfrm>
            <a:off x="5943600" y="32004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0" name="AutoShape 12"/>
          <p:cNvSpPr>
            <a:spLocks noChangeArrowheads="1"/>
          </p:cNvSpPr>
          <p:nvPr/>
        </p:nvSpPr>
        <p:spPr bwMode="auto">
          <a:xfrm>
            <a:off x="5486400" y="28956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1" name="AutoShape 13"/>
          <p:cNvSpPr>
            <a:spLocks noChangeArrowheads="1"/>
          </p:cNvSpPr>
          <p:nvPr/>
        </p:nvSpPr>
        <p:spPr bwMode="auto">
          <a:xfrm>
            <a:off x="6248400" y="25146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2" name="AutoShape 14"/>
          <p:cNvSpPr>
            <a:spLocks noChangeArrowheads="1"/>
          </p:cNvSpPr>
          <p:nvPr/>
        </p:nvSpPr>
        <p:spPr bwMode="auto">
          <a:xfrm>
            <a:off x="6248400" y="32004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3" name="AutoShape 15"/>
          <p:cNvSpPr>
            <a:spLocks noChangeArrowheads="1"/>
          </p:cNvSpPr>
          <p:nvPr/>
        </p:nvSpPr>
        <p:spPr bwMode="auto">
          <a:xfrm>
            <a:off x="6477000" y="32766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4" name="AutoShape 16"/>
          <p:cNvSpPr>
            <a:spLocks noChangeArrowheads="1"/>
          </p:cNvSpPr>
          <p:nvPr/>
        </p:nvSpPr>
        <p:spPr bwMode="auto">
          <a:xfrm>
            <a:off x="6477000" y="2971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5" name="AutoShape 17"/>
          <p:cNvSpPr>
            <a:spLocks noChangeArrowheads="1"/>
          </p:cNvSpPr>
          <p:nvPr/>
        </p:nvSpPr>
        <p:spPr bwMode="auto">
          <a:xfrm>
            <a:off x="6324600" y="30480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6" name="AutoShape 18"/>
          <p:cNvSpPr>
            <a:spLocks noChangeArrowheads="1"/>
          </p:cNvSpPr>
          <p:nvPr/>
        </p:nvSpPr>
        <p:spPr bwMode="auto">
          <a:xfrm>
            <a:off x="6477000" y="3733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7" name="AutoShape 19"/>
          <p:cNvSpPr>
            <a:spLocks noChangeArrowheads="1"/>
          </p:cNvSpPr>
          <p:nvPr/>
        </p:nvSpPr>
        <p:spPr bwMode="auto">
          <a:xfrm>
            <a:off x="7086600" y="32004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8" name="AutoShape 20"/>
          <p:cNvSpPr>
            <a:spLocks noChangeArrowheads="1"/>
          </p:cNvSpPr>
          <p:nvPr/>
        </p:nvSpPr>
        <p:spPr bwMode="auto">
          <a:xfrm>
            <a:off x="6477000" y="40386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09" name="AutoShape 21"/>
          <p:cNvSpPr>
            <a:spLocks noChangeArrowheads="1"/>
          </p:cNvSpPr>
          <p:nvPr/>
        </p:nvSpPr>
        <p:spPr bwMode="auto">
          <a:xfrm>
            <a:off x="6172200" y="39624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0" name="AutoShape 22"/>
          <p:cNvSpPr>
            <a:spLocks noChangeArrowheads="1"/>
          </p:cNvSpPr>
          <p:nvPr/>
        </p:nvSpPr>
        <p:spPr bwMode="auto">
          <a:xfrm>
            <a:off x="6477000" y="43434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1" name="AutoShape 23"/>
          <p:cNvSpPr>
            <a:spLocks noChangeArrowheads="1"/>
          </p:cNvSpPr>
          <p:nvPr/>
        </p:nvSpPr>
        <p:spPr bwMode="auto">
          <a:xfrm>
            <a:off x="7696200" y="32004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2" name="AutoShape 24"/>
          <p:cNvSpPr>
            <a:spLocks noChangeArrowheads="1"/>
          </p:cNvSpPr>
          <p:nvPr/>
        </p:nvSpPr>
        <p:spPr bwMode="auto">
          <a:xfrm>
            <a:off x="7086600" y="38862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3" name="AutoShape 25"/>
          <p:cNvSpPr>
            <a:spLocks noChangeArrowheads="1"/>
          </p:cNvSpPr>
          <p:nvPr/>
        </p:nvSpPr>
        <p:spPr bwMode="auto">
          <a:xfrm>
            <a:off x="6934200" y="27432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4" name="AutoShape 26"/>
          <p:cNvSpPr>
            <a:spLocks noChangeArrowheads="1"/>
          </p:cNvSpPr>
          <p:nvPr/>
        </p:nvSpPr>
        <p:spPr bwMode="auto">
          <a:xfrm>
            <a:off x="7010400" y="35814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5" name="AutoShape 27"/>
          <p:cNvSpPr>
            <a:spLocks noChangeArrowheads="1"/>
          </p:cNvSpPr>
          <p:nvPr/>
        </p:nvSpPr>
        <p:spPr bwMode="auto">
          <a:xfrm>
            <a:off x="6096000" y="4114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6" name="AutoShape 28"/>
          <p:cNvSpPr>
            <a:spLocks noChangeArrowheads="1"/>
          </p:cNvSpPr>
          <p:nvPr/>
        </p:nvSpPr>
        <p:spPr bwMode="auto">
          <a:xfrm>
            <a:off x="5943600" y="3733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7" name="AutoShape 29"/>
          <p:cNvSpPr>
            <a:spLocks noChangeArrowheads="1"/>
          </p:cNvSpPr>
          <p:nvPr/>
        </p:nvSpPr>
        <p:spPr bwMode="auto">
          <a:xfrm>
            <a:off x="7620000" y="3733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8" name="AutoShape 30"/>
          <p:cNvSpPr>
            <a:spLocks noChangeArrowheads="1"/>
          </p:cNvSpPr>
          <p:nvPr/>
        </p:nvSpPr>
        <p:spPr bwMode="auto">
          <a:xfrm>
            <a:off x="6172200" y="28956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19" name="AutoShape 31"/>
          <p:cNvSpPr>
            <a:spLocks noChangeArrowheads="1"/>
          </p:cNvSpPr>
          <p:nvPr/>
        </p:nvSpPr>
        <p:spPr bwMode="auto">
          <a:xfrm>
            <a:off x="6324600" y="32004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0" name="AutoShape 32"/>
          <p:cNvSpPr>
            <a:spLocks noChangeArrowheads="1"/>
          </p:cNvSpPr>
          <p:nvPr/>
        </p:nvSpPr>
        <p:spPr bwMode="auto">
          <a:xfrm>
            <a:off x="5867400" y="35052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1" name="AutoShape 33"/>
          <p:cNvSpPr>
            <a:spLocks noChangeArrowheads="1"/>
          </p:cNvSpPr>
          <p:nvPr/>
        </p:nvSpPr>
        <p:spPr bwMode="auto">
          <a:xfrm>
            <a:off x="6400800" y="35052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2" name="AutoShape 34"/>
          <p:cNvSpPr>
            <a:spLocks noChangeArrowheads="1"/>
          </p:cNvSpPr>
          <p:nvPr/>
        </p:nvSpPr>
        <p:spPr bwMode="auto">
          <a:xfrm>
            <a:off x="6477000" y="26670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3" name="AutoShape 35"/>
          <p:cNvSpPr>
            <a:spLocks noChangeArrowheads="1"/>
          </p:cNvSpPr>
          <p:nvPr/>
        </p:nvSpPr>
        <p:spPr bwMode="auto">
          <a:xfrm>
            <a:off x="6705600" y="32004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4" name="AutoShape 36"/>
          <p:cNvSpPr>
            <a:spLocks noChangeArrowheads="1"/>
          </p:cNvSpPr>
          <p:nvPr/>
        </p:nvSpPr>
        <p:spPr bwMode="auto">
          <a:xfrm>
            <a:off x="7086600" y="42672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5" name="AutoShape 37"/>
          <p:cNvSpPr>
            <a:spLocks noChangeArrowheads="1"/>
          </p:cNvSpPr>
          <p:nvPr/>
        </p:nvSpPr>
        <p:spPr bwMode="auto">
          <a:xfrm>
            <a:off x="7543800" y="4114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6" name="AutoShape 38"/>
          <p:cNvSpPr>
            <a:spLocks noChangeArrowheads="1"/>
          </p:cNvSpPr>
          <p:nvPr/>
        </p:nvSpPr>
        <p:spPr bwMode="auto">
          <a:xfrm>
            <a:off x="6172200" y="35052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7" name="AutoShape 39"/>
          <p:cNvSpPr>
            <a:spLocks noChangeArrowheads="1"/>
          </p:cNvSpPr>
          <p:nvPr/>
        </p:nvSpPr>
        <p:spPr bwMode="auto">
          <a:xfrm>
            <a:off x="6781800" y="30480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8" name="AutoShape 40"/>
          <p:cNvSpPr>
            <a:spLocks noChangeArrowheads="1"/>
          </p:cNvSpPr>
          <p:nvPr/>
        </p:nvSpPr>
        <p:spPr bwMode="auto">
          <a:xfrm>
            <a:off x="6705600" y="35052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29" name="AutoShape 41"/>
          <p:cNvSpPr>
            <a:spLocks noChangeArrowheads="1"/>
          </p:cNvSpPr>
          <p:nvPr/>
        </p:nvSpPr>
        <p:spPr bwMode="auto">
          <a:xfrm>
            <a:off x="7467600" y="3352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0" name="AutoShape 42"/>
          <p:cNvSpPr>
            <a:spLocks noChangeArrowheads="1"/>
          </p:cNvSpPr>
          <p:nvPr/>
        </p:nvSpPr>
        <p:spPr bwMode="auto">
          <a:xfrm>
            <a:off x="7467600" y="2971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1" name="AutoShape 43"/>
          <p:cNvSpPr>
            <a:spLocks noChangeArrowheads="1"/>
          </p:cNvSpPr>
          <p:nvPr/>
        </p:nvSpPr>
        <p:spPr bwMode="auto">
          <a:xfrm>
            <a:off x="7848600" y="35052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2" name="AutoShape 44"/>
          <p:cNvSpPr>
            <a:spLocks noChangeArrowheads="1"/>
          </p:cNvSpPr>
          <p:nvPr/>
        </p:nvSpPr>
        <p:spPr bwMode="auto">
          <a:xfrm>
            <a:off x="6781800" y="4114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3" name="AutoShape 45"/>
          <p:cNvSpPr>
            <a:spLocks noChangeArrowheads="1"/>
          </p:cNvSpPr>
          <p:nvPr/>
        </p:nvSpPr>
        <p:spPr bwMode="auto">
          <a:xfrm>
            <a:off x="6781800" y="3733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4" name="AutoShape 46"/>
          <p:cNvSpPr>
            <a:spLocks noChangeArrowheads="1"/>
          </p:cNvSpPr>
          <p:nvPr/>
        </p:nvSpPr>
        <p:spPr bwMode="auto">
          <a:xfrm>
            <a:off x="6400800" y="24384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5" name="AutoShape 47"/>
          <p:cNvSpPr>
            <a:spLocks noChangeArrowheads="1"/>
          </p:cNvSpPr>
          <p:nvPr/>
        </p:nvSpPr>
        <p:spPr bwMode="auto">
          <a:xfrm>
            <a:off x="6019800" y="25146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6" name="AutoShape 48"/>
          <p:cNvSpPr>
            <a:spLocks noChangeArrowheads="1"/>
          </p:cNvSpPr>
          <p:nvPr/>
        </p:nvSpPr>
        <p:spPr bwMode="auto">
          <a:xfrm>
            <a:off x="6858000" y="25146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7" name="AutoShape 49"/>
          <p:cNvSpPr>
            <a:spLocks noChangeArrowheads="1"/>
          </p:cNvSpPr>
          <p:nvPr/>
        </p:nvSpPr>
        <p:spPr bwMode="auto">
          <a:xfrm>
            <a:off x="7162800" y="34290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8" name="AutoShape 50"/>
          <p:cNvSpPr>
            <a:spLocks noChangeArrowheads="1"/>
          </p:cNvSpPr>
          <p:nvPr/>
        </p:nvSpPr>
        <p:spPr bwMode="auto">
          <a:xfrm>
            <a:off x="7315200" y="36576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39" name="AutoShape 51"/>
          <p:cNvSpPr>
            <a:spLocks noChangeArrowheads="1"/>
          </p:cNvSpPr>
          <p:nvPr/>
        </p:nvSpPr>
        <p:spPr bwMode="auto">
          <a:xfrm>
            <a:off x="5791200" y="2971800"/>
            <a:ext cx="76200" cy="76200"/>
          </a:xfrm>
          <a:prstGeom prst="flowChartConnector">
            <a:avLst/>
          </a:prstGeom>
          <a:solidFill>
            <a:schemeClr val="folHlink"/>
          </a:solidFill>
          <a:ln w="9525">
            <a:solidFill>
              <a:schemeClr val="fo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40" name="Line 52"/>
          <p:cNvSpPr>
            <a:spLocks noChangeShapeType="1"/>
          </p:cNvSpPr>
          <p:nvPr/>
        </p:nvSpPr>
        <p:spPr bwMode="auto">
          <a:xfrm flipV="1">
            <a:off x="5334000" y="1981200"/>
            <a:ext cx="1828800" cy="1828800"/>
          </a:xfrm>
          <a:prstGeom prst="line">
            <a:avLst/>
          </a:prstGeom>
          <a:noFill/>
          <a:ln w="28575">
            <a:solidFill>
              <a:schemeClr val="tx1"/>
            </a:solidFill>
            <a:round/>
            <a:headEnd/>
            <a:tailEnd/>
          </a:ln>
        </p:spPr>
        <p:txBody>
          <a:bodyPr>
            <a:prstTxWarp prst="textNoShape">
              <a:avLst/>
            </a:prstTxWarp>
          </a:bodyPr>
          <a:lstStyle/>
          <a:p>
            <a:endParaRPr lang="en-US"/>
          </a:p>
        </p:txBody>
      </p:sp>
      <p:sp>
        <p:nvSpPr>
          <p:cNvPr id="42041" name="Line 53"/>
          <p:cNvSpPr>
            <a:spLocks noChangeShapeType="1"/>
          </p:cNvSpPr>
          <p:nvPr/>
        </p:nvSpPr>
        <p:spPr bwMode="auto">
          <a:xfrm flipV="1">
            <a:off x="5486400" y="2133600"/>
            <a:ext cx="1828800" cy="1828800"/>
          </a:xfrm>
          <a:prstGeom prst="line">
            <a:avLst/>
          </a:prstGeom>
          <a:noFill/>
          <a:ln w="9525">
            <a:solidFill>
              <a:schemeClr val="folHlink"/>
            </a:solidFill>
            <a:round/>
            <a:headEnd/>
            <a:tailEnd/>
          </a:ln>
        </p:spPr>
        <p:txBody>
          <a:bodyPr>
            <a:prstTxWarp prst="textNoShape">
              <a:avLst/>
            </a:prstTxWarp>
          </a:bodyPr>
          <a:lstStyle/>
          <a:p>
            <a:endParaRPr lang="en-US"/>
          </a:p>
        </p:txBody>
      </p:sp>
      <p:sp>
        <p:nvSpPr>
          <p:cNvPr id="42042" name="AutoShape 54"/>
          <p:cNvSpPr>
            <a:spLocks noChangeArrowheads="1"/>
          </p:cNvSpPr>
          <p:nvPr/>
        </p:nvSpPr>
        <p:spPr bwMode="auto">
          <a:xfrm>
            <a:off x="5715000" y="23622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43" name="Rectangle 55"/>
          <p:cNvSpPr>
            <a:spLocks noChangeArrowheads="1"/>
          </p:cNvSpPr>
          <p:nvPr/>
        </p:nvSpPr>
        <p:spPr bwMode="auto">
          <a:xfrm>
            <a:off x="5105400" y="3048000"/>
            <a:ext cx="457200" cy="304800"/>
          </a:xfrm>
          <a:prstGeom prst="rect">
            <a:avLst/>
          </a:prstGeom>
          <a:noFill/>
          <a:ln w="9525">
            <a:noFill/>
            <a:miter lim="800000"/>
            <a:headEnd/>
            <a:tailEnd/>
          </a:ln>
        </p:spPr>
        <p:txBody>
          <a:bodyPr wrap="none" anchor="ctr">
            <a:prstTxWarp prst="textNoShape">
              <a:avLst/>
            </a:prstTxWarp>
          </a:bodyPr>
          <a:lstStyle/>
          <a:p>
            <a:pPr algn="ctr" eaLnBrk="1" hangingPunct="1"/>
            <a:r>
              <a:rPr lang="en-US" altLang="zh-CN" sz="1800">
                <a:latin typeface="Tahoma" charset="0"/>
                <a:ea typeface="宋体" charset="-122"/>
                <a:cs typeface="宋体" charset="-122"/>
              </a:rPr>
              <a:t>+</a:t>
            </a:r>
          </a:p>
        </p:txBody>
      </p:sp>
      <p:sp>
        <p:nvSpPr>
          <p:cNvPr id="42044" name="Rectangle 56"/>
          <p:cNvSpPr>
            <a:spLocks noChangeArrowheads="1"/>
          </p:cNvSpPr>
          <p:nvPr/>
        </p:nvSpPr>
        <p:spPr bwMode="auto">
          <a:xfrm>
            <a:off x="5562600" y="3810000"/>
            <a:ext cx="457200" cy="304800"/>
          </a:xfrm>
          <a:prstGeom prst="rect">
            <a:avLst/>
          </a:prstGeom>
          <a:noFill/>
          <a:ln w="9525">
            <a:noFill/>
            <a:miter lim="800000"/>
            <a:headEnd/>
            <a:tailEnd/>
          </a:ln>
        </p:spPr>
        <p:txBody>
          <a:bodyPr wrap="none" anchor="ctr">
            <a:prstTxWarp prst="textNoShape">
              <a:avLst/>
            </a:prstTxWarp>
          </a:bodyPr>
          <a:lstStyle/>
          <a:p>
            <a:pPr algn="ctr" eaLnBrk="1" hangingPunct="1"/>
            <a:r>
              <a:rPr lang="en-US" altLang="zh-CN" sz="1800">
                <a:latin typeface="Tahoma" charset="0"/>
                <a:ea typeface="宋体" charset="-122"/>
                <a:cs typeface="宋体" charset="-122"/>
              </a:rPr>
              <a:t>-</a:t>
            </a:r>
          </a:p>
        </p:txBody>
      </p:sp>
      <p:sp>
        <p:nvSpPr>
          <p:cNvPr id="42045" name="Line 57"/>
          <p:cNvSpPr>
            <a:spLocks noChangeShapeType="1"/>
          </p:cNvSpPr>
          <p:nvPr/>
        </p:nvSpPr>
        <p:spPr bwMode="auto">
          <a:xfrm>
            <a:off x="7010400" y="2133600"/>
            <a:ext cx="304800" cy="3048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42046" name="Rectangle 58"/>
          <p:cNvSpPr>
            <a:spLocks noChangeArrowheads="1"/>
          </p:cNvSpPr>
          <p:nvPr/>
        </p:nvSpPr>
        <p:spPr bwMode="auto">
          <a:xfrm>
            <a:off x="6934200" y="2438400"/>
            <a:ext cx="1447800" cy="304800"/>
          </a:xfrm>
          <a:prstGeom prst="rect">
            <a:avLst/>
          </a:prstGeom>
          <a:noFill/>
          <a:ln w="9525">
            <a:noFill/>
            <a:miter lim="800000"/>
            <a:headEnd/>
            <a:tailEnd/>
          </a:ln>
        </p:spPr>
        <p:txBody>
          <a:bodyPr wrap="none" anchor="ctr">
            <a:prstTxWarp prst="textNoShape">
              <a:avLst/>
            </a:prstTxWarp>
          </a:bodyPr>
          <a:lstStyle/>
          <a:p>
            <a:pPr algn="ctr" eaLnBrk="1" hangingPunct="1"/>
            <a:r>
              <a:rPr lang="en-US" altLang="zh-CN" sz="1600">
                <a:latin typeface="Tahoma" charset="0"/>
                <a:ea typeface="宋体" charset="-122"/>
                <a:cs typeface="宋体" charset="-122"/>
              </a:rPr>
              <a:t>Move this way</a:t>
            </a:r>
          </a:p>
        </p:txBody>
      </p:sp>
      <p:sp>
        <p:nvSpPr>
          <p:cNvPr id="42047" name="AutoShape 59"/>
          <p:cNvSpPr>
            <a:spLocks noChangeArrowheads="1"/>
          </p:cNvSpPr>
          <p:nvPr/>
        </p:nvSpPr>
        <p:spPr bwMode="auto">
          <a:xfrm>
            <a:off x="5943600" y="2819400"/>
            <a:ext cx="76200" cy="76200"/>
          </a:xfrm>
          <a:prstGeom prst="flowChartConnector">
            <a:avLst/>
          </a:prstGeom>
          <a:solidFill>
            <a:schemeClr val="hlink"/>
          </a:solidFill>
          <a:ln w="9525">
            <a:solidFill>
              <a:schemeClr val="hlink"/>
            </a:solidFill>
            <a:round/>
            <a:headEnd/>
            <a:tailEnd/>
          </a:ln>
        </p:spPr>
        <p:txBody>
          <a:bodyPr wrap="none" anchor="ctr">
            <a:prstTxWarp prst="textNoShape">
              <a:avLst/>
            </a:prstTxWarp>
          </a:bodyPr>
          <a:lstStyle/>
          <a:p>
            <a:pPr algn="ctr" eaLnBrk="1" hangingPunct="1"/>
            <a:endParaRPr lang="en-US" sz="1800">
              <a:latin typeface="Tahoma" charset="0"/>
              <a:ea typeface="宋体" charset="-122"/>
              <a:cs typeface="宋体" charset="-122"/>
            </a:endParaRPr>
          </a:p>
        </p:txBody>
      </p:sp>
      <p:sp>
        <p:nvSpPr>
          <p:cNvPr id="42048" name="Rectangle 60"/>
          <p:cNvSpPr>
            <a:spLocks noChangeArrowheads="1"/>
          </p:cNvSpPr>
          <p:nvPr/>
        </p:nvSpPr>
        <p:spPr bwMode="auto">
          <a:xfrm>
            <a:off x="954088" y="4191000"/>
            <a:ext cx="7046912" cy="1905000"/>
          </a:xfrm>
          <a:prstGeom prst="rect">
            <a:avLst/>
          </a:prstGeom>
          <a:noFill/>
          <a:ln w="9525">
            <a:noFill/>
            <a:miter lim="800000"/>
            <a:headEnd/>
            <a:tailEnd/>
          </a:ln>
        </p:spPr>
        <p:txBody>
          <a:bodyPr>
            <a:prstTxWarp prst="textNoShape">
              <a:avLst/>
            </a:prstTxWarp>
          </a:bodyPr>
          <a:lstStyle/>
          <a:p>
            <a:pPr marL="342900" indent="-342900" eaLnBrk="1" hangingPunct="1">
              <a:lnSpc>
                <a:spcPct val="80000"/>
              </a:lnSpc>
              <a:spcBef>
                <a:spcPct val="20000"/>
              </a:spcBef>
              <a:buFontTx/>
              <a:buChar char="•"/>
            </a:pPr>
            <a:r>
              <a:rPr lang="en-US" altLang="zh-CN" sz="2000">
                <a:ea typeface="宋体" charset="-122"/>
                <a:cs typeface="宋体" charset="-122"/>
              </a:rPr>
              <a:t>CRF</a:t>
            </a:r>
          </a:p>
          <a:p>
            <a:pPr marL="742950" lvl="1" indent="-285750" eaLnBrk="1" hangingPunct="1">
              <a:lnSpc>
                <a:spcPct val="80000"/>
              </a:lnSpc>
              <a:spcBef>
                <a:spcPct val="20000"/>
              </a:spcBef>
              <a:buFontTx/>
              <a:buChar char="–"/>
            </a:pPr>
            <a:r>
              <a:rPr lang="en-US" altLang="zh-CN" sz="1800">
                <a:ea typeface="宋体" charset="-122"/>
                <a:cs typeface="宋体" charset="-122"/>
              </a:rPr>
              <a:t>During testing, boost the feature values of the positive class(es) to generate higher probability using parameters</a:t>
            </a:r>
          </a:p>
          <a:p>
            <a:pPr marL="742950" lvl="1" indent="-285750" eaLnBrk="1" hangingPunct="1">
              <a:lnSpc>
                <a:spcPct val="80000"/>
              </a:lnSpc>
              <a:spcBef>
                <a:spcPct val="20000"/>
              </a:spcBef>
              <a:buFontTx/>
              <a:buChar char="–"/>
            </a:pPr>
            <a:endParaRPr lang="en-US" altLang="zh-CN" sz="1800">
              <a:ea typeface="宋体" charset="-122"/>
              <a:cs typeface="宋体" charset="-122"/>
            </a:endParaRPr>
          </a:p>
          <a:p>
            <a:pPr marL="742950" lvl="1" indent="-285750" eaLnBrk="1" hangingPunct="1">
              <a:lnSpc>
                <a:spcPct val="80000"/>
              </a:lnSpc>
              <a:spcBef>
                <a:spcPct val="20000"/>
              </a:spcBef>
              <a:buFontTx/>
              <a:buChar char="–"/>
            </a:pPr>
            <a:endParaRPr lang="en-US" altLang="zh-CN" sz="1800">
              <a:ea typeface="宋体" charset="-122"/>
              <a:cs typeface="宋体" charset="-122"/>
            </a:endParaRPr>
          </a:p>
          <a:p>
            <a:pPr marL="742950" lvl="1" indent="-285750" eaLnBrk="1" hangingPunct="1">
              <a:lnSpc>
                <a:spcPct val="80000"/>
              </a:lnSpc>
              <a:spcBef>
                <a:spcPct val="20000"/>
              </a:spcBef>
              <a:buFontTx/>
              <a:buChar char="–"/>
            </a:pPr>
            <a:endParaRPr lang="en-US" altLang="zh-CN" sz="1800">
              <a:ea typeface="宋体" charset="-122"/>
              <a:cs typeface="宋体" charset="-122"/>
            </a:endParaRPr>
          </a:p>
          <a:p>
            <a:pPr marL="742950" lvl="1" indent="-285750" eaLnBrk="1" hangingPunct="1">
              <a:lnSpc>
                <a:spcPct val="80000"/>
              </a:lnSpc>
              <a:spcBef>
                <a:spcPct val="20000"/>
              </a:spcBef>
              <a:buFontTx/>
              <a:buChar char="–"/>
            </a:pPr>
            <a:endParaRPr lang="en-US" altLang="zh-CN" sz="1800">
              <a:ea typeface="宋体" charset="-122"/>
              <a:cs typeface="宋体" charset="-122"/>
            </a:endParaRPr>
          </a:p>
          <a:p>
            <a:pPr marL="742950" lvl="1" indent="-285750" eaLnBrk="1" hangingPunct="1">
              <a:lnSpc>
                <a:spcPct val="80000"/>
              </a:lnSpc>
              <a:spcBef>
                <a:spcPct val="20000"/>
              </a:spcBef>
            </a:pPr>
            <a:r>
              <a:rPr lang="en-US" altLang="zh-CN" sz="1800">
                <a:ea typeface="宋体" charset="-122"/>
                <a:cs typeface="宋体" charset="-122"/>
              </a:rPr>
              <a:t>	     is a vector with              when </a:t>
            </a:r>
            <a:r>
              <a:rPr lang="en-US" altLang="zh-CN" sz="1800" i="1">
                <a:ea typeface="宋体" charset="-122"/>
                <a:cs typeface="宋体" charset="-122"/>
              </a:rPr>
              <a:t>y</a:t>
            </a:r>
            <a:r>
              <a:rPr lang="en-US" altLang="zh-CN" sz="1800" i="1" baseline="-25000">
                <a:ea typeface="宋体" charset="-122"/>
                <a:cs typeface="宋体" charset="-122"/>
              </a:rPr>
              <a:t>i</a:t>
            </a:r>
            <a:r>
              <a:rPr lang="en-US" altLang="zh-CN" sz="1800" i="1">
                <a:ea typeface="宋体" charset="-122"/>
                <a:cs typeface="宋体" charset="-122"/>
              </a:rPr>
              <a:t>=n</a:t>
            </a:r>
            <a:r>
              <a:rPr lang="en-US" altLang="zh-CN" sz="1800">
                <a:ea typeface="宋体" charset="-122"/>
                <a:cs typeface="宋体" charset="-122"/>
              </a:rPr>
              <a:t>.</a:t>
            </a:r>
            <a:endParaRPr lang="en-US" altLang="zh-CN" sz="1800" i="1">
              <a:ea typeface="宋体" charset="-122"/>
              <a:cs typeface="宋体" charset="-122"/>
            </a:endParaRPr>
          </a:p>
        </p:txBody>
      </p:sp>
      <p:graphicFrame>
        <p:nvGraphicFramePr>
          <p:cNvPr id="41987" name="Object 3"/>
          <p:cNvGraphicFramePr>
            <a:graphicFrameLocks noGrp="1" noChangeAspect="1"/>
          </p:cNvGraphicFramePr>
          <p:nvPr>
            <p:ph sz="quarter" idx="3"/>
          </p:nvPr>
        </p:nvGraphicFramePr>
        <p:xfrm>
          <a:off x="2246313" y="4916488"/>
          <a:ext cx="3657600" cy="654050"/>
        </p:xfrm>
        <a:graphic>
          <a:graphicData uri="http://schemas.openxmlformats.org/presentationml/2006/ole">
            <mc:AlternateContent xmlns:mc="http://schemas.openxmlformats.org/markup-compatibility/2006">
              <mc:Choice xmlns:v="urn:schemas-microsoft-com:vml" Requires="v">
                <p:oleObj spid="_x0000_s41997" name="Equation" r:id="rId6" imgW="2413397" imgH="432197" progId="Equation.3">
                  <p:embed/>
                </p:oleObj>
              </mc:Choice>
              <mc:Fallback>
                <p:oleObj name="Equation" r:id="rId6" imgW="2413397" imgH="432197"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46313" y="4916488"/>
                        <a:ext cx="3657600" cy="654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988" name="Object 4"/>
          <p:cNvGraphicFramePr>
            <a:graphicFrameLocks noChangeAspect="1"/>
          </p:cNvGraphicFramePr>
          <p:nvPr/>
        </p:nvGraphicFramePr>
        <p:xfrm>
          <a:off x="1738313" y="6019800"/>
          <a:ext cx="319087" cy="376238"/>
        </p:xfrm>
        <a:graphic>
          <a:graphicData uri="http://schemas.openxmlformats.org/presentationml/2006/ole">
            <mc:AlternateContent xmlns:mc="http://schemas.openxmlformats.org/markup-compatibility/2006">
              <mc:Choice xmlns:v="urn:schemas-microsoft-com:vml" Requires="v">
                <p:oleObj spid="_x0000_s41998" name="Equation" r:id="rId8" imgW="203509" imgH="241592" progId="Equation.3">
                  <p:embed/>
                </p:oleObj>
              </mc:Choice>
              <mc:Fallback>
                <p:oleObj name="Equation" r:id="rId8" imgW="203509" imgH="241592"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38313" y="6019800"/>
                        <a:ext cx="319087"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89" name="Object 5"/>
          <p:cNvGraphicFramePr>
            <a:graphicFrameLocks noChangeAspect="1"/>
          </p:cNvGraphicFramePr>
          <p:nvPr/>
        </p:nvGraphicFramePr>
        <p:xfrm>
          <a:off x="3794125" y="6019800"/>
          <a:ext cx="777875" cy="376238"/>
        </p:xfrm>
        <a:graphic>
          <a:graphicData uri="http://schemas.openxmlformats.org/presentationml/2006/ole">
            <mc:AlternateContent xmlns:mc="http://schemas.openxmlformats.org/markup-compatibility/2006">
              <mc:Choice xmlns:v="urn:schemas-microsoft-com:vml" Requires="v">
                <p:oleObj spid="_x0000_s41999" name="Equation" r:id="rId10" imgW="495482" imgH="241592" progId="Equation.3">
                  <p:embed/>
                </p:oleObj>
              </mc:Choice>
              <mc:Fallback>
                <p:oleObj name="Equation" r:id="rId10" imgW="495482" imgH="241592"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4125" y="6019800"/>
                        <a:ext cx="777875" cy="376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990" name="Object 6"/>
          <p:cNvGraphicFramePr>
            <a:graphicFrameLocks noChangeAspect="1"/>
          </p:cNvGraphicFramePr>
          <p:nvPr/>
        </p:nvGraphicFramePr>
        <p:xfrm>
          <a:off x="7620000" y="4648200"/>
          <a:ext cx="258763" cy="357188"/>
        </p:xfrm>
        <a:graphic>
          <a:graphicData uri="http://schemas.openxmlformats.org/presentationml/2006/ole">
            <mc:AlternateContent xmlns:mc="http://schemas.openxmlformats.org/markup-compatibility/2006">
              <mc:Choice xmlns:v="urn:schemas-microsoft-com:vml" Requires="v">
                <p:oleObj spid="_x0000_s42000" name="Equation" r:id="rId12" imgW="165425" imgH="228898" progId="Equation.3">
                  <p:embed/>
                </p:oleObj>
              </mc:Choice>
              <mc:Fallback>
                <p:oleObj name="Equation" r:id="rId12" imgW="165425" imgH="228898"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4648200"/>
                        <a:ext cx="258763" cy="357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304800"/>
            <a:ext cx="7772400" cy="1143000"/>
          </a:xfrm>
        </p:spPr>
        <p:txBody>
          <a:bodyPr/>
          <a:lstStyle/>
          <a:p>
            <a:pPr eaLnBrk="1" hangingPunct="1"/>
            <a:r>
              <a:rPr lang="en-US" altLang="zh-CN" sz="3600" dirty="0"/>
              <a:t>Methods for Entity Extraction</a:t>
            </a:r>
            <a:endParaRPr lang="en-US" altLang="zh-CN" sz="2000" dirty="0"/>
          </a:p>
        </p:txBody>
      </p:sp>
      <p:sp>
        <p:nvSpPr>
          <p:cNvPr id="44035" name="Rectangle 3"/>
          <p:cNvSpPr>
            <a:spLocks noGrp="1" noChangeArrowheads="1"/>
          </p:cNvSpPr>
          <p:nvPr>
            <p:ph type="body" idx="1"/>
          </p:nvPr>
        </p:nvSpPr>
        <p:spPr>
          <a:xfrm>
            <a:off x="685800" y="1752600"/>
            <a:ext cx="7046913" cy="2554288"/>
          </a:xfrm>
        </p:spPr>
        <p:txBody>
          <a:bodyPr/>
          <a:lstStyle/>
          <a:p>
            <a:pPr eaLnBrk="1" hangingPunct="1">
              <a:lnSpc>
                <a:spcPct val="90000"/>
              </a:lnSpc>
            </a:pPr>
            <a:r>
              <a:rPr lang="en-US" altLang="zh-CN" sz="2400"/>
              <a:t>Independent Samples - Formula</a:t>
            </a:r>
          </a:p>
          <a:p>
            <a:pPr lvl="1" eaLnBrk="1" hangingPunct="1">
              <a:lnSpc>
                <a:spcPct val="90000"/>
              </a:lnSpc>
            </a:pPr>
            <a:r>
              <a:rPr lang="en-US" altLang="zh-CN" sz="2000"/>
              <a:t>Support Vector Machines</a:t>
            </a:r>
          </a:p>
          <a:p>
            <a:pPr eaLnBrk="1" hangingPunct="1">
              <a:lnSpc>
                <a:spcPct val="90000"/>
              </a:lnSpc>
            </a:pPr>
            <a:r>
              <a:rPr lang="en-US" altLang="zh-CN" sz="2400"/>
              <a:t>Dependent Samples – Name and Formula</a:t>
            </a:r>
          </a:p>
          <a:p>
            <a:pPr lvl="1" eaLnBrk="1" hangingPunct="1">
              <a:lnSpc>
                <a:spcPct val="90000"/>
              </a:lnSpc>
            </a:pPr>
            <a:r>
              <a:rPr lang="en-US" altLang="zh-CN" sz="2000"/>
              <a:t>Conditional Random Fields</a:t>
            </a:r>
          </a:p>
          <a:p>
            <a:pPr lvl="1" eaLnBrk="1" hangingPunct="1">
              <a:lnSpc>
                <a:spcPct val="90000"/>
              </a:lnSpc>
              <a:buFontTx/>
              <a:buNone/>
            </a:pPr>
            <a:r>
              <a:rPr lang="en-US" altLang="zh-CN" sz="2000"/>
              <a:t>	</a:t>
            </a:r>
            <a:r>
              <a:rPr lang="en-US" altLang="zh-CN" sz="1800"/>
              <a:t>Undirected graphical models considering dependency of neighbors’ labels</a:t>
            </a:r>
          </a:p>
          <a:p>
            <a:pPr eaLnBrk="1" hangingPunct="1">
              <a:lnSpc>
                <a:spcPct val="90000"/>
              </a:lnSpc>
            </a:pPr>
            <a:endParaRPr lang="en-US" altLang="zh-CN" sz="1800"/>
          </a:p>
        </p:txBody>
      </p:sp>
      <p:pic>
        <p:nvPicPr>
          <p:cNvPr id="44036" name="Picture 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295400" y="4419600"/>
            <a:ext cx="6705600" cy="22272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zh-CN" sz="3200">
                <a:ea typeface="宋体" charset="-122"/>
                <a:cs typeface="宋体" charset="-122"/>
              </a:rPr>
              <a:t>Hierarchical Conditional Random Fields</a:t>
            </a:r>
          </a:p>
        </p:txBody>
      </p:sp>
      <p:sp>
        <p:nvSpPr>
          <p:cNvPr id="46083" name="Rectangle 3"/>
          <p:cNvSpPr>
            <a:spLocks noGrp="1" noChangeArrowheads="1"/>
          </p:cNvSpPr>
          <p:nvPr>
            <p:ph type="body" idx="1"/>
          </p:nvPr>
        </p:nvSpPr>
        <p:spPr/>
        <p:txBody>
          <a:bodyPr/>
          <a:lstStyle/>
          <a:p>
            <a:pPr eaLnBrk="1" hangingPunct="1"/>
            <a:r>
              <a:rPr lang="en-US" altLang="zh-CN" sz="2800">
                <a:ea typeface="宋体" charset="-122"/>
                <a:cs typeface="宋体" charset="-122"/>
              </a:rPr>
              <a:t>Consider long-term dependency</a:t>
            </a:r>
          </a:p>
          <a:p>
            <a:pPr eaLnBrk="1" hangingPunct="1"/>
            <a:endParaRPr lang="en-US" altLang="zh-CN" sz="2800">
              <a:ea typeface="宋体" charset="-122"/>
              <a:cs typeface="宋体" charset="-122"/>
            </a:endParaRPr>
          </a:p>
          <a:p>
            <a:pPr eaLnBrk="1" hangingPunct="1"/>
            <a:endParaRPr lang="en-US" altLang="zh-CN" sz="2800">
              <a:ea typeface="宋体" charset="-122"/>
              <a:cs typeface="宋体" charset="-122"/>
            </a:endParaRPr>
          </a:p>
          <a:p>
            <a:pPr eaLnBrk="1" hangingPunct="1"/>
            <a:endParaRPr lang="en-US" altLang="zh-CN" sz="2800">
              <a:ea typeface="宋体" charset="-122"/>
              <a:cs typeface="宋体" charset="-122"/>
            </a:endParaRPr>
          </a:p>
          <a:p>
            <a:pPr eaLnBrk="1" hangingPunct="1"/>
            <a:endParaRPr lang="en-US" altLang="zh-CN" sz="2800">
              <a:ea typeface="宋体" charset="-122"/>
              <a:cs typeface="宋体" charset="-122"/>
            </a:endParaRPr>
          </a:p>
          <a:p>
            <a:pPr eaLnBrk="1" hangingPunct="1"/>
            <a:endParaRPr lang="en-US" altLang="zh-CN" sz="2800">
              <a:ea typeface="宋体" charset="-122"/>
              <a:cs typeface="宋体" charset="-122"/>
            </a:endParaRPr>
          </a:p>
          <a:p>
            <a:pPr lvl="1" eaLnBrk="1" hangingPunct="1"/>
            <a:endParaRPr lang="en-US" altLang="zh-CN" sz="1800">
              <a:ea typeface="宋体" charset="-122"/>
              <a:cs typeface="宋体" charset="-122"/>
            </a:endParaRPr>
          </a:p>
          <a:p>
            <a:pPr lvl="1" eaLnBrk="1" hangingPunct="1"/>
            <a:r>
              <a:rPr lang="en-US" altLang="zh-CN" sz="1800">
                <a:ea typeface="宋体" charset="-122"/>
                <a:cs typeface="宋体" charset="-122"/>
              </a:rPr>
              <a:t>E.g. </a:t>
            </a:r>
            <a:r>
              <a:rPr lang="en-US" altLang="zh-CN" sz="1800" i="1">
                <a:latin typeface="Times New Roman" charset="0"/>
                <a:ea typeface="宋体" charset="-122"/>
                <a:cs typeface="宋体" charset="-122"/>
              </a:rPr>
              <a:t>sentenceTag</a:t>
            </a:r>
            <a:r>
              <a:rPr lang="en-US" altLang="zh-CN" sz="1800" i="1" baseline="-25000">
                <a:latin typeface="Times New Roman" charset="0"/>
                <a:ea typeface="宋体" charset="-122"/>
                <a:cs typeface="宋体" charset="-122"/>
              </a:rPr>
              <a:t>i</a:t>
            </a:r>
            <a:r>
              <a:rPr lang="en-US" altLang="zh-CN" sz="1800" i="1">
                <a:latin typeface="Times New Roman" charset="0"/>
                <a:ea typeface="宋体" charset="-122"/>
                <a:cs typeface="宋体" charset="-122"/>
              </a:rPr>
              <a:t>=References and term</a:t>
            </a:r>
            <a:r>
              <a:rPr lang="en-US" altLang="zh-CN" sz="1800" i="1" baseline="-25000">
                <a:latin typeface="Times New Roman" charset="0"/>
                <a:ea typeface="宋体" charset="-122"/>
                <a:cs typeface="宋体" charset="-122"/>
              </a:rPr>
              <a:t>i</a:t>
            </a:r>
            <a:r>
              <a:rPr lang="en-US" altLang="zh-CN" sz="1800" i="1">
                <a:latin typeface="Times New Roman" charset="0"/>
                <a:ea typeface="宋体" charset="-122"/>
                <a:cs typeface="宋体" charset="-122"/>
              </a:rPr>
              <a:t>=Is Formula Pattern</a:t>
            </a:r>
          </a:p>
        </p:txBody>
      </p:sp>
      <p:pic>
        <p:nvPicPr>
          <p:cNvPr id="46084" name="Picture 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1676400" y="2590800"/>
            <a:ext cx="5429250" cy="2921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zh-CN"/>
              <a:t>Formula Tagging</a:t>
            </a:r>
          </a:p>
        </p:txBody>
      </p:sp>
      <p:sp>
        <p:nvSpPr>
          <p:cNvPr id="48131" name="Rectangle 3"/>
          <p:cNvSpPr>
            <a:spLocks noGrp="1" noChangeArrowheads="1"/>
          </p:cNvSpPr>
          <p:nvPr>
            <p:ph type="body" idx="1"/>
          </p:nvPr>
        </p:nvSpPr>
        <p:spPr/>
        <p:txBody>
          <a:bodyPr/>
          <a:lstStyle/>
          <a:p>
            <a:pPr eaLnBrk="1" hangingPunct="1"/>
            <a:endParaRPr lang="en-US" altLang="zh-CN"/>
          </a:p>
          <a:p>
            <a:pPr eaLnBrk="1" hangingPunct="1"/>
            <a:endParaRPr lang="en-US" altLang="zh-CN"/>
          </a:p>
        </p:txBody>
      </p:sp>
      <p:sp>
        <p:nvSpPr>
          <p:cNvPr id="48132" name="Rectangle 4"/>
          <p:cNvSpPr>
            <a:spLocks noChangeArrowheads="1"/>
          </p:cNvSpPr>
          <p:nvPr/>
        </p:nvSpPr>
        <p:spPr bwMode="auto">
          <a:xfrm>
            <a:off x="1143000" y="2017713"/>
            <a:ext cx="6858000" cy="954087"/>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altLang="zh-CN" sz="2800"/>
              <a:t>Contribution of different feature subsets</a:t>
            </a:r>
          </a:p>
        </p:txBody>
      </p:sp>
      <p:pic>
        <p:nvPicPr>
          <p:cNvPr id="48133" name="Picture 5" descr="repre-hcrf"/>
          <p:cNvPicPr>
            <a:picLocks noChangeAspect="1" noChangeArrowheads="1"/>
          </p:cNvPicPr>
          <p:nvPr/>
        </p:nvPicPr>
        <p:blipFill>
          <a:blip r:embed="rId3"/>
          <a:srcRect/>
          <a:stretch>
            <a:fillRect/>
          </a:stretch>
        </p:blipFill>
        <p:spPr bwMode="auto">
          <a:xfrm>
            <a:off x="457200" y="2971800"/>
            <a:ext cx="4114800" cy="3251200"/>
          </a:xfrm>
          <a:prstGeom prst="rect">
            <a:avLst/>
          </a:prstGeom>
          <a:noFill/>
          <a:ln w="9525">
            <a:noFill/>
            <a:miter lim="800000"/>
            <a:headEnd/>
            <a:tailEnd/>
          </a:ln>
        </p:spPr>
      </p:pic>
      <p:pic>
        <p:nvPicPr>
          <p:cNvPr id="48134" name="Picture 6" descr="f-hcrf"/>
          <p:cNvPicPr>
            <a:picLocks noChangeAspect="1" noChangeArrowheads="1"/>
          </p:cNvPicPr>
          <p:nvPr/>
        </p:nvPicPr>
        <p:blipFill>
          <a:blip r:embed="rId4"/>
          <a:srcRect/>
          <a:stretch>
            <a:fillRect/>
          </a:stretch>
        </p:blipFill>
        <p:spPr bwMode="auto">
          <a:xfrm>
            <a:off x="4648200" y="2971800"/>
            <a:ext cx="4114800" cy="3240088"/>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p:cNvSpPr>
          <p:nvPr>
            <p:ph type="title"/>
          </p:nvPr>
        </p:nvSpPr>
        <p:spPr>
          <a:xfrm>
            <a:off x="762000" y="304800"/>
            <a:ext cx="7772400" cy="1143000"/>
          </a:xfrm>
        </p:spPr>
        <p:txBody>
          <a:bodyPr/>
          <a:lstStyle/>
          <a:p>
            <a:pPr eaLnBrk="1" hangingPunct="1"/>
            <a:r>
              <a:rPr lang="en-US" sz="3200" dirty="0" err="1">
                <a:solidFill>
                  <a:srgbClr val="FF0000"/>
                </a:solidFill>
              </a:rPr>
              <a:t>Chem</a:t>
            </a:r>
            <a:r>
              <a:rPr lang="en-US" sz="3200" baseline="-25000" dirty="0" err="1">
                <a:solidFill>
                  <a:srgbClr val="FF0000"/>
                </a:solidFill>
              </a:rPr>
              <a:t>X</a:t>
            </a:r>
            <a:r>
              <a:rPr lang="en-US" sz="3200" dirty="0" err="1">
                <a:solidFill>
                  <a:srgbClr val="FF0000"/>
                </a:solidFill>
              </a:rPr>
              <a:t>Seer</a:t>
            </a:r>
            <a:r>
              <a:rPr lang="en-US" sz="3200" dirty="0">
                <a:solidFill>
                  <a:srgbClr val="FF0000"/>
                </a:solidFill>
              </a:rPr>
              <a:t> Contributors/Collaborators: recent past and present (incomplete list</a:t>
            </a:r>
            <a:r>
              <a:rPr lang="en-US" sz="3200" dirty="0"/>
              <a:t>)</a:t>
            </a:r>
            <a:endParaRPr lang="en-US" dirty="0"/>
          </a:p>
        </p:txBody>
      </p:sp>
      <p:sp>
        <p:nvSpPr>
          <p:cNvPr id="26627" name="Rectangle 3"/>
          <p:cNvSpPr>
            <a:spLocks noGrp="1"/>
          </p:cNvSpPr>
          <p:nvPr>
            <p:ph type="body" idx="1"/>
          </p:nvPr>
        </p:nvSpPr>
        <p:spPr>
          <a:xfrm>
            <a:off x="685800" y="1600200"/>
            <a:ext cx="7772400" cy="4114800"/>
          </a:xfrm>
        </p:spPr>
        <p:txBody>
          <a:bodyPr/>
          <a:lstStyle/>
          <a:p>
            <a:pPr defTabSz="914400" eaLnBrk="1" hangingPunct="1"/>
            <a:r>
              <a:rPr lang="en-US" sz="2000" dirty="0" err="1"/>
              <a:t>Levent</a:t>
            </a:r>
            <a:r>
              <a:rPr lang="en-US" sz="2000" dirty="0"/>
              <a:t> </a:t>
            </a:r>
            <a:r>
              <a:rPr lang="en-US" sz="2000" dirty="0" err="1"/>
              <a:t>Bolelli</a:t>
            </a:r>
            <a:r>
              <a:rPr lang="en-US" sz="2000" dirty="0"/>
              <a:t>, </a:t>
            </a:r>
            <a:r>
              <a:rPr lang="en-US" sz="2000" dirty="0" err="1"/>
              <a:t>Xiaonan</a:t>
            </a:r>
            <a:r>
              <a:rPr lang="en-US" sz="2000" dirty="0"/>
              <a:t> Lu, </a:t>
            </a:r>
            <a:r>
              <a:rPr lang="en-US" sz="2000" dirty="0" err="1"/>
              <a:t>Saurabh</a:t>
            </a:r>
            <a:r>
              <a:rPr lang="en-US" sz="2000" dirty="0"/>
              <a:t> </a:t>
            </a:r>
            <a:r>
              <a:rPr lang="en-US" sz="2000" dirty="0" err="1"/>
              <a:t>Kataria</a:t>
            </a:r>
            <a:r>
              <a:rPr lang="en-US" sz="2000" dirty="0"/>
              <a:t>, Ying Liu, </a:t>
            </a:r>
            <a:r>
              <a:rPr lang="en-US" sz="2000" dirty="0" err="1"/>
              <a:t>Anuj</a:t>
            </a:r>
            <a:r>
              <a:rPr lang="en-US" sz="2000" dirty="0"/>
              <a:t> </a:t>
            </a:r>
            <a:r>
              <a:rPr lang="en-US" sz="2000" dirty="0" err="1"/>
              <a:t>Jaiswal</a:t>
            </a:r>
            <a:r>
              <a:rPr lang="en-US" sz="2000" dirty="0"/>
              <a:t>, Kun </a:t>
            </a:r>
            <a:r>
              <a:rPr lang="en-US" sz="2000" dirty="0" err="1"/>
              <a:t>Bai</a:t>
            </a:r>
            <a:r>
              <a:rPr lang="en-US" sz="2000" dirty="0"/>
              <a:t>, </a:t>
            </a:r>
            <a:r>
              <a:rPr lang="en-US" sz="2000" dirty="0" err="1"/>
              <a:t>Bingjun</a:t>
            </a:r>
            <a:r>
              <a:rPr lang="en-US" sz="2000" dirty="0"/>
              <a:t> Sun, Isaac </a:t>
            </a:r>
            <a:r>
              <a:rPr lang="en-US" sz="2000" dirty="0" err="1"/>
              <a:t>Councill</a:t>
            </a:r>
            <a:r>
              <a:rPr lang="en-US" sz="2000" dirty="0"/>
              <a:t>, James Z. Wang, Karl Mueller, James </a:t>
            </a:r>
            <a:r>
              <a:rPr lang="en-US" sz="2000" dirty="0" err="1"/>
              <a:t>Kubicki</a:t>
            </a:r>
            <a:r>
              <a:rPr lang="en-US" sz="2000" dirty="0"/>
              <a:t>, Barbara Garrison, William </a:t>
            </a:r>
            <a:r>
              <a:rPr lang="en-US" sz="2000" dirty="0" err="1"/>
              <a:t>Brouwer</a:t>
            </a:r>
            <a:r>
              <a:rPr lang="en-US" sz="2000" dirty="0"/>
              <a:t>, Joel </a:t>
            </a:r>
            <a:r>
              <a:rPr lang="en-US" sz="2000" dirty="0" err="1"/>
              <a:t>Bandstra</a:t>
            </a:r>
            <a:r>
              <a:rPr lang="en-US" sz="2000" dirty="0"/>
              <a:t>, </a:t>
            </a:r>
            <a:r>
              <a:rPr lang="en-US" sz="2000" dirty="0" err="1"/>
              <a:t>Qingzhao</a:t>
            </a:r>
            <a:r>
              <a:rPr lang="en-US" sz="2000" dirty="0"/>
              <a:t> Tan, Juan Pablo Ramirez Fernandez, Na Li, </a:t>
            </a:r>
            <a:r>
              <a:rPr lang="en-US" sz="2000" dirty="0" err="1"/>
              <a:t>Dayu</a:t>
            </a:r>
            <a:r>
              <a:rPr lang="en-US" sz="2000" dirty="0"/>
              <a:t> Yuan</a:t>
            </a:r>
            <a:endParaRPr lang="en-US" sz="2400" dirty="0"/>
          </a:p>
          <a:p>
            <a:pPr defTabSz="914400" eaLnBrk="1" hangingPunct="1"/>
            <a:endParaRPr lang="en-US" sz="1800" dirty="0"/>
          </a:p>
        </p:txBody>
      </p:sp>
      <p:sp>
        <p:nvSpPr>
          <p:cNvPr id="26628" name="TextBox 3"/>
          <p:cNvSpPr txBox="1">
            <a:spLocks noChangeArrowheads="1"/>
          </p:cNvSpPr>
          <p:nvPr/>
        </p:nvSpPr>
        <p:spPr bwMode="auto">
          <a:xfrm>
            <a:off x="-179388" y="2982913"/>
            <a:ext cx="184151" cy="339725"/>
          </a:xfrm>
          <a:prstGeom prst="rect">
            <a:avLst/>
          </a:prstGeom>
          <a:noFill/>
          <a:ln w="9525">
            <a:noFill/>
            <a:miter lim="800000"/>
            <a:headEnd/>
            <a:tailEnd/>
          </a:ln>
        </p:spPr>
        <p:txBody>
          <a:bodyPr wrap="none">
            <a:prstTxWarp prst="textNoShape">
              <a:avLst/>
            </a:prstTxWarp>
            <a:spAutoFit/>
          </a:bodyPr>
          <a:lstStyle/>
          <a:p>
            <a:endParaRPr lang="en-US"/>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a:xfrm>
            <a:off x="838200" y="2514600"/>
            <a:ext cx="7772400" cy="2147888"/>
          </a:xfrm>
        </p:spPr>
        <p:txBody>
          <a:bodyPr/>
          <a:lstStyle/>
          <a:p>
            <a:pPr eaLnBrk="1" hangingPunct="1"/>
            <a:r>
              <a:rPr lang="en-US" altLang="zh-CN">
                <a:ea typeface="宋体" charset="-122"/>
                <a:cs typeface="宋体" charset="-122"/>
              </a:rPr>
              <a:t>Text Pattern Mining and Segmentation</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838200" y="3048000"/>
            <a:ext cx="7772400" cy="2147888"/>
          </a:xfrm>
        </p:spPr>
        <p:txBody>
          <a:bodyPr/>
          <a:lstStyle/>
          <a:p>
            <a:pPr eaLnBrk="1" hangingPunct="1"/>
            <a:r>
              <a:rPr lang="en-US" altLang="zh-CN" sz="4000">
                <a:ea typeface="宋体" charset="-122"/>
                <a:cs typeface="宋体" charset="-122"/>
              </a:rPr>
              <a:t>Textual Chemical Molecule Information Indexing and Search</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85800" y="304800"/>
            <a:ext cx="7772400" cy="1143000"/>
          </a:xfrm>
        </p:spPr>
        <p:txBody>
          <a:bodyPr/>
          <a:lstStyle/>
          <a:p>
            <a:pPr eaLnBrk="1" hangingPunct="1"/>
            <a:r>
              <a:rPr lang="en-US" altLang="zh-CN" sz="3200">
                <a:solidFill>
                  <a:srgbClr val="FF0000"/>
                </a:solidFill>
                <a:ea typeface="宋体" charset="-122"/>
                <a:cs typeface="宋体" charset="-122"/>
              </a:rPr>
              <a:t>Textual Chemical Molecule Information Indexing and Search</a:t>
            </a:r>
            <a:endParaRPr lang="en-US" altLang="zh-CN" sz="4000">
              <a:ea typeface="宋体" charset="-122"/>
              <a:cs typeface="宋体" charset="-122"/>
            </a:endParaRPr>
          </a:p>
        </p:txBody>
      </p:sp>
      <p:sp>
        <p:nvSpPr>
          <p:cNvPr id="54275" name="Rectangle 3"/>
          <p:cNvSpPr>
            <a:spLocks noGrp="1" noChangeArrowheads="1"/>
          </p:cNvSpPr>
          <p:nvPr>
            <p:ph type="body" idx="1"/>
          </p:nvPr>
        </p:nvSpPr>
        <p:spPr>
          <a:xfrm>
            <a:off x="685800" y="2782888"/>
            <a:ext cx="5065713" cy="1905000"/>
          </a:xfrm>
        </p:spPr>
        <p:txBody>
          <a:bodyPr/>
          <a:lstStyle/>
          <a:p>
            <a:pPr eaLnBrk="1" hangingPunct="1">
              <a:lnSpc>
                <a:spcPct val="80000"/>
              </a:lnSpc>
            </a:pPr>
            <a:endParaRPr lang="en-US" altLang="zh-CN" sz="2000">
              <a:ea typeface="宋体" charset="-122"/>
              <a:cs typeface="宋体" charset="-122"/>
            </a:endParaRPr>
          </a:p>
          <a:p>
            <a:pPr eaLnBrk="1" hangingPunct="1">
              <a:lnSpc>
                <a:spcPct val="80000"/>
              </a:lnSpc>
            </a:pPr>
            <a:r>
              <a:rPr lang="en-US" altLang="zh-CN" sz="2000">
                <a:ea typeface="宋体" charset="-122"/>
                <a:cs typeface="宋体" charset="-122"/>
              </a:rPr>
              <a:t>Segmentation-based index scheme</a:t>
            </a:r>
          </a:p>
          <a:p>
            <a:pPr lvl="1" eaLnBrk="1" hangingPunct="1">
              <a:lnSpc>
                <a:spcPct val="80000"/>
              </a:lnSpc>
            </a:pPr>
            <a:r>
              <a:rPr lang="en-US" altLang="zh-CN" sz="1800">
                <a:ea typeface="宋体" charset="-122"/>
                <a:cs typeface="宋体" charset="-122"/>
              </a:rPr>
              <a:t>Used for indexing chemical names</a:t>
            </a:r>
          </a:p>
          <a:p>
            <a:pPr lvl="1" eaLnBrk="1" hangingPunct="1">
              <a:lnSpc>
                <a:spcPct val="80000"/>
              </a:lnSpc>
            </a:pPr>
            <a:r>
              <a:rPr lang="en-US" altLang="zh-CN" sz="1800">
                <a:ea typeface="宋体" charset="-122"/>
                <a:cs typeface="宋体" charset="-122"/>
              </a:rPr>
              <a:t>First segment a chemical name hierarchically and then index substrings at each node</a:t>
            </a:r>
            <a:endParaRPr lang="en-US" altLang="zh-CN" sz="1800">
              <a:solidFill>
                <a:schemeClr val="hlink"/>
              </a:solidFill>
              <a:ea typeface="宋体" charset="-122"/>
              <a:cs typeface="宋体" charset="-122"/>
            </a:endParaRPr>
          </a:p>
        </p:txBody>
      </p:sp>
      <p:pic>
        <p:nvPicPr>
          <p:cNvPr id="54276" name="Picture 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6096000" y="3295650"/>
            <a:ext cx="1933575" cy="1504950"/>
          </a:xfrm>
          <a:prstGeom prst="rect">
            <a:avLst/>
          </a:prstGeom>
          <a:noFill/>
          <a:ln w="9525">
            <a:noFill/>
            <a:miter lim="800000"/>
            <a:headEnd/>
            <a:tailEnd/>
          </a:ln>
        </p:spPr>
      </p:pic>
      <p:sp>
        <p:nvSpPr>
          <p:cNvPr id="54277" name="Rectangle 5"/>
          <p:cNvSpPr>
            <a:spLocks noChangeArrowheads="1"/>
          </p:cNvSpPr>
          <p:nvPr/>
        </p:nvSpPr>
        <p:spPr bwMode="auto">
          <a:xfrm>
            <a:off x="609600" y="4876800"/>
            <a:ext cx="7427913" cy="1524000"/>
          </a:xfrm>
          <a:prstGeom prst="rect">
            <a:avLst/>
          </a:prstGeom>
          <a:noFill/>
          <a:ln w="9525">
            <a:noFill/>
            <a:miter lim="800000"/>
            <a:headEnd/>
            <a:tailEnd/>
          </a:ln>
        </p:spPr>
        <p:txBody>
          <a:bodyPr>
            <a:prstTxWarp prst="textNoShape">
              <a:avLst/>
            </a:prstTxWarp>
          </a:bodyPr>
          <a:lstStyle/>
          <a:p>
            <a:pPr marL="342900" indent="-342900" eaLnBrk="1" hangingPunct="1">
              <a:lnSpc>
                <a:spcPct val="80000"/>
              </a:lnSpc>
              <a:spcBef>
                <a:spcPct val="20000"/>
              </a:spcBef>
              <a:buFontTx/>
              <a:buChar char="•"/>
            </a:pPr>
            <a:r>
              <a:rPr lang="en-US" altLang="zh-CN" sz="2000">
                <a:ea typeface="宋体" charset="-122"/>
                <a:cs typeface="宋体" charset="-122"/>
              </a:rPr>
              <a:t>Frequency-and-discrimination-based index scheme</a:t>
            </a:r>
          </a:p>
          <a:p>
            <a:pPr marL="742950" lvl="1" indent="-285750" eaLnBrk="1" hangingPunct="1">
              <a:lnSpc>
                <a:spcPct val="80000"/>
              </a:lnSpc>
              <a:spcBef>
                <a:spcPct val="20000"/>
              </a:spcBef>
              <a:buFontTx/>
              <a:buChar char="–"/>
            </a:pPr>
            <a:r>
              <a:rPr lang="en-US" altLang="zh-CN" sz="1800">
                <a:ea typeface="宋体" charset="-122"/>
                <a:cs typeface="宋体" charset="-122"/>
              </a:rPr>
              <a:t>Used for indexing chemical formulas</a:t>
            </a:r>
          </a:p>
          <a:p>
            <a:pPr marL="742950" lvl="1" indent="-285750" eaLnBrk="1" hangingPunct="1">
              <a:lnSpc>
                <a:spcPct val="80000"/>
              </a:lnSpc>
              <a:spcBef>
                <a:spcPct val="20000"/>
              </a:spcBef>
              <a:buFontTx/>
              <a:buChar char="–"/>
            </a:pPr>
            <a:r>
              <a:rPr lang="en-US" altLang="zh-CN" sz="1800">
                <a:ea typeface="宋体" charset="-122"/>
                <a:cs typeface="宋体" charset="-122"/>
              </a:rPr>
              <a:t>Sequentially select frequent and discriminative subsequences of a formula from the shortest to the longest</a:t>
            </a:r>
          </a:p>
        </p:txBody>
      </p:sp>
      <p:sp>
        <p:nvSpPr>
          <p:cNvPr id="54278" name="Rectangle 6"/>
          <p:cNvSpPr>
            <a:spLocks noChangeArrowheads="1"/>
          </p:cNvSpPr>
          <p:nvPr/>
        </p:nvSpPr>
        <p:spPr bwMode="auto">
          <a:xfrm>
            <a:off x="762000" y="1524000"/>
            <a:ext cx="6894513" cy="1447800"/>
          </a:xfrm>
          <a:prstGeom prst="rect">
            <a:avLst/>
          </a:prstGeom>
          <a:noFill/>
          <a:ln w="9525">
            <a:noFill/>
            <a:miter lim="800000"/>
            <a:headEnd/>
            <a:tailEnd/>
          </a:ln>
        </p:spPr>
        <p:txBody>
          <a:bodyPr>
            <a:prstTxWarp prst="textNoShape">
              <a:avLst/>
            </a:prstTxWarp>
          </a:bodyPr>
          <a:lstStyle/>
          <a:p>
            <a:pPr marL="342900" indent="-342900" eaLnBrk="1" hangingPunct="1">
              <a:lnSpc>
                <a:spcPct val="80000"/>
              </a:lnSpc>
              <a:spcBef>
                <a:spcPct val="20000"/>
              </a:spcBef>
              <a:buFontTx/>
              <a:buChar char="•"/>
            </a:pPr>
            <a:r>
              <a:rPr lang="en-US" altLang="zh-CN">
                <a:ea typeface="宋体" charset="-122"/>
                <a:cs typeface="宋体" charset="-122"/>
              </a:rPr>
              <a:t>Index Schemes: </a:t>
            </a:r>
          </a:p>
          <a:p>
            <a:pPr marL="742950" lvl="1" indent="-285750" eaLnBrk="1" hangingPunct="1">
              <a:lnSpc>
                <a:spcPct val="80000"/>
              </a:lnSpc>
              <a:spcBef>
                <a:spcPct val="20000"/>
              </a:spcBef>
              <a:buFontTx/>
              <a:buChar char="–"/>
            </a:pPr>
            <a:r>
              <a:rPr lang="en-US" altLang="zh-CN" sz="2000">
                <a:ea typeface="宋体" charset="-122"/>
                <a:cs typeface="宋体" charset="-122"/>
              </a:rPr>
              <a:t>Which tokens to index?</a:t>
            </a:r>
          </a:p>
          <a:p>
            <a:pPr marL="742950" lvl="1" indent="-285750" eaLnBrk="1" hangingPunct="1">
              <a:lnSpc>
                <a:spcPct val="80000"/>
              </a:lnSpc>
              <a:spcBef>
                <a:spcPct val="20000"/>
              </a:spcBef>
              <a:buFontTx/>
              <a:buChar char="–"/>
            </a:pPr>
            <a:r>
              <a:rPr lang="en-US" altLang="zh-CN" sz="2000">
                <a:ea typeface="宋体" charset="-122"/>
                <a:cs typeface="宋体" charset="-122"/>
              </a:rPr>
              <a:t>Indexing all subsequences generates a large size index</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81000"/>
            <a:ext cx="8534400" cy="1143000"/>
          </a:xfrm>
        </p:spPr>
        <p:txBody>
          <a:bodyPr/>
          <a:lstStyle/>
          <a:p>
            <a:pPr eaLnBrk="1" hangingPunct="1"/>
            <a:r>
              <a:rPr lang="en-US" altLang="zh-CN">
                <a:solidFill>
                  <a:srgbClr val="FF0000"/>
                </a:solidFill>
                <a:ea typeface="宋体" charset="-122"/>
                <a:cs typeface="宋体" charset="-122"/>
              </a:rPr>
              <a:t>Primitives for Formula Indexing</a:t>
            </a:r>
            <a:endParaRPr lang="en-US" altLang="zh-CN" sz="2000">
              <a:ea typeface="宋体" charset="-122"/>
              <a:cs typeface="宋体" charset="-122"/>
            </a:endParaRPr>
          </a:p>
        </p:txBody>
      </p:sp>
      <p:sp>
        <p:nvSpPr>
          <p:cNvPr id="56323" name="Rectangle 3"/>
          <p:cNvSpPr>
            <a:spLocks noGrp="1" noChangeArrowheads="1"/>
          </p:cNvSpPr>
          <p:nvPr>
            <p:ph type="body" idx="1"/>
          </p:nvPr>
        </p:nvSpPr>
        <p:spPr>
          <a:xfrm>
            <a:off x="1143000" y="1676400"/>
            <a:ext cx="7772400" cy="4687888"/>
          </a:xfrm>
        </p:spPr>
        <p:txBody>
          <a:bodyPr/>
          <a:lstStyle/>
          <a:p>
            <a:pPr eaLnBrk="1" hangingPunct="1">
              <a:lnSpc>
                <a:spcPct val="80000"/>
              </a:lnSpc>
            </a:pPr>
            <a:r>
              <a:rPr lang="en-US" altLang="zh-CN" sz="2800">
                <a:ea typeface="宋体" charset="-122"/>
                <a:cs typeface="宋体" charset="-122"/>
              </a:rPr>
              <a:t>Formula</a:t>
            </a:r>
          </a:p>
          <a:p>
            <a:pPr lvl="1" eaLnBrk="1" hangingPunct="1">
              <a:lnSpc>
                <a:spcPct val="80000"/>
              </a:lnSpc>
            </a:pPr>
            <a:r>
              <a:rPr lang="en-US" altLang="zh-CN" sz="2400">
                <a:ea typeface="宋体" charset="-122"/>
                <a:cs typeface="宋体" charset="-122"/>
              </a:rPr>
              <a:t>A sequence of chemical element or </a:t>
            </a:r>
            <a:r>
              <a:rPr lang="en-US" altLang="zh-CN" sz="2400" b="1">
                <a:ea typeface="宋体" charset="-122"/>
                <a:cs typeface="宋体" charset="-122"/>
              </a:rPr>
              <a:t>partial formula</a:t>
            </a:r>
            <a:r>
              <a:rPr lang="en-US" altLang="zh-CN" sz="2400">
                <a:ea typeface="宋体" charset="-122"/>
                <a:cs typeface="宋体" charset="-122"/>
              </a:rPr>
              <a:t> with corresponding frequencies</a:t>
            </a:r>
          </a:p>
          <a:p>
            <a:pPr lvl="1" eaLnBrk="1" hangingPunct="1">
              <a:lnSpc>
                <a:spcPct val="80000"/>
              </a:lnSpc>
            </a:pPr>
            <a:r>
              <a:rPr lang="en-US" altLang="zh-CN" sz="2400">
                <a:ea typeface="宋体" charset="-122"/>
                <a:cs typeface="宋体" charset="-122"/>
              </a:rPr>
              <a:t>E.g. </a:t>
            </a:r>
            <a:r>
              <a:rPr lang="en-US" altLang="zh-CN" sz="2400">
                <a:solidFill>
                  <a:schemeClr val="hlink"/>
                </a:solidFill>
                <a:ea typeface="宋体" charset="-122"/>
                <a:cs typeface="宋体" charset="-122"/>
              </a:rPr>
              <a:t>CH3(CH2)2OH</a:t>
            </a:r>
          </a:p>
          <a:p>
            <a:pPr eaLnBrk="1" hangingPunct="1">
              <a:lnSpc>
                <a:spcPct val="80000"/>
              </a:lnSpc>
            </a:pPr>
            <a:r>
              <a:rPr lang="en-US" altLang="zh-CN" sz="2800">
                <a:ea typeface="宋体" charset="-122"/>
                <a:cs typeface="宋体" charset="-122"/>
              </a:rPr>
              <a:t>Partial formula</a:t>
            </a:r>
          </a:p>
          <a:p>
            <a:pPr lvl="1" eaLnBrk="1" hangingPunct="1">
              <a:lnSpc>
                <a:spcPct val="80000"/>
              </a:lnSpc>
            </a:pPr>
            <a:r>
              <a:rPr lang="en-US" altLang="zh-CN" sz="2400">
                <a:ea typeface="宋体" charset="-122"/>
                <a:cs typeface="宋体" charset="-122"/>
              </a:rPr>
              <a:t>Partial formula: a </a:t>
            </a:r>
            <a:r>
              <a:rPr lang="en-US" altLang="zh-CN" sz="2400" b="1">
                <a:ea typeface="宋体" charset="-122"/>
                <a:cs typeface="宋体" charset="-122"/>
              </a:rPr>
              <a:t>subsequence</a:t>
            </a:r>
            <a:r>
              <a:rPr lang="en-US" altLang="zh-CN" sz="2400">
                <a:ea typeface="宋体" charset="-122"/>
                <a:cs typeface="宋体" charset="-122"/>
              </a:rPr>
              <a:t> of a formula</a:t>
            </a:r>
          </a:p>
          <a:p>
            <a:pPr lvl="1" eaLnBrk="1" hangingPunct="1">
              <a:lnSpc>
                <a:spcPct val="80000"/>
              </a:lnSpc>
            </a:pPr>
            <a:r>
              <a:rPr lang="en-US" altLang="zh-CN" sz="2400">
                <a:ea typeface="宋体" charset="-122"/>
                <a:cs typeface="宋体" charset="-122"/>
              </a:rPr>
              <a:t>E.g. </a:t>
            </a:r>
            <a:r>
              <a:rPr lang="en-US" altLang="zh-CN" sz="2400">
                <a:solidFill>
                  <a:schemeClr val="hlink"/>
                </a:solidFill>
                <a:ea typeface="宋体" charset="-122"/>
                <a:cs typeface="宋体" charset="-122"/>
              </a:rPr>
              <a:t>C, H, O, CH3, CH2, OH, CH3(CH)2, H3(CH)2, CH3(CH)2O,</a:t>
            </a:r>
            <a:r>
              <a:rPr lang="en-US" altLang="zh-CN" sz="2400">
                <a:ea typeface="宋体" charset="-122"/>
                <a:cs typeface="宋体" charset="-122"/>
              </a:rPr>
              <a:t> etc.</a:t>
            </a:r>
          </a:p>
          <a:p>
            <a:pPr eaLnBrk="1" hangingPunct="1">
              <a:lnSpc>
                <a:spcPct val="80000"/>
              </a:lnSpc>
            </a:pPr>
            <a:r>
              <a:rPr lang="en-US" altLang="zh-CN" sz="2800">
                <a:ea typeface="宋体" charset="-122"/>
                <a:cs typeface="宋体" charset="-122"/>
              </a:rPr>
              <a:t>Index construction</a:t>
            </a:r>
          </a:p>
          <a:p>
            <a:pPr lvl="1" eaLnBrk="1" hangingPunct="1">
              <a:lnSpc>
                <a:spcPct val="80000"/>
              </a:lnSpc>
            </a:pPr>
            <a:r>
              <a:rPr lang="en-US" altLang="zh-CN" sz="2400">
                <a:ea typeface="宋体" charset="-122"/>
                <a:cs typeface="宋体" charset="-122"/>
              </a:rPr>
              <a:t>Partial formulas with frequencies: e.g. </a:t>
            </a:r>
            <a:r>
              <a:rPr lang="en-US" altLang="zh-CN" sz="2400">
                <a:solidFill>
                  <a:schemeClr val="hlink"/>
                </a:solidFill>
                <a:ea typeface="宋体" charset="-122"/>
                <a:cs typeface="宋体" charset="-122"/>
              </a:rPr>
              <a:t>&lt;C,3&gt;,&lt;H,6&gt;,&lt;CH2,2&gt;,</a:t>
            </a:r>
            <a:r>
              <a:rPr lang="en-US" altLang="zh-CN" sz="2400">
                <a:ea typeface="宋体" charset="-122"/>
                <a:cs typeface="宋体" charset="-122"/>
              </a:rPr>
              <a:t> etc.</a:t>
            </a:r>
          </a:p>
          <a:p>
            <a:pPr lvl="1" eaLnBrk="1" hangingPunct="1">
              <a:lnSpc>
                <a:spcPct val="80000"/>
              </a:lnSpc>
            </a:pPr>
            <a:r>
              <a:rPr lang="en-US" altLang="zh-CN" sz="2400">
                <a:ea typeface="宋体" charset="-122"/>
                <a:cs typeface="宋体" charset="-122"/>
              </a:rPr>
              <a:t>Too many partial formulas, need </a:t>
            </a:r>
            <a:r>
              <a:rPr lang="en-US" altLang="zh-CN" sz="2400" b="1">
                <a:ea typeface="宋体" charset="-122"/>
                <a:cs typeface="宋体" charset="-122"/>
              </a:rPr>
              <a:t>feature selection</a:t>
            </a:r>
            <a:endParaRPr lang="en-US" altLang="zh-CN" sz="2400">
              <a:ea typeface="宋体" charset="-122"/>
              <a:cs typeface="宋体"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ltLang="zh-CN">
                <a:ea typeface="宋体" charset="-122"/>
                <a:cs typeface="宋体" charset="-122"/>
              </a:rPr>
              <a:t>Criteria of Feature Selection</a:t>
            </a:r>
          </a:p>
        </p:txBody>
      </p:sp>
      <p:sp>
        <p:nvSpPr>
          <p:cNvPr id="58372" name="Rectangle 3"/>
          <p:cNvSpPr>
            <a:spLocks noGrp="1" noChangeArrowheads="1"/>
          </p:cNvSpPr>
          <p:nvPr>
            <p:ph type="body" sz="half" idx="1"/>
          </p:nvPr>
        </p:nvSpPr>
        <p:spPr>
          <a:xfrm>
            <a:off x="1182688" y="2017713"/>
            <a:ext cx="7275512" cy="4535487"/>
          </a:xfrm>
        </p:spPr>
        <p:txBody>
          <a:bodyPr/>
          <a:lstStyle/>
          <a:p>
            <a:pPr eaLnBrk="1" hangingPunct="1"/>
            <a:r>
              <a:rPr lang="en-US" altLang="zh-CN" sz="2800">
                <a:ea typeface="宋体" charset="-122"/>
                <a:cs typeface="宋体" charset="-122"/>
              </a:rPr>
              <a:t>Criteria of feature selection</a:t>
            </a:r>
          </a:p>
          <a:p>
            <a:pPr lvl="1" eaLnBrk="1" hangingPunct="1"/>
            <a:r>
              <a:rPr lang="en-US" altLang="zh-CN" sz="2400">
                <a:ea typeface="宋体" charset="-122"/>
                <a:cs typeface="宋体" charset="-122"/>
              </a:rPr>
              <a:t>Frequent features (</a:t>
            </a:r>
            <a:r>
              <a:rPr lang="en-US" altLang="zh-CN" sz="2400" i="1">
                <a:ea typeface="宋体" charset="-122"/>
                <a:cs typeface="宋体" charset="-122"/>
              </a:rPr>
              <a:t>Freq</a:t>
            </a:r>
            <a:r>
              <a:rPr lang="en-US" altLang="zh-CN" sz="2400" i="1" baseline="-25000">
                <a:ea typeface="宋体" charset="-122"/>
                <a:cs typeface="宋体" charset="-122"/>
              </a:rPr>
              <a:t>s</a:t>
            </a:r>
            <a:r>
              <a:rPr lang="en-US" altLang="zh-CN" sz="2400">
                <a:ea typeface="宋体" charset="-122"/>
                <a:cs typeface="宋体" charset="-122"/>
              </a:rPr>
              <a:t>≥</a:t>
            </a:r>
            <a:r>
              <a:rPr lang="en-US" altLang="zh-CN" sz="2400" i="1">
                <a:ea typeface="宋体" charset="-122"/>
                <a:cs typeface="宋体" charset="-122"/>
              </a:rPr>
              <a:t>Freq</a:t>
            </a:r>
            <a:r>
              <a:rPr lang="en-US" altLang="zh-CN" sz="2400" i="1" baseline="-25000">
                <a:ea typeface="宋体" charset="-122"/>
                <a:cs typeface="宋体" charset="-122"/>
              </a:rPr>
              <a:t>min</a:t>
            </a:r>
            <a:r>
              <a:rPr lang="en-US" altLang="zh-CN" sz="2400">
                <a:ea typeface="宋体" charset="-122"/>
                <a:cs typeface="宋体" charset="-122"/>
              </a:rPr>
              <a:t>)</a:t>
            </a:r>
          </a:p>
          <a:p>
            <a:pPr lvl="1" eaLnBrk="1" hangingPunct="1"/>
            <a:r>
              <a:rPr lang="en-US" altLang="zh-CN" sz="2400">
                <a:ea typeface="宋体" charset="-122"/>
                <a:cs typeface="宋体" charset="-122"/>
              </a:rPr>
              <a:t>Discriminative features (</a:t>
            </a:r>
            <a:r>
              <a:rPr lang="el-GR" altLang="zh-CN" sz="3600" i="1">
                <a:ea typeface="Tahoma" charset="0"/>
                <a:cs typeface="Tahoma" charset="0"/>
              </a:rPr>
              <a:t>α</a:t>
            </a:r>
            <a:r>
              <a:rPr lang="en-US" altLang="zh-CN" sz="2400" i="1" baseline="-25000">
                <a:ea typeface="宋体" charset="-122"/>
                <a:cs typeface="宋体" charset="-122"/>
              </a:rPr>
              <a:t>s </a:t>
            </a:r>
            <a:r>
              <a:rPr lang="en-US" altLang="zh-CN" sz="2400">
                <a:ea typeface="宋体" charset="-122"/>
                <a:cs typeface="宋体" charset="-122"/>
              </a:rPr>
              <a:t>≥</a:t>
            </a:r>
            <a:r>
              <a:rPr lang="el-GR" altLang="zh-CN" sz="3600" i="1">
                <a:ea typeface="Tahoma" charset="0"/>
                <a:cs typeface="Tahoma" charset="0"/>
              </a:rPr>
              <a:t>α</a:t>
            </a:r>
            <a:r>
              <a:rPr lang="en-US" altLang="zh-CN" sz="2400" i="1" baseline="-25000">
                <a:ea typeface="宋体" charset="-122"/>
                <a:cs typeface="宋体" charset="-122"/>
              </a:rPr>
              <a:t>min</a:t>
            </a:r>
            <a:r>
              <a:rPr lang="en-US" altLang="zh-CN" sz="2400">
                <a:ea typeface="宋体" charset="-122"/>
                <a:cs typeface="宋体" charset="-122"/>
              </a:rPr>
              <a:t>)</a:t>
            </a:r>
          </a:p>
          <a:p>
            <a:pPr lvl="2" eaLnBrk="1" hangingPunct="1"/>
            <a:r>
              <a:rPr lang="en-US" altLang="zh-CN" sz="2000">
                <a:ea typeface="宋体" charset="-122"/>
                <a:cs typeface="宋体" charset="-122"/>
              </a:rPr>
              <a:t>If a sequence’s selected subsequences are enough to distinguish formulas containing them from other formulas, this sequence is redundant.</a:t>
            </a:r>
          </a:p>
          <a:p>
            <a:pPr lvl="2" eaLnBrk="1" hangingPunct="1"/>
            <a:r>
              <a:rPr lang="en-US" altLang="zh-CN" sz="2000">
                <a:ea typeface="宋体" charset="-122"/>
                <a:cs typeface="宋体" charset="-122"/>
              </a:rPr>
              <a:t>Discrimination score</a:t>
            </a:r>
          </a:p>
          <a:p>
            <a:pPr lvl="2" eaLnBrk="1" hangingPunct="1"/>
            <a:endParaRPr lang="en-US" altLang="zh-CN" sz="2000">
              <a:ea typeface="宋体" charset="-122"/>
              <a:cs typeface="宋体" charset="-122"/>
            </a:endParaRPr>
          </a:p>
          <a:p>
            <a:pPr lvl="2" eaLnBrk="1" hangingPunct="1"/>
            <a:endParaRPr lang="en-US" altLang="zh-CN" sz="2000">
              <a:ea typeface="宋体" charset="-122"/>
              <a:cs typeface="宋体" charset="-122"/>
            </a:endParaRPr>
          </a:p>
          <a:p>
            <a:pPr lvl="2" eaLnBrk="1" hangingPunct="1">
              <a:buFontTx/>
              <a:buNone/>
            </a:pPr>
            <a:r>
              <a:rPr lang="en-US" altLang="zh-CN" sz="2000">
                <a:ea typeface="宋体" charset="-122"/>
                <a:cs typeface="宋体" charset="-122"/>
              </a:rPr>
              <a:t>	where </a:t>
            </a:r>
            <a:r>
              <a:rPr lang="en-US" altLang="zh-CN" sz="2000" i="1">
                <a:ea typeface="宋体" charset="-122"/>
                <a:cs typeface="宋体" charset="-122"/>
              </a:rPr>
              <a:t>F</a:t>
            </a:r>
            <a:r>
              <a:rPr lang="en-US" altLang="zh-CN" sz="2000">
                <a:ea typeface="宋体" charset="-122"/>
                <a:cs typeface="宋体" charset="-122"/>
              </a:rPr>
              <a:t> is the selected feature set, and </a:t>
            </a:r>
            <a:r>
              <a:rPr lang="en-US" altLang="zh-CN" sz="2000" i="1">
                <a:ea typeface="宋体" charset="-122"/>
                <a:cs typeface="宋体" charset="-122"/>
              </a:rPr>
              <a:t>D</a:t>
            </a:r>
            <a:r>
              <a:rPr lang="en-US" altLang="zh-CN" sz="2000" i="1" baseline="-25000">
                <a:ea typeface="宋体" charset="-122"/>
                <a:cs typeface="宋体" charset="-122"/>
              </a:rPr>
              <a:t>s</a:t>
            </a:r>
            <a:r>
              <a:rPr lang="en-US" altLang="zh-CN" sz="2000">
                <a:ea typeface="宋体" charset="-122"/>
                <a:cs typeface="宋体" charset="-122"/>
              </a:rPr>
              <a:t> is the set of formulas containing </a:t>
            </a:r>
            <a:r>
              <a:rPr lang="en-US" altLang="zh-CN" sz="2000" i="1">
                <a:ea typeface="宋体" charset="-122"/>
                <a:cs typeface="宋体" charset="-122"/>
              </a:rPr>
              <a:t>s</a:t>
            </a:r>
            <a:r>
              <a:rPr lang="en-US" altLang="zh-CN" sz="2000">
                <a:ea typeface="宋体" charset="-122"/>
                <a:cs typeface="宋体" charset="-122"/>
              </a:rPr>
              <a:t>.</a:t>
            </a:r>
          </a:p>
        </p:txBody>
      </p:sp>
      <p:graphicFrame>
        <p:nvGraphicFramePr>
          <p:cNvPr id="58370" name="Object 2"/>
          <p:cNvGraphicFramePr>
            <a:graphicFrameLocks noGrp="1" noChangeAspect="1"/>
          </p:cNvGraphicFramePr>
          <p:nvPr>
            <p:ph sz="half" idx="2"/>
          </p:nvPr>
        </p:nvGraphicFramePr>
        <p:xfrm>
          <a:off x="2703513" y="4981575"/>
          <a:ext cx="3124200" cy="468313"/>
        </p:xfrm>
        <a:graphic>
          <a:graphicData uri="http://schemas.openxmlformats.org/presentationml/2006/ole">
            <mc:AlternateContent xmlns:mc="http://schemas.openxmlformats.org/markup-compatibility/2006">
              <mc:Choice xmlns:v="urn:schemas-microsoft-com:vml" Requires="v">
                <p:oleObj spid="_x0000_s58372" name="Equation" r:id="rId4" imgW="1524397" imgH="228997" progId="Equation.3">
                  <p:embed/>
                </p:oleObj>
              </mc:Choice>
              <mc:Fallback>
                <p:oleObj name="Equation" r:id="rId4" imgW="1524397" imgH="2289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3513" y="4981575"/>
                        <a:ext cx="3124200" cy="4683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p:nvPr>
        </p:nvSpPr>
        <p:spPr/>
        <p:txBody>
          <a:bodyPr/>
          <a:lstStyle/>
          <a:p>
            <a:pPr eaLnBrk="1" hangingPunct="1"/>
            <a:r>
              <a:rPr lang="en-US" altLang="zh-CN" sz="4000">
                <a:ea typeface="宋体" charset="-122"/>
                <a:cs typeface="宋体" charset="-122"/>
              </a:rPr>
              <a:t>An Example for Formula Indexing</a:t>
            </a:r>
          </a:p>
        </p:txBody>
      </p:sp>
      <p:sp>
        <p:nvSpPr>
          <p:cNvPr id="60421" name="Rectangle 3"/>
          <p:cNvSpPr>
            <a:spLocks noGrp="1" noChangeArrowheads="1"/>
          </p:cNvSpPr>
          <p:nvPr>
            <p:ph type="body" sz="half" idx="1"/>
          </p:nvPr>
        </p:nvSpPr>
        <p:spPr>
          <a:xfrm>
            <a:off x="1182688" y="2017713"/>
            <a:ext cx="7046912" cy="4230687"/>
          </a:xfrm>
        </p:spPr>
        <p:txBody>
          <a:bodyPr/>
          <a:lstStyle/>
          <a:p>
            <a:pPr eaLnBrk="1" hangingPunct="1">
              <a:lnSpc>
                <a:spcPct val="80000"/>
              </a:lnSpc>
            </a:pPr>
            <a:r>
              <a:rPr lang="en-US" altLang="zh-CN" sz="2000">
                <a:ea typeface="宋体" charset="-122"/>
                <a:cs typeface="宋体" charset="-122"/>
              </a:rPr>
              <a:t>Data set: </a:t>
            </a:r>
          </a:p>
          <a:p>
            <a:pPr lvl="1" eaLnBrk="1" hangingPunct="1">
              <a:lnSpc>
                <a:spcPct val="80000"/>
              </a:lnSpc>
            </a:pPr>
            <a:r>
              <a:rPr lang="en-US" altLang="zh-CN" sz="1800">
                <a:ea typeface="宋体" charset="-122"/>
                <a:cs typeface="宋体" charset="-122"/>
              </a:rPr>
              <a:t>1.CH3COOH, 2.CH3(CH2)2OH, 3.CH3(CH2)3COOH</a:t>
            </a:r>
          </a:p>
          <a:p>
            <a:pPr eaLnBrk="1" hangingPunct="1">
              <a:lnSpc>
                <a:spcPct val="80000"/>
              </a:lnSpc>
            </a:pPr>
            <a:r>
              <a:rPr lang="en-US" altLang="zh-CN" sz="2000">
                <a:ea typeface="宋体" charset="-122"/>
                <a:cs typeface="宋体" charset="-122"/>
              </a:rPr>
              <a:t>Parameter: </a:t>
            </a:r>
          </a:p>
          <a:p>
            <a:pPr lvl="1" eaLnBrk="1" hangingPunct="1">
              <a:lnSpc>
                <a:spcPct val="80000"/>
              </a:lnSpc>
            </a:pPr>
            <a:r>
              <a:rPr lang="en-US" altLang="zh-CN" sz="1800" i="1">
                <a:ea typeface="宋体" charset="-122"/>
                <a:cs typeface="宋体" charset="-122"/>
              </a:rPr>
              <a:t>Freq</a:t>
            </a:r>
            <a:r>
              <a:rPr lang="en-US" altLang="zh-CN" sz="1800" i="1" baseline="-25000">
                <a:ea typeface="宋体" charset="-122"/>
                <a:cs typeface="宋体" charset="-122"/>
              </a:rPr>
              <a:t>min</a:t>
            </a:r>
            <a:r>
              <a:rPr lang="en-US" altLang="zh-CN" sz="1800" i="1">
                <a:ea typeface="宋体" charset="-122"/>
                <a:cs typeface="宋体" charset="-122"/>
              </a:rPr>
              <a:t>=2, </a:t>
            </a:r>
            <a:r>
              <a:rPr lang="el-GR" altLang="zh-CN" sz="2000" i="1">
                <a:ea typeface="Tahoma" charset="0"/>
                <a:cs typeface="Tahoma" charset="0"/>
              </a:rPr>
              <a:t>α</a:t>
            </a:r>
            <a:r>
              <a:rPr lang="en-US" altLang="zh-CN" sz="1800" i="1" baseline="-25000">
                <a:ea typeface="宋体" charset="-122"/>
                <a:cs typeface="宋体" charset="-122"/>
              </a:rPr>
              <a:t>min</a:t>
            </a:r>
            <a:r>
              <a:rPr lang="en-US" altLang="zh-CN" sz="1800" i="1">
                <a:ea typeface="宋体" charset="-122"/>
                <a:cs typeface="宋体" charset="-122"/>
              </a:rPr>
              <a:t>=1.1</a:t>
            </a:r>
          </a:p>
          <a:p>
            <a:pPr eaLnBrk="1" hangingPunct="1">
              <a:lnSpc>
                <a:spcPct val="80000"/>
              </a:lnSpc>
            </a:pPr>
            <a:r>
              <a:rPr lang="en-US" altLang="zh-CN" sz="2000">
                <a:ea typeface="宋体" charset="-122"/>
                <a:cs typeface="宋体" charset="-122"/>
              </a:rPr>
              <a:t>Steps:</a:t>
            </a:r>
          </a:p>
          <a:p>
            <a:pPr lvl="1" eaLnBrk="1" hangingPunct="1">
              <a:lnSpc>
                <a:spcPct val="80000"/>
              </a:lnSpc>
            </a:pPr>
            <a:r>
              <a:rPr lang="en-US" altLang="zh-CN" sz="1800">
                <a:ea typeface="宋体" charset="-122"/>
                <a:cs typeface="宋体" charset="-122"/>
              </a:rPr>
              <a:t>Length=1, Candidates={</a:t>
            </a:r>
            <a:r>
              <a:rPr lang="en-US" altLang="zh-CN" sz="1800">
                <a:solidFill>
                  <a:schemeClr val="hlink"/>
                </a:solidFill>
                <a:ea typeface="宋体" charset="-122"/>
                <a:cs typeface="宋体" charset="-122"/>
              </a:rPr>
              <a:t>C</a:t>
            </a:r>
            <a:r>
              <a:rPr lang="en-US" altLang="zh-CN" sz="1800">
                <a:ea typeface="宋体" charset="-122"/>
                <a:cs typeface="宋体" charset="-122"/>
              </a:rPr>
              <a:t>,</a:t>
            </a:r>
            <a:r>
              <a:rPr lang="en-US" altLang="zh-CN" sz="1800">
                <a:solidFill>
                  <a:schemeClr val="hlink"/>
                </a:solidFill>
                <a:ea typeface="宋体" charset="-122"/>
                <a:cs typeface="宋体" charset="-122"/>
              </a:rPr>
              <a:t>H</a:t>
            </a:r>
            <a:r>
              <a:rPr lang="en-US" altLang="zh-CN" sz="1800">
                <a:ea typeface="宋体" charset="-122"/>
                <a:cs typeface="宋体" charset="-122"/>
              </a:rPr>
              <a:t>,</a:t>
            </a:r>
            <a:r>
              <a:rPr lang="en-US" altLang="zh-CN" sz="1800">
                <a:solidFill>
                  <a:schemeClr val="hlink"/>
                </a:solidFill>
                <a:ea typeface="宋体" charset="-122"/>
                <a:cs typeface="宋体" charset="-122"/>
              </a:rPr>
              <a:t>O</a:t>
            </a:r>
            <a:r>
              <a:rPr lang="en-US" altLang="zh-CN" sz="1800">
                <a:ea typeface="宋体" charset="-122"/>
                <a:cs typeface="宋体" charset="-122"/>
              </a:rPr>
              <a:t>}, F={</a:t>
            </a:r>
            <a:r>
              <a:rPr lang="en-US" altLang="zh-CN" sz="1800">
                <a:solidFill>
                  <a:schemeClr val="hlink"/>
                </a:solidFill>
                <a:ea typeface="宋体" charset="-122"/>
                <a:cs typeface="宋体" charset="-122"/>
              </a:rPr>
              <a:t>C</a:t>
            </a:r>
            <a:r>
              <a:rPr lang="en-US" altLang="zh-CN" sz="1800">
                <a:ea typeface="宋体" charset="-122"/>
                <a:cs typeface="宋体" charset="-122"/>
              </a:rPr>
              <a:t>,</a:t>
            </a:r>
            <a:r>
              <a:rPr lang="en-US" altLang="zh-CN" sz="1800">
                <a:solidFill>
                  <a:schemeClr val="hlink"/>
                </a:solidFill>
                <a:ea typeface="宋体" charset="-122"/>
                <a:cs typeface="宋体" charset="-122"/>
              </a:rPr>
              <a:t>H</a:t>
            </a:r>
            <a:r>
              <a:rPr lang="en-US" altLang="zh-CN" sz="1800">
                <a:ea typeface="宋体" charset="-122"/>
                <a:cs typeface="宋体" charset="-122"/>
              </a:rPr>
              <a:t>,</a:t>
            </a:r>
            <a:r>
              <a:rPr lang="en-US" altLang="zh-CN" sz="1800">
                <a:solidFill>
                  <a:schemeClr val="hlink"/>
                </a:solidFill>
                <a:ea typeface="宋体" charset="-122"/>
                <a:cs typeface="宋体" charset="-122"/>
              </a:rPr>
              <a:t>O</a:t>
            </a:r>
            <a:r>
              <a:rPr lang="en-US" altLang="zh-CN" sz="1800">
                <a:ea typeface="宋体" charset="-122"/>
                <a:cs typeface="宋体" charset="-122"/>
              </a:rPr>
              <a:t>}</a:t>
            </a:r>
          </a:p>
          <a:p>
            <a:pPr lvl="1" eaLnBrk="1" hangingPunct="1">
              <a:lnSpc>
                <a:spcPct val="80000"/>
              </a:lnSpc>
            </a:pPr>
            <a:r>
              <a:rPr lang="en-US" altLang="zh-CN" sz="1800">
                <a:ea typeface="宋体" charset="-122"/>
                <a:cs typeface="宋体" charset="-122"/>
              </a:rPr>
              <a:t>Length=2, Candidates={</a:t>
            </a:r>
            <a:r>
              <a:rPr lang="en-US" altLang="zh-CN" sz="1800">
                <a:solidFill>
                  <a:schemeClr val="hlink"/>
                </a:solidFill>
                <a:ea typeface="宋体" charset="-122"/>
                <a:cs typeface="宋体" charset="-122"/>
              </a:rPr>
              <a:t>CH3</a:t>
            </a:r>
            <a:r>
              <a:rPr lang="en-US" altLang="zh-CN" sz="1800">
                <a:ea typeface="宋体" charset="-122"/>
                <a:cs typeface="宋体" charset="-122"/>
              </a:rPr>
              <a:t>,H3C,</a:t>
            </a:r>
            <a:r>
              <a:rPr lang="en-US" altLang="zh-CN" sz="1800">
                <a:solidFill>
                  <a:schemeClr val="hlink"/>
                </a:solidFill>
                <a:ea typeface="宋体" charset="-122"/>
                <a:cs typeface="宋体" charset="-122"/>
              </a:rPr>
              <a:t>CO</a:t>
            </a:r>
            <a:r>
              <a:rPr lang="en-US" altLang="zh-CN" sz="1800">
                <a:ea typeface="宋体" charset="-122"/>
                <a:cs typeface="宋体" charset="-122"/>
              </a:rPr>
              <a:t>,</a:t>
            </a:r>
            <a:r>
              <a:rPr lang="en-US" altLang="zh-CN" sz="1800">
                <a:solidFill>
                  <a:schemeClr val="hlink"/>
                </a:solidFill>
                <a:ea typeface="宋体" charset="-122"/>
                <a:cs typeface="宋体" charset="-122"/>
              </a:rPr>
              <a:t>OO</a:t>
            </a:r>
            <a:r>
              <a:rPr lang="en-US" altLang="zh-CN" sz="1800">
                <a:ea typeface="宋体" charset="-122"/>
                <a:cs typeface="宋体" charset="-122"/>
              </a:rPr>
              <a:t>,</a:t>
            </a:r>
            <a:r>
              <a:rPr lang="en-US" altLang="zh-CN" sz="1800">
                <a:solidFill>
                  <a:schemeClr val="hlink"/>
                </a:solidFill>
                <a:ea typeface="宋体" charset="-122"/>
                <a:cs typeface="宋体" charset="-122"/>
              </a:rPr>
              <a:t>OH</a:t>
            </a:r>
            <a:r>
              <a:rPr lang="en-US" altLang="zh-CN" sz="1800">
                <a:ea typeface="宋体" charset="-122"/>
                <a:cs typeface="宋体" charset="-122"/>
              </a:rPr>
              <a:t>,</a:t>
            </a:r>
            <a:r>
              <a:rPr lang="en-US" altLang="zh-CN" sz="1800">
                <a:solidFill>
                  <a:schemeClr val="hlink"/>
                </a:solidFill>
                <a:ea typeface="宋体" charset="-122"/>
                <a:cs typeface="宋体" charset="-122"/>
              </a:rPr>
              <a:t>CH2</a:t>
            </a:r>
            <a:r>
              <a:rPr lang="en-US" altLang="zh-CN" sz="1800">
                <a:ea typeface="宋体" charset="-122"/>
                <a:cs typeface="宋体" charset="-122"/>
              </a:rPr>
              <a:t>}, Frequent Candidates={CH3,</a:t>
            </a:r>
            <a:r>
              <a:rPr lang="en-US" altLang="zh-CN" sz="1800">
                <a:solidFill>
                  <a:schemeClr val="hlink"/>
                </a:solidFill>
                <a:ea typeface="宋体" charset="-122"/>
                <a:cs typeface="宋体" charset="-122"/>
              </a:rPr>
              <a:t>CO</a:t>
            </a:r>
            <a:r>
              <a:rPr lang="en-US" altLang="zh-CN" sz="1800">
                <a:ea typeface="宋体" charset="-122"/>
                <a:cs typeface="宋体" charset="-122"/>
              </a:rPr>
              <a:t>,</a:t>
            </a:r>
            <a:r>
              <a:rPr lang="en-US" altLang="zh-CN" sz="1800">
                <a:solidFill>
                  <a:schemeClr val="hlink"/>
                </a:solidFill>
                <a:ea typeface="宋体" charset="-122"/>
                <a:cs typeface="宋体" charset="-122"/>
              </a:rPr>
              <a:t>OO</a:t>
            </a:r>
            <a:r>
              <a:rPr lang="en-US" altLang="zh-CN" sz="1800">
                <a:ea typeface="宋体" charset="-122"/>
                <a:cs typeface="宋体" charset="-122"/>
              </a:rPr>
              <a:t>,OH,</a:t>
            </a:r>
            <a:r>
              <a:rPr lang="en-US" altLang="zh-CN" sz="1800">
                <a:solidFill>
                  <a:schemeClr val="hlink"/>
                </a:solidFill>
                <a:ea typeface="宋体" charset="-122"/>
                <a:cs typeface="宋体" charset="-122"/>
              </a:rPr>
              <a:t>CH2</a:t>
            </a:r>
            <a:r>
              <a:rPr lang="en-US" altLang="zh-CN" sz="1800">
                <a:ea typeface="宋体" charset="-122"/>
                <a:cs typeface="宋体" charset="-122"/>
              </a:rPr>
              <a:t>}</a:t>
            </a:r>
          </a:p>
          <a:p>
            <a:pPr lvl="1" eaLnBrk="1" hangingPunct="1">
              <a:lnSpc>
                <a:spcPct val="80000"/>
              </a:lnSpc>
            </a:pPr>
            <a:endParaRPr lang="en-US" altLang="zh-CN" sz="1800">
              <a:ea typeface="宋体" charset="-122"/>
              <a:cs typeface="宋体" charset="-122"/>
            </a:endParaRPr>
          </a:p>
          <a:p>
            <a:pPr lvl="1" eaLnBrk="1" hangingPunct="1">
              <a:lnSpc>
                <a:spcPct val="80000"/>
              </a:lnSpc>
            </a:pPr>
            <a:endParaRPr lang="en-US" altLang="zh-CN" sz="1800">
              <a:ea typeface="宋体" charset="-122"/>
              <a:cs typeface="宋体" charset="-122"/>
            </a:endParaRPr>
          </a:p>
          <a:p>
            <a:pPr lvl="1" eaLnBrk="1" hangingPunct="1">
              <a:lnSpc>
                <a:spcPct val="80000"/>
              </a:lnSpc>
            </a:pPr>
            <a:endParaRPr lang="en-US" altLang="zh-CN" sz="1800">
              <a:ea typeface="宋体" charset="-122"/>
              <a:cs typeface="宋体" charset="-122"/>
            </a:endParaRPr>
          </a:p>
          <a:p>
            <a:pPr lvl="1" eaLnBrk="1" hangingPunct="1">
              <a:lnSpc>
                <a:spcPct val="80000"/>
              </a:lnSpc>
              <a:buFontTx/>
              <a:buNone/>
            </a:pPr>
            <a:r>
              <a:rPr lang="en-US" altLang="zh-CN" sz="1800">
                <a:ea typeface="宋体" charset="-122"/>
                <a:cs typeface="宋体" charset="-122"/>
              </a:rPr>
              <a:t>	Frequent &amp; Discriminative Candidates={</a:t>
            </a:r>
            <a:r>
              <a:rPr lang="en-US" altLang="zh-CN" sz="1800">
                <a:solidFill>
                  <a:schemeClr val="hlink"/>
                </a:solidFill>
                <a:ea typeface="宋体" charset="-122"/>
                <a:cs typeface="宋体" charset="-122"/>
              </a:rPr>
              <a:t>CO</a:t>
            </a:r>
            <a:r>
              <a:rPr lang="en-US" altLang="zh-CN" sz="1800">
                <a:ea typeface="宋体" charset="-122"/>
                <a:cs typeface="宋体" charset="-122"/>
              </a:rPr>
              <a:t>,</a:t>
            </a:r>
            <a:r>
              <a:rPr lang="en-US" altLang="zh-CN" sz="1800">
                <a:solidFill>
                  <a:schemeClr val="hlink"/>
                </a:solidFill>
                <a:ea typeface="宋体" charset="-122"/>
                <a:cs typeface="宋体" charset="-122"/>
              </a:rPr>
              <a:t>OO</a:t>
            </a:r>
            <a:r>
              <a:rPr lang="en-US" altLang="zh-CN" sz="1800">
                <a:ea typeface="宋体" charset="-122"/>
                <a:cs typeface="宋体" charset="-122"/>
              </a:rPr>
              <a:t>,</a:t>
            </a:r>
            <a:r>
              <a:rPr lang="en-US" altLang="zh-CN" sz="1800">
                <a:solidFill>
                  <a:schemeClr val="hlink"/>
                </a:solidFill>
                <a:ea typeface="宋体" charset="-122"/>
                <a:cs typeface="宋体" charset="-122"/>
              </a:rPr>
              <a:t>CH2</a:t>
            </a:r>
            <a:r>
              <a:rPr lang="en-US" altLang="zh-CN" sz="1800">
                <a:ea typeface="宋体" charset="-122"/>
                <a:cs typeface="宋体" charset="-122"/>
              </a:rPr>
              <a:t>}</a:t>
            </a:r>
          </a:p>
          <a:p>
            <a:pPr lvl="1" eaLnBrk="1" hangingPunct="1">
              <a:lnSpc>
                <a:spcPct val="80000"/>
              </a:lnSpc>
              <a:buFontTx/>
              <a:buNone/>
            </a:pPr>
            <a:r>
              <a:rPr lang="en-US" altLang="zh-CN" sz="1800">
                <a:ea typeface="宋体" charset="-122"/>
                <a:cs typeface="宋体" charset="-122"/>
              </a:rPr>
              <a:t>	F={</a:t>
            </a:r>
            <a:r>
              <a:rPr lang="en-US" altLang="zh-CN" sz="1800">
                <a:solidFill>
                  <a:schemeClr val="hlink"/>
                </a:solidFill>
                <a:ea typeface="宋体" charset="-122"/>
                <a:cs typeface="宋体" charset="-122"/>
              </a:rPr>
              <a:t>C</a:t>
            </a:r>
            <a:r>
              <a:rPr lang="en-US" altLang="zh-CN" sz="1800">
                <a:ea typeface="宋体" charset="-122"/>
                <a:cs typeface="宋体" charset="-122"/>
              </a:rPr>
              <a:t>,</a:t>
            </a:r>
            <a:r>
              <a:rPr lang="en-US" altLang="zh-CN" sz="1800">
                <a:solidFill>
                  <a:schemeClr val="hlink"/>
                </a:solidFill>
                <a:ea typeface="宋体" charset="-122"/>
                <a:cs typeface="宋体" charset="-122"/>
              </a:rPr>
              <a:t>H</a:t>
            </a:r>
            <a:r>
              <a:rPr lang="en-US" altLang="zh-CN" sz="1800">
                <a:ea typeface="宋体" charset="-122"/>
                <a:cs typeface="宋体" charset="-122"/>
              </a:rPr>
              <a:t>,</a:t>
            </a:r>
            <a:r>
              <a:rPr lang="en-US" altLang="zh-CN" sz="1800">
                <a:solidFill>
                  <a:schemeClr val="hlink"/>
                </a:solidFill>
                <a:ea typeface="宋体" charset="-122"/>
                <a:cs typeface="宋体" charset="-122"/>
              </a:rPr>
              <a:t>O</a:t>
            </a:r>
            <a:r>
              <a:rPr lang="en-US" altLang="zh-CN" sz="1800">
                <a:ea typeface="宋体" charset="-122"/>
                <a:cs typeface="宋体" charset="-122"/>
              </a:rPr>
              <a:t>,</a:t>
            </a:r>
            <a:r>
              <a:rPr lang="en-US" altLang="zh-CN" sz="1800">
                <a:solidFill>
                  <a:schemeClr val="hlink"/>
                </a:solidFill>
                <a:ea typeface="宋体" charset="-122"/>
                <a:cs typeface="宋体" charset="-122"/>
              </a:rPr>
              <a:t>CO</a:t>
            </a:r>
            <a:r>
              <a:rPr lang="en-US" altLang="zh-CN" sz="1800">
                <a:ea typeface="宋体" charset="-122"/>
                <a:cs typeface="宋体" charset="-122"/>
              </a:rPr>
              <a:t>,</a:t>
            </a:r>
            <a:r>
              <a:rPr lang="en-US" altLang="zh-CN" sz="1800">
                <a:solidFill>
                  <a:schemeClr val="hlink"/>
                </a:solidFill>
                <a:ea typeface="宋体" charset="-122"/>
                <a:cs typeface="宋体" charset="-122"/>
              </a:rPr>
              <a:t>OO</a:t>
            </a:r>
            <a:r>
              <a:rPr lang="en-US" altLang="zh-CN" sz="1800">
                <a:ea typeface="宋体" charset="-122"/>
                <a:cs typeface="宋体" charset="-122"/>
              </a:rPr>
              <a:t>,</a:t>
            </a:r>
            <a:r>
              <a:rPr lang="en-US" altLang="zh-CN" sz="1800">
                <a:solidFill>
                  <a:schemeClr val="hlink"/>
                </a:solidFill>
                <a:ea typeface="宋体" charset="-122"/>
                <a:cs typeface="宋体" charset="-122"/>
              </a:rPr>
              <a:t>CH2</a:t>
            </a:r>
            <a:r>
              <a:rPr lang="en-US" altLang="zh-CN" sz="1800">
                <a:ea typeface="宋体" charset="-122"/>
                <a:cs typeface="宋体" charset="-122"/>
              </a:rPr>
              <a:t>}</a:t>
            </a:r>
          </a:p>
          <a:p>
            <a:pPr lvl="1" eaLnBrk="1" hangingPunct="1">
              <a:lnSpc>
                <a:spcPct val="80000"/>
              </a:lnSpc>
            </a:pPr>
            <a:r>
              <a:rPr lang="en-US" altLang="zh-CN" sz="1800">
                <a:ea typeface="宋体" charset="-122"/>
                <a:cs typeface="宋体" charset="-122"/>
              </a:rPr>
              <a:t>Length=3, …</a:t>
            </a:r>
          </a:p>
        </p:txBody>
      </p:sp>
      <p:graphicFrame>
        <p:nvGraphicFramePr>
          <p:cNvPr id="60418" name="Object 2"/>
          <p:cNvGraphicFramePr>
            <a:graphicFrameLocks noGrp="1" noChangeAspect="1"/>
          </p:cNvGraphicFramePr>
          <p:nvPr>
            <p:ph sz="quarter" idx="2"/>
          </p:nvPr>
        </p:nvGraphicFramePr>
        <p:xfrm>
          <a:off x="1560513" y="4286250"/>
          <a:ext cx="3733800" cy="327025"/>
        </p:xfrm>
        <a:graphic>
          <a:graphicData uri="http://schemas.openxmlformats.org/presentationml/2006/ole">
            <mc:AlternateContent xmlns:mc="http://schemas.openxmlformats.org/markup-compatibility/2006">
              <mc:Choice xmlns:v="urn:schemas-microsoft-com:vml" Requires="v">
                <p:oleObj spid="_x0000_s60422" name="Equation" r:id="rId4" imgW="2616597" imgH="228997" progId="Equation.3">
                  <p:embed/>
                </p:oleObj>
              </mc:Choice>
              <mc:Fallback>
                <p:oleObj name="Equation" r:id="rId4" imgW="2616597" imgH="2289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513" y="4286250"/>
                        <a:ext cx="3733800" cy="3270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0419" name="Object 3"/>
          <p:cNvGraphicFramePr>
            <a:graphicFrameLocks noGrp="1" noChangeAspect="1"/>
          </p:cNvGraphicFramePr>
          <p:nvPr>
            <p:ph sz="quarter" idx="3"/>
          </p:nvPr>
        </p:nvGraphicFramePr>
        <p:xfrm>
          <a:off x="1560513" y="4686300"/>
          <a:ext cx="3581400" cy="327025"/>
        </p:xfrm>
        <a:graphic>
          <a:graphicData uri="http://schemas.openxmlformats.org/presentationml/2006/ole">
            <mc:AlternateContent xmlns:mc="http://schemas.openxmlformats.org/markup-compatibility/2006">
              <mc:Choice xmlns:v="urn:schemas-microsoft-com:vml" Requires="v">
                <p:oleObj spid="_x0000_s60423" name="Equation" r:id="rId6" imgW="2502297" imgH="228997" progId="Equation.3">
                  <p:embed/>
                </p:oleObj>
              </mc:Choice>
              <mc:Fallback>
                <p:oleObj name="Equation" r:id="rId6" imgW="2502297" imgH="228997"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0513" y="4686300"/>
                        <a:ext cx="3581400" cy="3270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p:nvPr>
        </p:nvSpPr>
        <p:spPr>
          <a:xfrm>
            <a:off x="609600" y="381000"/>
            <a:ext cx="7772400" cy="1143000"/>
          </a:xfrm>
        </p:spPr>
        <p:txBody>
          <a:bodyPr/>
          <a:lstStyle/>
          <a:p>
            <a:pPr eaLnBrk="1" hangingPunct="1"/>
            <a:r>
              <a:rPr lang="en-US" altLang="zh-CN">
                <a:solidFill>
                  <a:srgbClr val="0000FF"/>
                </a:solidFill>
                <a:ea typeface="宋体" charset="-122"/>
                <a:cs typeface="宋体" charset="-122"/>
              </a:rPr>
              <a:t>Formula Search</a:t>
            </a:r>
            <a:endParaRPr lang="en-US" altLang="zh-CN" sz="2800">
              <a:solidFill>
                <a:srgbClr val="0000FF"/>
              </a:solidFill>
              <a:ea typeface="宋体" charset="-122"/>
              <a:cs typeface="宋体" charset="-122"/>
            </a:endParaRPr>
          </a:p>
        </p:txBody>
      </p:sp>
      <p:sp>
        <p:nvSpPr>
          <p:cNvPr id="62469" name="Rectangle 3"/>
          <p:cNvSpPr>
            <a:spLocks noGrp="1" noChangeArrowheads="1"/>
          </p:cNvSpPr>
          <p:nvPr>
            <p:ph type="body" sz="half" idx="1"/>
          </p:nvPr>
        </p:nvSpPr>
        <p:spPr>
          <a:xfrm>
            <a:off x="1182688" y="1600200"/>
            <a:ext cx="7351712" cy="4953000"/>
          </a:xfrm>
        </p:spPr>
        <p:txBody>
          <a:bodyPr/>
          <a:lstStyle/>
          <a:p>
            <a:pPr eaLnBrk="1" hangingPunct="1">
              <a:lnSpc>
                <a:spcPct val="90000"/>
              </a:lnSpc>
            </a:pPr>
            <a:r>
              <a:rPr lang="en-US" altLang="zh-CN" sz="2000">
                <a:ea typeface="宋体" charset="-122"/>
                <a:cs typeface="宋体" charset="-122"/>
              </a:rPr>
              <a:t>SF.IEF: Subsequence Frequency &amp; Inverse Entity Frequency</a:t>
            </a:r>
          </a:p>
          <a:p>
            <a:pPr lvl="1" eaLnBrk="1" hangingPunct="1">
              <a:lnSpc>
                <a:spcPct val="90000"/>
              </a:lnSpc>
            </a:pPr>
            <a:endParaRPr lang="en-US" altLang="zh-CN" sz="1800">
              <a:ea typeface="宋体" charset="-122"/>
              <a:cs typeface="宋体" charset="-122"/>
            </a:endParaRPr>
          </a:p>
          <a:p>
            <a:pPr lvl="1" eaLnBrk="1" hangingPunct="1">
              <a:lnSpc>
                <a:spcPct val="90000"/>
              </a:lnSpc>
            </a:pPr>
            <a:endParaRPr lang="en-US" altLang="zh-CN" sz="1800">
              <a:ea typeface="宋体" charset="-122"/>
              <a:cs typeface="宋体" charset="-122"/>
            </a:endParaRPr>
          </a:p>
          <a:p>
            <a:pPr eaLnBrk="1" hangingPunct="1">
              <a:lnSpc>
                <a:spcPct val="90000"/>
              </a:lnSpc>
            </a:pPr>
            <a:r>
              <a:rPr lang="en-US" altLang="zh-CN" sz="2000">
                <a:ea typeface="宋体" charset="-122"/>
                <a:cs typeface="宋体" charset="-122"/>
              </a:rPr>
              <a:t>Exact formula search</a:t>
            </a:r>
          </a:p>
          <a:p>
            <a:pPr lvl="1" eaLnBrk="1" hangingPunct="1">
              <a:lnSpc>
                <a:spcPct val="90000"/>
              </a:lnSpc>
            </a:pPr>
            <a:r>
              <a:rPr lang="en-US" altLang="zh-CN" sz="1800">
                <a:ea typeface="宋体" charset="-122"/>
                <a:cs typeface="宋体" charset="-122"/>
              </a:rPr>
              <a:t>Search for exact representations. E.g. </a:t>
            </a:r>
            <a:r>
              <a:rPr lang="en-US" altLang="zh-CN" sz="1800">
                <a:solidFill>
                  <a:schemeClr val="hlink"/>
                </a:solidFill>
                <a:ea typeface="宋体" charset="-122"/>
                <a:cs typeface="宋体" charset="-122"/>
              </a:rPr>
              <a:t>=C1-2H4-6</a:t>
            </a:r>
            <a:r>
              <a:rPr lang="en-US" altLang="zh-CN" sz="1800">
                <a:ea typeface="宋体" charset="-122"/>
                <a:cs typeface="宋体" charset="-122"/>
              </a:rPr>
              <a:t> matches </a:t>
            </a:r>
            <a:r>
              <a:rPr lang="en-US" altLang="zh-CN" sz="1800">
                <a:solidFill>
                  <a:schemeClr val="hlink"/>
                </a:solidFill>
                <a:ea typeface="宋体" charset="-122"/>
                <a:cs typeface="宋体" charset="-122"/>
              </a:rPr>
              <a:t>CH4</a:t>
            </a:r>
            <a:r>
              <a:rPr lang="en-US" altLang="zh-CN" sz="1800">
                <a:ea typeface="宋体" charset="-122"/>
                <a:cs typeface="宋体" charset="-122"/>
              </a:rPr>
              <a:t> and </a:t>
            </a:r>
            <a:r>
              <a:rPr lang="en-US" altLang="zh-CN" sz="1800">
                <a:solidFill>
                  <a:schemeClr val="hlink"/>
                </a:solidFill>
                <a:ea typeface="宋体" charset="-122"/>
                <a:cs typeface="宋体" charset="-122"/>
              </a:rPr>
              <a:t>C2H6</a:t>
            </a:r>
            <a:r>
              <a:rPr lang="en-US" altLang="zh-CN" sz="1800">
                <a:ea typeface="宋体" charset="-122"/>
                <a:cs typeface="宋体" charset="-122"/>
              </a:rPr>
              <a:t>, not </a:t>
            </a:r>
            <a:r>
              <a:rPr lang="en-US" altLang="zh-CN" sz="1800">
                <a:solidFill>
                  <a:schemeClr val="hlink"/>
                </a:solidFill>
                <a:ea typeface="宋体" charset="-122"/>
                <a:cs typeface="宋体" charset="-122"/>
              </a:rPr>
              <a:t>H4C</a:t>
            </a:r>
            <a:r>
              <a:rPr lang="en-US" altLang="zh-CN" sz="1800">
                <a:ea typeface="宋体" charset="-122"/>
                <a:cs typeface="宋体" charset="-122"/>
              </a:rPr>
              <a:t> or </a:t>
            </a:r>
            <a:r>
              <a:rPr lang="en-US" altLang="zh-CN" sz="1800">
                <a:solidFill>
                  <a:schemeClr val="hlink"/>
                </a:solidFill>
                <a:ea typeface="宋体" charset="-122"/>
                <a:cs typeface="宋体" charset="-122"/>
              </a:rPr>
              <a:t>H6C2</a:t>
            </a:r>
            <a:r>
              <a:rPr lang="en-US" altLang="zh-CN" sz="1800">
                <a:ea typeface="宋体" charset="-122"/>
                <a:cs typeface="宋体" charset="-122"/>
              </a:rPr>
              <a:t>.</a:t>
            </a:r>
            <a:endParaRPr lang="en-US" altLang="zh-CN" sz="1800">
              <a:solidFill>
                <a:schemeClr val="hlink"/>
              </a:solidFill>
              <a:ea typeface="宋体" charset="-122"/>
              <a:cs typeface="宋体" charset="-122"/>
            </a:endParaRPr>
          </a:p>
          <a:p>
            <a:pPr eaLnBrk="1" hangingPunct="1">
              <a:lnSpc>
                <a:spcPct val="90000"/>
              </a:lnSpc>
            </a:pPr>
            <a:r>
              <a:rPr lang="en-US" altLang="zh-CN" sz="2000">
                <a:ea typeface="宋体" charset="-122"/>
                <a:cs typeface="宋体" charset="-122"/>
              </a:rPr>
              <a:t>Frequency formula search</a:t>
            </a:r>
          </a:p>
          <a:p>
            <a:pPr lvl="1" eaLnBrk="1" hangingPunct="1">
              <a:lnSpc>
                <a:spcPct val="90000"/>
              </a:lnSpc>
            </a:pPr>
            <a:r>
              <a:rPr lang="en-US" altLang="zh-CN" sz="1800">
                <a:ea typeface="宋体" charset="-122"/>
                <a:cs typeface="宋体" charset="-122"/>
              </a:rPr>
              <a:t>Full frequency search: search for formulas with specified chemical elements and frequency ranges, ignoring the order, no unspecified elements. E.g. </a:t>
            </a:r>
            <a:r>
              <a:rPr lang="en-US" altLang="zh-CN" sz="1800">
                <a:solidFill>
                  <a:schemeClr val="hlink"/>
                </a:solidFill>
                <a:ea typeface="宋体" charset="-122"/>
                <a:cs typeface="宋体" charset="-122"/>
              </a:rPr>
              <a:t>C1-2H4-6</a:t>
            </a:r>
            <a:r>
              <a:rPr lang="en-US" altLang="zh-CN" sz="1800">
                <a:ea typeface="宋体" charset="-122"/>
                <a:cs typeface="宋体" charset="-122"/>
              </a:rPr>
              <a:t> matches </a:t>
            </a:r>
            <a:r>
              <a:rPr lang="en-US" altLang="zh-CN" sz="1800">
                <a:solidFill>
                  <a:schemeClr val="hlink"/>
                </a:solidFill>
                <a:ea typeface="宋体" charset="-122"/>
                <a:cs typeface="宋体" charset="-122"/>
              </a:rPr>
              <a:t>CH4</a:t>
            </a:r>
            <a:r>
              <a:rPr lang="en-US" altLang="zh-CN" sz="1800">
                <a:ea typeface="宋体" charset="-122"/>
                <a:cs typeface="宋体" charset="-122"/>
              </a:rPr>
              <a:t>, </a:t>
            </a:r>
            <a:r>
              <a:rPr lang="en-US" altLang="zh-CN" sz="1800">
                <a:solidFill>
                  <a:schemeClr val="hlink"/>
                </a:solidFill>
                <a:ea typeface="宋体" charset="-122"/>
                <a:cs typeface="宋体" charset="-122"/>
              </a:rPr>
              <a:t>C2H6</a:t>
            </a:r>
            <a:r>
              <a:rPr lang="en-US" altLang="zh-CN" sz="1800">
                <a:ea typeface="宋体" charset="-122"/>
                <a:cs typeface="宋体" charset="-122"/>
              </a:rPr>
              <a:t>, </a:t>
            </a:r>
            <a:r>
              <a:rPr lang="en-US" altLang="zh-CN" sz="1800">
                <a:solidFill>
                  <a:schemeClr val="hlink"/>
                </a:solidFill>
                <a:ea typeface="宋体" charset="-122"/>
                <a:cs typeface="宋体" charset="-122"/>
              </a:rPr>
              <a:t>H6C2</a:t>
            </a:r>
            <a:r>
              <a:rPr lang="en-US" altLang="zh-CN" sz="1800">
                <a:ea typeface="宋体" charset="-122"/>
                <a:cs typeface="宋体" charset="-122"/>
              </a:rPr>
              <a:t>, </a:t>
            </a:r>
            <a:r>
              <a:rPr lang="en-US" altLang="zh-CN" sz="1800">
                <a:solidFill>
                  <a:schemeClr val="hlink"/>
                </a:solidFill>
                <a:ea typeface="宋体" charset="-122"/>
                <a:cs typeface="宋体" charset="-122"/>
              </a:rPr>
              <a:t>CH3CH3</a:t>
            </a:r>
            <a:r>
              <a:rPr lang="en-US" altLang="zh-CN" sz="1800">
                <a:ea typeface="宋体" charset="-122"/>
                <a:cs typeface="宋体" charset="-122"/>
              </a:rPr>
              <a:t>, not </a:t>
            </a:r>
            <a:r>
              <a:rPr lang="en-US" altLang="zh-CN" sz="1800">
                <a:solidFill>
                  <a:schemeClr val="hlink"/>
                </a:solidFill>
                <a:ea typeface="宋体" charset="-122"/>
                <a:cs typeface="宋体" charset="-122"/>
              </a:rPr>
              <a:t>CH4O</a:t>
            </a:r>
            <a:r>
              <a:rPr lang="en-US" altLang="zh-CN" sz="1800">
                <a:ea typeface="宋体" charset="-122"/>
                <a:cs typeface="宋体" charset="-122"/>
              </a:rPr>
              <a:t>,</a:t>
            </a:r>
            <a:r>
              <a:rPr lang="en-US" altLang="zh-CN" sz="1800">
                <a:solidFill>
                  <a:schemeClr val="hlink"/>
                </a:solidFill>
                <a:ea typeface="宋体" charset="-122"/>
                <a:cs typeface="宋体" charset="-122"/>
              </a:rPr>
              <a:t> C2H6O2</a:t>
            </a:r>
            <a:r>
              <a:rPr lang="en-US" altLang="zh-CN" sz="1800">
                <a:ea typeface="宋体" charset="-122"/>
                <a:cs typeface="宋体" charset="-122"/>
              </a:rPr>
              <a:t>.</a:t>
            </a:r>
            <a:endParaRPr lang="en-US" altLang="zh-CN" sz="1800">
              <a:solidFill>
                <a:schemeClr val="hlink"/>
              </a:solidFill>
              <a:ea typeface="宋体" charset="-122"/>
              <a:cs typeface="宋体" charset="-122"/>
            </a:endParaRPr>
          </a:p>
          <a:p>
            <a:pPr lvl="1" eaLnBrk="1" hangingPunct="1">
              <a:lnSpc>
                <a:spcPct val="90000"/>
              </a:lnSpc>
            </a:pPr>
            <a:r>
              <a:rPr lang="en-US" altLang="zh-CN" sz="1800">
                <a:ea typeface="宋体" charset="-122"/>
                <a:cs typeface="宋体" charset="-122"/>
              </a:rPr>
              <a:t>Partial frequency search: similar but allow unspecified elements. E.g. </a:t>
            </a:r>
            <a:r>
              <a:rPr lang="en-US" altLang="zh-CN" sz="1800">
                <a:solidFill>
                  <a:schemeClr val="hlink"/>
                </a:solidFill>
                <a:ea typeface="宋体" charset="-122"/>
                <a:cs typeface="宋体" charset="-122"/>
              </a:rPr>
              <a:t>*C1-2H4-6</a:t>
            </a:r>
            <a:r>
              <a:rPr lang="en-US" altLang="zh-CN" sz="1800">
                <a:ea typeface="宋体" charset="-122"/>
                <a:cs typeface="宋体" charset="-122"/>
              </a:rPr>
              <a:t> matches </a:t>
            </a:r>
            <a:r>
              <a:rPr lang="en-US" altLang="zh-CN" sz="1800">
                <a:solidFill>
                  <a:schemeClr val="hlink"/>
                </a:solidFill>
                <a:ea typeface="宋体" charset="-122"/>
                <a:cs typeface="宋体" charset="-122"/>
              </a:rPr>
              <a:t>CH4</a:t>
            </a:r>
            <a:r>
              <a:rPr lang="en-US" altLang="zh-CN" sz="1800">
                <a:ea typeface="宋体" charset="-122"/>
                <a:cs typeface="宋体" charset="-122"/>
              </a:rPr>
              <a:t>, </a:t>
            </a:r>
            <a:r>
              <a:rPr lang="en-US" altLang="zh-CN" sz="1800">
                <a:solidFill>
                  <a:schemeClr val="hlink"/>
                </a:solidFill>
                <a:ea typeface="宋体" charset="-122"/>
                <a:cs typeface="宋体" charset="-122"/>
              </a:rPr>
              <a:t>C2H6</a:t>
            </a:r>
            <a:r>
              <a:rPr lang="en-US" altLang="zh-CN" sz="1800">
                <a:ea typeface="宋体" charset="-122"/>
                <a:cs typeface="宋体" charset="-122"/>
              </a:rPr>
              <a:t>, </a:t>
            </a:r>
            <a:r>
              <a:rPr lang="en-US" altLang="zh-CN" sz="1800">
                <a:solidFill>
                  <a:schemeClr val="hlink"/>
                </a:solidFill>
                <a:ea typeface="宋体" charset="-122"/>
                <a:cs typeface="宋体" charset="-122"/>
              </a:rPr>
              <a:t>H6C2</a:t>
            </a:r>
            <a:r>
              <a:rPr lang="en-US" altLang="zh-CN" sz="1800">
                <a:ea typeface="宋体" charset="-122"/>
                <a:cs typeface="宋体" charset="-122"/>
              </a:rPr>
              <a:t>, </a:t>
            </a:r>
            <a:r>
              <a:rPr lang="en-US" altLang="zh-CN" sz="1800">
                <a:solidFill>
                  <a:schemeClr val="hlink"/>
                </a:solidFill>
                <a:ea typeface="宋体" charset="-122"/>
                <a:cs typeface="宋体" charset="-122"/>
              </a:rPr>
              <a:t>CH3CH3</a:t>
            </a:r>
            <a:r>
              <a:rPr lang="en-US" altLang="zh-CN" sz="1800">
                <a:ea typeface="宋体" charset="-122"/>
                <a:cs typeface="宋体" charset="-122"/>
              </a:rPr>
              <a:t>, and </a:t>
            </a:r>
            <a:r>
              <a:rPr lang="en-US" altLang="zh-CN" sz="1800">
                <a:solidFill>
                  <a:schemeClr val="hlink"/>
                </a:solidFill>
                <a:ea typeface="宋体" charset="-122"/>
                <a:cs typeface="宋体" charset="-122"/>
              </a:rPr>
              <a:t>CH4O</a:t>
            </a:r>
            <a:r>
              <a:rPr lang="en-US" altLang="zh-CN" sz="1800">
                <a:ea typeface="宋体" charset="-122"/>
                <a:cs typeface="宋体" charset="-122"/>
              </a:rPr>
              <a:t> and </a:t>
            </a:r>
            <a:r>
              <a:rPr lang="en-US" altLang="zh-CN" sz="1800">
                <a:solidFill>
                  <a:schemeClr val="hlink"/>
                </a:solidFill>
                <a:ea typeface="宋体" charset="-122"/>
                <a:cs typeface="宋体" charset="-122"/>
              </a:rPr>
              <a:t>C2H6O2</a:t>
            </a:r>
            <a:r>
              <a:rPr lang="en-US" altLang="zh-CN" sz="1800">
                <a:ea typeface="宋体" charset="-122"/>
                <a:cs typeface="宋体" charset="-122"/>
              </a:rPr>
              <a:t> as well.</a:t>
            </a:r>
          </a:p>
          <a:p>
            <a:pPr lvl="1" eaLnBrk="1" hangingPunct="1">
              <a:lnSpc>
                <a:spcPct val="90000"/>
              </a:lnSpc>
            </a:pPr>
            <a:r>
              <a:rPr lang="en-US" altLang="zh-CN" sz="1800">
                <a:ea typeface="宋体" charset="-122"/>
                <a:cs typeface="宋体" charset="-122"/>
              </a:rPr>
              <a:t>Ranking function</a:t>
            </a:r>
          </a:p>
          <a:p>
            <a:pPr lvl="1" eaLnBrk="1" hangingPunct="1">
              <a:lnSpc>
                <a:spcPct val="90000"/>
              </a:lnSpc>
              <a:buFontTx/>
              <a:buNone/>
            </a:pPr>
            <a:endParaRPr lang="en-US" altLang="zh-CN" sz="1800">
              <a:ea typeface="宋体" charset="-122"/>
              <a:cs typeface="宋体" charset="-122"/>
            </a:endParaRPr>
          </a:p>
        </p:txBody>
      </p:sp>
      <p:graphicFrame>
        <p:nvGraphicFramePr>
          <p:cNvPr id="62466" name="Object 2"/>
          <p:cNvGraphicFramePr>
            <a:graphicFrameLocks noGrp="1" noChangeAspect="1"/>
          </p:cNvGraphicFramePr>
          <p:nvPr>
            <p:ph sz="quarter" idx="2"/>
          </p:nvPr>
        </p:nvGraphicFramePr>
        <p:xfrm>
          <a:off x="2286000" y="2209800"/>
          <a:ext cx="4205288" cy="600075"/>
        </p:xfrm>
        <a:graphic>
          <a:graphicData uri="http://schemas.openxmlformats.org/presentationml/2006/ole">
            <mc:AlternateContent xmlns:mc="http://schemas.openxmlformats.org/markup-compatibility/2006">
              <mc:Choice xmlns:v="urn:schemas-microsoft-com:vml" Requires="v">
                <p:oleObj spid="_x0000_s62470" name="Equation" r:id="rId4" imgW="2755900" imgH="393700" progId="Equation.3">
                  <p:embed/>
                </p:oleObj>
              </mc:Choice>
              <mc:Fallback>
                <p:oleObj name="Equation" r:id="rId4" imgW="2755900" imgH="3937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209800"/>
                        <a:ext cx="4205288" cy="6000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2467" name="Object 3"/>
          <p:cNvGraphicFramePr>
            <a:graphicFrameLocks noGrp="1" noChangeAspect="1"/>
          </p:cNvGraphicFramePr>
          <p:nvPr>
            <p:ph sz="quarter" idx="3"/>
          </p:nvPr>
        </p:nvGraphicFramePr>
        <p:xfrm>
          <a:off x="3865563" y="5973763"/>
          <a:ext cx="4230687" cy="503237"/>
        </p:xfrm>
        <a:graphic>
          <a:graphicData uri="http://schemas.openxmlformats.org/presentationml/2006/ole">
            <mc:AlternateContent xmlns:mc="http://schemas.openxmlformats.org/markup-compatibility/2006">
              <mc:Choice xmlns:v="urn:schemas-microsoft-com:vml" Requires="v">
                <p:oleObj spid="_x0000_s62471" name="Equation" r:id="rId6" imgW="3416697" imgH="406797" progId="Equation.3">
                  <p:embed/>
                </p:oleObj>
              </mc:Choice>
              <mc:Fallback>
                <p:oleObj name="Equation" r:id="rId6" imgW="3416697" imgH="406797"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5563" y="5973763"/>
                        <a:ext cx="4230687" cy="503237"/>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685800" y="228600"/>
            <a:ext cx="7772400" cy="762000"/>
          </a:xfrm>
        </p:spPr>
        <p:txBody>
          <a:bodyPr/>
          <a:lstStyle/>
          <a:p>
            <a:pPr eaLnBrk="1" hangingPunct="1"/>
            <a:r>
              <a:rPr lang="en-US" altLang="zh-CN" dirty="0">
                <a:solidFill>
                  <a:srgbClr val="FF0000"/>
                </a:solidFill>
                <a:ea typeface="宋体" charset="-122"/>
                <a:cs typeface="宋体" charset="-122"/>
              </a:rPr>
              <a:t>Formula Search substructure</a:t>
            </a:r>
            <a:endParaRPr lang="en-US" altLang="zh-CN" dirty="0">
              <a:ea typeface="宋体" charset="-122"/>
              <a:cs typeface="宋体" charset="-122"/>
            </a:endParaRPr>
          </a:p>
        </p:txBody>
      </p:sp>
      <p:sp>
        <p:nvSpPr>
          <p:cNvPr id="64517" name="Rectangle 3"/>
          <p:cNvSpPr>
            <a:spLocks noGrp="1" noChangeArrowheads="1"/>
          </p:cNvSpPr>
          <p:nvPr>
            <p:ph type="body" sz="half" idx="1"/>
          </p:nvPr>
        </p:nvSpPr>
        <p:spPr>
          <a:xfrm>
            <a:off x="838200" y="990600"/>
            <a:ext cx="7199313" cy="4114800"/>
          </a:xfrm>
        </p:spPr>
        <p:txBody>
          <a:bodyPr/>
          <a:lstStyle/>
          <a:p>
            <a:pPr eaLnBrk="1" hangingPunct="1">
              <a:lnSpc>
                <a:spcPct val="80000"/>
              </a:lnSpc>
            </a:pPr>
            <a:r>
              <a:rPr lang="en-US" altLang="zh-CN" sz="2000">
                <a:ea typeface="宋体" charset="-122"/>
                <a:cs typeface="宋体" charset="-122"/>
              </a:rPr>
              <a:t>Substructure formula search</a:t>
            </a:r>
          </a:p>
          <a:p>
            <a:pPr lvl="1" eaLnBrk="1" hangingPunct="1">
              <a:lnSpc>
                <a:spcPct val="80000"/>
              </a:lnSpc>
            </a:pPr>
            <a:r>
              <a:rPr lang="en-US" altLang="zh-CN" sz="1800">
                <a:ea typeface="宋体" charset="-122"/>
                <a:cs typeface="宋体" charset="-122"/>
              </a:rPr>
              <a:t>Search for formulas that may have a substructure. E.g. </a:t>
            </a:r>
            <a:r>
              <a:rPr lang="en-US" altLang="zh-CN" sz="1800">
                <a:solidFill>
                  <a:schemeClr val="hlink"/>
                </a:solidFill>
                <a:ea typeface="宋体" charset="-122"/>
                <a:cs typeface="宋体" charset="-122"/>
              </a:rPr>
              <a:t>-COOH</a:t>
            </a:r>
            <a:r>
              <a:rPr lang="en-US" altLang="zh-CN" sz="1800">
                <a:ea typeface="宋体" charset="-122"/>
                <a:cs typeface="宋体" charset="-122"/>
              </a:rPr>
              <a:t> matches </a:t>
            </a:r>
            <a:r>
              <a:rPr lang="en-US" altLang="zh-CN" sz="1800">
                <a:solidFill>
                  <a:schemeClr val="hlink"/>
                </a:solidFill>
                <a:ea typeface="宋体" charset="-122"/>
                <a:cs typeface="宋体" charset="-122"/>
              </a:rPr>
              <a:t>CH3COOH </a:t>
            </a:r>
            <a:r>
              <a:rPr lang="en-US" altLang="zh-CN" sz="1800">
                <a:ea typeface="宋体" charset="-122"/>
                <a:cs typeface="宋体" charset="-122"/>
              </a:rPr>
              <a:t>(exact match: high score), </a:t>
            </a:r>
            <a:r>
              <a:rPr lang="en-US" altLang="zh-CN" sz="1800">
                <a:solidFill>
                  <a:schemeClr val="hlink"/>
                </a:solidFill>
                <a:ea typeface="宋体" charset="-122"/>
                <a:cs typeface="宋体" charset="-122"/>
              </a:rPr>
              <a:t>HOOCCH3 </a:t>
            </a:r>
            <a:r>
              <a:rPr lang="en-US" altLang="zh-CN" sz="1800">
                <a:ea typeface="宋体" charset="-122"/>
                <a:cs typeface="宋体" charset="-122"/>
              </a:rPr>
              <a:t>(reverse match: medium score), and </a:t>
            </a:r>
            <a:r>
              <a:rPr lang="en-US" altLang="zh-CN" sz="1800">
                <a:solidFill>
                  <a:schemeClr val="hlink"/>
                </a:solidFill>
                <a:ea typeface="宋体" charset="-122"/>
                <a:cs typeface="宋体" charset="-122"/>
              </a:rPr>
              <a:t>CH3CHO2 </a:t>
            </a:r>
            <a:r>
              <a:rPr lang="en-US" altLang="zh-CN" sz="1800">
                <a:ea typeface="宋体" charset="-122"/>
                <a:cs typeface="宋体" charset="-122"/>
              </a:rPr>
              <a:t>(parsed match: low score).</a:t>
            </a:r>
          </a:p>
          <a:p>
            <a:pPr lvl="1" eaLnBrk="1" hangingPunct="1">
              <a:lnSpc>
                <a:spcPct val="80000"/>
              </a:lnSpc>
            </a:pPr>
            <a:r>
              <a:rPr lang="en-US" altLang="zh-CN" sz="1800">
                <a:ea typeface="宋体" charset="-122"/>
                <a:cs typeface="宋体" charset="-122"/>
              </a:rPr>
              <a:t>Ranking function</a:t>
            </a:r>
          </a:p>
          <a:p>
            <a:pPr lvl="1" eaLnBrk="1" hangingPunct="1">
              <a:lnSpc>
                <a:spcPct val="80000"/>
              </a:lnSpc>
              <a:buFontTx/>
              <a:buNone/>
            </a:pPr>
            <a:r>
              <a:rPr lang="en-US" altLang="zh-CN" sz="1800">
                <a:ea typeface="宋体" charset="-122"/>
                <a:cs typeface="宋体" charset="-122"/>
              </a:rPr>
              <a:t>	where </a:t>
            </a:r>
            <a:r>
              <a:rPr lang="en-US" altLang="zh-CN" sz="1800" i="1">
                <a:ea typeface="宋体" charset="-122"/>
                <a:cs typeface="宋体" charset="-122"/>
              </a:rPr>
              <a:t>W</a:t>
            </a:r>
            <a:r>
              <a:rPr lang="en-US" altLang="zh-CN" sz="1800" i="1" baseline="-25000">
                <a:ea typeface="宋体" charset="-122"/>
                <a:cs typeface="宋体" charset="-122"/>
              </a:rPr>
              <a:t>match(q,f) </a:t>
            </a:r>
            <a:r>
              <a:rPr lang="en-US" altLang="zh-CN" sz="1800">
                <a:ea typeface="宋体" charset="-122"/>
                <a:cs typeface="宋体" charset="-122"/>
              </a:rPr>
              <a:t> is the weight for exact match, reverse match, and parsed match</a:t>
            </a:r>
            <a:endParaRPr lang="en-US" altLang="zh-CN" sz="1800" i="1" baseline="-25000">
              <a:ea typeface="宋体" charset="-122"/>
              <a:cs typeface="宋体" charset="-122"/>
            </a:endParaRPr>
          </a:p>
          <a:p>
            <a:pPr eaLnBrk="1" hangingPunct="1">
              <a:lnSpc>
                <a:spcPct val="80000"/>
              </a:lnSpc>
            </a:pPr>
            <a:r>
              <a:rPr lang="en-US" altLang="zh-CN" sz="2000">
                <a:ea typeface="宋体" charset="-122"/>
                <a:cs typeface="宋体" charset="-122"/>
              </a:rPr>
              <a:t>Similarity formula search</a:t>
            </a:r>
          </a:p>
          <a:p>
            <a:pPr lvl="1" eaLnBrk="1" hangingPunct="1">
              <a:lnSpc>
                <a:spcPct val="80000"/>
              </a:lnSpc>
            </a:pPr>
            <a:r>
              <a:rPr lang="en-US" altLang="zh-CN" sz="1800">
                <a:ea typeface="宋体" charset="-122"/>
                <a:cs typeface="宋体" charset="-122"/>
              </a:rPr>
              <a:t>Search for formulas with a similar structure of the query formula. Feature-based approach using partial formula matching. E.g. </a:t>
            </a:r>
            <a:r>
              <a:rPr lang="en-US" altLang="zh-CN" sz="1800">
                <a:solidFill>
                  <a:schemeClr val="hlink"/>
                </a:solidFill>
                <a:ea typeface="宋体" charset="-122"/>
                <a:cs typeface="宋体" charset="-122"/>
              </a:rPr>
              <a:t>~CH3COOH</a:t>
            </a:r>
            <a:r>
              <a:rPr lang="en-US" altLang="zh-CN" sz="1800">
                <a:ea typeface="宋体" charset="-122"/>
                <a:cs typeface="宋体" charset="-122"/>
              </a:rPr>
              <a:t> matches </a:t>
            </a:r>
            <a:r>
              <a:rPr lang="en-US" altLang="zh-CN" sz="1800">
                <a:solidFill>
                  <a:schemeClr val="hlink"/>
                </a:solidFill>
                <a:ea typeface="宋体" charset="-122"/>
                <a:cs typeface="宋体" charset="-122"/>
              </a:rPr>
              <a:t>CH3COOH</a:t>
            </a:r>
            <a:r>
              <a:rPr lang="en-US" altLang="zh-CN" sz="1800">
                <a:ea typeface="宋体" charset="-122"/>
                <a:cs typeface="宋体" charset="-122"/>
              </a:rPr>
              <a:t>, </a:t>
            </a:r>
            <a:r>
              <a:rPr lang="en-US" altLang="zh-CN" sz="1800">
                <a:solidFill>
                  <a:schemeClr val="hlink"/>
                </a:solidFill>
                <a:ea typeface="宋体" charset="-122"/>
                <a:cs typeface="宋体" charset="-122"/>
              </a:rPr>
              <a:t>(CH3COO)2Co</a:t>
            </a:r>
            <a:r>
              <a:rPr lang="en-US" altLang="zh-CN" sz="1800">
                <a:ea typeface="宋体" charset="-122"/>
                <a:cs typeface="宋体" charset="-122"/>
              </a:rPr>
              <a:t>, </a:t>
            </a:r>
            <a:r>
              <a:rPr lang="en-US" altLang="zh-CN" sz="1800">
                <a:solidFill>
                  <a:schemeClr val="hlink"/>
                </a:solidFill>
                <a:ea typeface="宋体" charset="-122"/>
                <a:cs typeface="宋体" charset="-122"/>
              </a:rPr>
              <a:t>CH3COO</a:t>
            </a:r>
            <a:r>
              <a:rPr lang="en-US" altLang="zh-CN" sz="1800" baseline="30000">
                <a:solidFill>
                  <a:schemeClr val="hlink"/>
                </a:solidFill>
                <a:ea typeface="宋体" charset="-122"/>
                <a:cs typeface="宋体" charset="-122"/>
              </a:rPr>
              <a:t>-</a:t>
            </a:r>
            <a:r>
              <a:rPr lang="en-US" altLang="zh-CN" sz="1800">
                <a:ea typeface="宋体" charset="-122"/>
                <a:cs typeface="宋体" charset="-122"/>
              </a:rPr>
              <a:t>, etc.</a:t>
            </a:r>
          </a:p>
          <a:p>
            <a:pPr lvl="1" eaLnBrk="1" hangingPunct="1">
              <a:lnSpc>
                <a:spcPct val="80000"/>
              </a:lnSpc>
            </a:pPr>
            <a:r>
              <a:rPr lang="en-US" altLang="zh-CN" sz="1800">
                <a:ea typeface="宋体" charset="-122"/>
                <a:cs typeface="宋体" charset="-122"/>
              </a:rPr>
              <a:t>Ranking function</a:t>
            </a:r>
          </a:p>
          <a:p>
            <a:pPr lvl="1" eaLnBrk="1" hangingPunct="1">
              <a:lnSpc>
                <a:spcPct val="80000"/>
              </a:lnSpc>
            </a:pPr>
            <a:endParaRPr lang="en-US" altLang="zh-CN" sz="1800">
              <a:ea typeface="宋体" charset="-122"/>
              <a:cs typeface="宋体" charset="-122"/>
            </a:endParaRPr>
          </a:p>
          <a:p>
            <a:pPr eaLnBrk="1" hangingPunct="1">
              <a:lnSpc>
                <a:spcPct val="90000"/>
              </a:lnSpc>
            </a:pPr>
            <a:r>
              <a:rPr lang="en-US" altLang="zh-CN" sz="2000">
                <a:ea typeface="宋体" charset="-122"/>
                <a:cs typeface="宋体" charset="-122"/>
              </a:rPr>
              <a:t>Conjunctive search of the basic types of formula searches</a:t>
            </a:r>
          </a:p>
          <a:p>
            <a:pPr lvl="1" eaLnBrk="1" hangingPunct="1">
              <a:lnSpc>
                <a:spcPct val="90000"/>
              </a:lnSpc>
            </a:pPr>
            <a:r>
              <a:rPr lang="en-US" altLang="zh-CN" sz="1800">
                <a:ea typeface="宋体" charset="-122"/>
                <a:cs typeface="宋体" charset="-122"/>
              </a:rPr>
              <a:t>E.g. </a:t>
            </a:r>
            <a:r>
              <a:rPr lang="en-US" altLang="zh-CN" sz="1800">
                <a:solidFill>
                  <a:schemeClr val="hlink"/>
                </a:solidFill>
                <a:ea typeface="宋体" charset="-122"/>
                <a:cs typeface="宋体" charset="-122"/>
              </a:rPr>
              <a:t>[*C2H4-6 -COOH]</a:t>
            </a:r>
            <a:r>
              <a:rPr lang="en-US" altLang="zh-CN" sz="1800">
                <a:ea typeface="宋体" charset="-122"/>
                <a:cs typeface="宋体" charset="-122"/>
              </a:rPr>
              <a:t> matches </a:t>
            </a:r>
            <a:r>
              <a:rPr lang="en-US" altLang="zh-CN" sz="1800">
                <a:solidFill>
                  <a:schemeClr val="hlink"/>
                </a:solidFill>
                <a:ea typeface="宋体" charset="-122"/>
                <a:cs typeface="宋体" charset="-122"/>
              </a:rPr>
              <a:t>CH3COOH</a:t>
            </a:r>
            <a:r>
              <a:rPr lang="en-US" altLang="zh-CN" sz="1800">
                <a:ea typeface="宋体" charset="-122"/>
                <a:cs typeface="宋体" charset="-122"/>
              </a:rPr>
              <a:t>, not </a:t>
            </a:r>
            <a:r>
              <a:rPr lang="en-US" altLang="zh-CN" sz="1800">
                <a:solidFill>
                  <a:schemeClr val="hlink"/>
                </a:solidFill>
                <a:ea typeface="宋体" charset="-122"/>
                <a:cs typeface="宋体" charset="-122"/>
              </a:rPr>
              <a:t>C2H4O</a:t>
            </a:r>
            <a:r>
              <a:rPr lang="en-US" altLang="zh-CN" sz="1800">
                <a:ea typeface="宋体" charset="-122"/>
                <a:cs typeface="宋体" charset="-122"/>
              </a:rPr>
              <a:t> or </a:t>
            </a:r>
            <a:r>
              <a:rPr lang="en-US" altLang="zh-CN" sz="1800">
                <a:solidFill>
                  <a:schemeClr val="hlink"/>
                </a:solidFill>
                <a:ea typeface="宋体" charset="-122"/>
                <a:cs typeface="宋体" charset="-122"/>
              </a:rPr>
              <a:t>CH3CH2COOH</a:t>
            </a:r>
            <a:r>
              <a:rPr lang="en-US" altLang="zh-CN" sz="1800">
                <a:ea typeface="宋体" charset="-122"/>
                <a:cs typeface="宋体" charset="-122"/>
              </a:rPr>
              <a:t>.</a:t>
            </a:r>
          </a:p>
          <a:p>
            <a:pPr eaLnBrk="1" hangingPunct="1">
              <a:lnSpc>
                <a:spcPct val="90000"/>
              </a:lnSpc>
            </a:pPr>
            <a:r>
              <a:rPr lang="en-US" altLang="zh-CN" sz="2000">
                <a:ea typeface="宋体" charset="-122"/>
                <a:cs typeface="宋体" charset="-122"/>
              </a:rPr>
              <a:t>Document query rewriting</a:t>
            </a:r>
          </a:p>
          <a:p>
            <a:pPr lvl="1" eaLnBrk="1" hangingPunct="1">
              <a:lnSpc>
                <a:spcPct val="90000"/>
              </a:lnSpc>
            </a:pPr>
            <a:r>
              <a:rPr lang="en-US" altLang="zh-CN" sz="1800">
                <a:ea typeface="宋体" charset="-122"/>
                <a:cs typeface="宋体" charset="-122"/>
              </a:rPr>
              <a:t>E.g. document query </a:t>
            </a:r>
            <a:r>
              <a:rPr lang="en-US" altLang="zh-CN" sz="1800">
                <a:solidFill>
                  <a:schemeClr val="hlink"/>
                </a:solidFill>
                <a:ea typeface="宋体" charset="-122"/>
                <a:cs typeface="宋体" charset="-122"/>
              </a:rPr>
              <a:t>atom formula:=CH4</a:t>
            </a:r>
            <a:r>
              <a:rPr lang="en-US" altLang="zh-CN" sz="1800">
                <a:ea typeface="宋体" charset="-122"/>
                <a:cs typeface="宋体" charset="-122"/>
              </a:rPr>
              <a:t> is rewritten to </a:t>
            </a:r>
            <a:r>
              <a:rPr lang="en-US" altLang="zh-CN" sz="1800">
                <a:solidFill>
                  <a:schemeClr val="hlink"/>
                </a:solidFill>
                <a:ea typeface="宋体" charset="-122"/>
                <a:cs typeface="宋体" charset="-122"/>
              </a:rPr>
              <a:t>atom (CH4 OR CD4)</a:t>
            </a:r>
            <a:r>
              <a:rPr lang="en-US" altLang="zh-CN" sz="1800">
                <a:ea typeface="宋体" charset="-122"/>
                <a:cs typeface="宋体" charset="-122"/>
              </a:rPr>
              <a:t>, if formula search of </a:t>
            </a:r>
            <a:r>
              <a:rPr lang="en-US" altLang="zh-CN" sz="1800">
                <a:solidFill>
                  <a:schemeClr val="hlink"/>
                </a:solidFill>
                <a:ea typeface="宋体" charset="-122"/>
                <a:cs typeface="宋体" charset="-122"/>
              </a:rPr>
              <a:t>=CH4</a:t>
            </a:r>
            <a:r>
              <a:rPr lang="en-US" altLang="zh-CN" sz="1800">
                <a:ea typeface="宋体" charset="-122"/>
                <a:cs typeface="宋体" charset="-122"/>
              </a:rPr>
              <a:t> matches </a:t>
            </a:r>
            <a:r>
              <a:rPr lang="en-US" altLang="zh-CN" sz="1800">
                <a:solidFill>
                  <a:schemeClr val="hlink"/>
                </a:solidFill>
                <a:ea typeface="宋体" charset="-122"/>
                <a:cs typeface="宋体" charset="-122"/>
              </a:rPr>
              <a:t>CH4</a:t>
            </a:r>
            <a:r>
              <a:rPr lang="en-US" altLang="zh-CN" sz="1800">
                <a:ea typeface="宋体" charset="-122"/>
                <a:cs typeface="宋体" charset="-122"/>
              </a:rPr>
              <a:t> and </a:t>
            </a:r>
            <a:r>
              <a:rPr lang="en-US" altLang="zh-CN" sz="1800">
                <a:solidFill>
                  <a:schemeClr val="hlink"/>
                </a:solidFill>
                <a:ea typeface="宋体" charset="-122"/>
                <a:cs typeface="宋体" charset="-122"/>
              </a:rPr>
              <a:t>CD4</a:t>
            </a:r>
            <a:r>
              <a:rPr lang="en-US" altLang="zh-CN" sz="1800">
                <a:ea typeface="宋体" charset="-122"/>
                <a:cs typeface="宋体" charset="-122"/>
              </a:rPr>
              <a:t>.</a:t>
            </a:r>
            <a:endParaRPr lang="en-US" altLang="zh-CN" sz="1600">
              <a:ea typeface="宋体" charset="-122"/>
              <a:cs typeface="宋体" charset="-122"/>
            </a:endParaRPr>
          </a:p>
        </p:txBody>
      </p:sp>
      <p:graphicFrame>
        <p:nvGraphicFramePr>
          <p:cNvPr id="64514" name="Object 2"/>
          <p:cNvGraphicFramePr>
            <a:graphicFrameLocks noGrp="1" noChangeAspect="1"/>
          </p:cNvGraphicFramePr>
          <p:nvPr>
            <p:ph sz="quarter" idx="2"/>
          </p:nvPr>
        </p:nvGraphicFramePr>
        <p:xfrm>
          <a:off x="4343400" y="2057400"/>
          <a:ext cx="3810000" cy="360363"/>
        </p:xfrm>
        <a:graphic>
          <a:graphicData uri="http://schemas.openxmlformats.org/presentationml/2006/ole">
            <mc:AlternateContent xmlns:mc="http://schemas.openxmlformats.org/markup-compatibility/2006">
              <mc:Choice xmlns:v="urn:schemas-microsoft-com:vml" Requires="v">
                <p:oleObj spid="_x0000_s64518" name="Equation" r:id="rId4" imgW="2552700" imgH="241300" progId="Equation.3">
                  <p:embed/>
                </p:oleObj>
              </mc:Choice>
              <mc:Fallback>
                <p:oleObj name="Equation" r:id="rId4" imgW="2552700" imgH="2413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2057400"/>
                        <a:ext cx="3810000" cy="3603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4515" name="Object 3"/>
          <p:cNvGraphicFramePr>
            <a:graphicFrameLocks noGrp="1" noChangeAspect="1"/>
          </p:cNvGraphicFramePr>
          <p:nvPr>
            <p:ph sz="quarter" idx="3"/>
          </p:nvPr>
        </p:nvGraphicFramePr>
        <p:xfrm>
          <a:off x="3810000" y="4343400"/>
          <a:ext cx="4838700" cy="504825"/>
        </p:xfrm>
        <a:graphic>
          <a:graphicData uri="http://schemas.openxmlformats.org/presentationml/2006/ole">
            <mc:AlternateContent xmlns:mc="http://schemas.openxmlformats.org/markup-compatibility/2006">
              <mc:Choice xmlns:v="urn:schemas-microsoft-com:vml" Requires="v">
                <p:oleObj spid="_x0000_s64519" name="Equation" r:id="rId6" imgW="3530600" imgH="368300" progId="Equation.3">
                  <p:embed/>
                </p:oleObj>
              </mc:Choice>
              <mc:Fallback>
                <p:oleObj name="Equation" r:id="rId6" imgW="3530600" imgH="3683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4343400"/>
                        <a:ext cx="4838700" cy="5048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152400"/>
            <a:ext cx="7772400" cy="1143000"/>
          </a:xfrm>
        </p:spPr>
        <p:txBody>
          <a:bodyPr/>
          <a:lstStyle/>
          <a:p>
            <a:pPr eaLnBrk="1" hangingPunct="1"/>
            <a:r>
              <a:rPr lang="en-US" altLang="zh-CN" sz="4000">
                <a:solidFill>
                  <a:srgbClr val="FF0000"/>
                </a:solidFill>
              </a:rPr>
              <a:t>Formula Search </a:t>
            </a:r>
            <a:r>
              <a:rPr lang="en-US" altLang="zh-CN" sz="2400">
                <a:solidFill>
                  <a:srgbClr val="FF0000"/>
                </a:solidFill>
              </a:rPr>
              <a:t>-Query Models</a:t>
            </a:r>
            <a:endParaRPr lang="en-US" altLang="zh-CN" sz="2800"/>
          </a:p>
        </p:txBody>
      </p:sp>
      <p:sp>
        <p:nvSpPr>
          <p:cNvPr id="66563" name="Rectangle 3"/>
          <p:cNvSpPr>
            <a:spLocks noGrp="1" noChangeArrowheads="1"/>
          </p:cNvSpPr>
          <p:nvPr>
            <p:ph type="body" idx="1"/>
          </p:nvPr>
        </p:nvSpPr>
        <p:spPr>
          <a:xfrm>
            <a:off x="838200" y="1295400"/>
            <a:ext cx="7848600" cy="5257800"/>
          </a:xfrm>
        </p:spPr>
        <p:txBody>
          <a:bodyPr/>
          <a:lstStyle/>
          <a:p>
            <a:pPr eaLnBrk="1" hangingPunct="1">
              <a:lnSpc>
                <a:spcPct val="80000"/>
              </a:lnSpc>
              <a:buFontTx/>
              <a:buNone/>
            </a:pPr>
            <a:r>
              <a:rPr lang="en-US" altLang="zh-CN" sz="1600">
                <a:solidFill>
                  <a:srgbClr val="0000FF"/>
                </a:solidFill>
              </a:rPr>
              <a:t>Many models are possible from exact to semantic</a:t>
            </a:r>
          </a:p>
          <a:p>
            <a:pPr lvl="1" eaLnBrk="1" hangingPunct="1">
              <a:lnSpc>
                <a:spcPct val="80000"/>
              </a:lnSpc>
              <a:buFontTx/>
              <a:buNone/>
            </a:pPr>
            <a:r>
              <a:rPr lang="en-US" altLang="zh-CN" sz="1400">
                <a:solidFill>
                  <a:srgbClr val="0000FF"/>
                </a:solidFill>
              </a:rPr>
              <a:t>Models discriminated by matching algorithms</a:t>
            </a:r>
          </a:p>
          <a:p>
            <a:pPr eaLnBrk="1" hangingPunct="1">
              <a:lnSpc>
                <a:spcPct val="80000"/>
              </a:lnSpc>
            </a:pPr>
            <a:endParaRPr lang="en-US" altLang="zh-CN" sz="1600"/>
          </a:p>
          <a:p>
            <a:pPr eaLnBrk="1" hangingPunct="1">
              <a:lnSpc>
                <a:spcPct val="80000"/>
              </a:lnSpc>
            </a:pPr>
            <a:r>
              <a:rPr lang="en-US" altLang="zh-CN" sz="1800"/>
              <a:t>Exact search</a:t>
            </a:r>
          </a:p>
          <a:p>
            <a:pPr lvl="1" eaLnBrk="1" hangingPunct="1">
              <a:lnSpc>
                <a:spcPct val="80000"/>
              </a:lnSpc>
            </a:pPr>
            <a:r>
              <a:rPr lang="en-US" altLang="zh-CN" sz="1600"/>
              <a:t>Search for exact representations</a:t>
            </a:r>
          </a:p>
          <a:p>
            <a:pPr lvl="1" eaLnBrk="1" hangingPunct="1">
              <a:lnSpc>
                <a:spcPct val="80000"/>
              </a:lnSpc>
            </a:pPr>
            <a:r>
              <a:rPr lang="en-US" altLang="zh-CN" sz="1600"/>
              <a:t>E.g. </a:t>
            </a:r>
            <a:r>
              <a:rPr lang="en-US" altLang="zh-CN" sz="1600">
                <a:solidFill>
                  <a:srgbClr val="FF3300"/>
                </a:solidFill>
              </a:rPr>
              <a:t>=C1-2H4-6</a:t>
            </a:r>
            <a:r>
              <a:rPr lang="en-US" altLang="zh-CN" sz="1600"/>
              <a:t> matches </a:t>
            </a:r>
            <a:r>
              <a:rPr lang="en-US" altLang="zh-CN" sz="1600">
                <a:solidFill>
                  <a:srgbClr val="FF3300"/>
                </a:solidFill>
              </a:rPr>
              <a:t>CH4</a:t>
            </a:r>
            <a:r>
              <a:rPr lang="en-US" altLang="zh-CN" sz="1600"/>
              <a:t> and </a:t>
            </a:r>
            <a:r>
              <a:rPr lang="en-US" altLang="zh-CN" sz="1600">
                <a:solidFill>
                  <a:srgbClr val="FF3300"/>
                </a:solidFill>
              </a:rPr>
              <a:t>C2H6</a:t>
            </a:r>
            <a:r>
              <a:rPr lang="en-US" altLang="zh-CN" sz="1600"/>
              <a:t>, not </a:t>
            </a:r>
            <a:r>
              <a:rPr lang="en-US" altLang="zh-CN" sz="1600">
                <a:solidFill>
                  <a:srgbClr val="FF3300"/>
                </a:solidFill>
              </a:rPr>
              <a:t>H4C</a:t>
            </a:r>
            <a:r>
              <a:rPr lang="en-US" altLang="zh-CN" sz="1600"/>
              <a:t> or </a:t>
            </a:r>
            <a:r>
              <a:rPr lang="en-US" altLang="zh-CN" sz="1600">
                <a:solidFill>
                  <a:srgbClr val="FF3300"/>
                </a:solidFill>
              </a:rPr>
              <a:t>H6C2</a:t>
            </a:r>
          </a:p>
          <a:p>
            <a:pPr eaLnBrk="1" hangingPunct="1">
              <a:lnSpc>
                <a:spcPct val="80000"/>
              </a:lnSpc>
            </a:pPr>
            <a:r>
              <a:rPr lang="en-US" altLang="zh-CN" sz="1800"/>
              <a:t>Frequency searches</a:t>
            </a:r>
          </a:p>
          <a:p>
            <a:pPr lvl="1" eaLnBrk="1" hangingPunct="1">
              <a:lnSpc>
                <a:spcPct val="80000"/>
              </a:lnSpc>
            </a:pPr>
            <a:r>
              <a:rPr lang="en-US" altLang="zh-CN" sz="1600"/>
              <a:t>Full frequency search: search for formulae with specified chemical elements and frequency ranges, ignoring the order, no unspecified elements</a:t>
            </a:r>
          </a:p>
          <a:p>
            <a:pPr lvl="1" eaLnBrk="1" hangingPunct="1">
              <a:lnSpc>
                <a:spcPct val="80000"/>
              </a:lnSpc>
            </a:pPr>
            <a:r>
              <a:rPr lang="en-US" altLang="zh-CN" sz="1600"/>
              <a:t>E.g. </a:t>
            </a:r>
            <a:r>
              <a:rPr lang="en-US" altLang="zh-CN" sz="1600">
                <a:solidFill>
                  <a:srgbClr val="FF3300"/>
                </a:solidFill>
              </a:rPr>
              <a:t>C1-2H4-6</a:t>
            </a:r>
            <a:r>
              <a:rPr lang="en-US" altLang="zh-CN" sz="1600"/>
              <a:t> matches </a:t>
            </a:r>
            <a:r>
              <a:rPr lang="en-US" altLang="zh-CN" sz="1600">
                <a:solidFill>
                  <a:srgbClr val="FF3300"/>
                </a:solidFill>
              </a:rPr>
              <a:t>CH4</a:t>
            </a:r>
            <a:r>
              <a:rPr lang="en-US" altLang="zh-CN" sz="1600"/>
              <a:t>, </a:t>
            </a:r>
            <a:r>
              <a:rPr lang="en-US" altLang="zh-CN" sz="1600">
                <a:solidFill>
                  <a:srgbClr val="FF3300"/>
                </a:solidFill>
              </a:rPr>
              <a:t>C2H6</a:t>
            </a:r>
            <a:r>
              <a:rPr lang="en-US" altLang="zh-CN" sz="1600"/>
              <a:t>, </a:t>
            </a:r>
            <a:r>
              <a:rPr lang="en-US" altLang="zh-CN" sz="1600">
                <a:solidFill>
                  <a:srgbClr val="FF3300"/>
                </a:solidFill>
              </a:rPr>
              <a:t>H6C2</a:t>
            </a:r>
            <a:r>
              <a:rPr lang="en-US" altLang="zh-CN" sz="1600"/>
              <a:t>, </a:t>
            </a:r>
            <a:r>
              <a:rPr lang="en-US" altLang="zh-CN" sz="1600">
                <a:solidFill>
                  <a:srgbClr val="FF3300"/>
                </a:solidFill>
              </a:rPr>
              <a:t>CH3CH3</a:t>
            </a:r>
            <a:r>
              <a:rPr lang="en-US" altLang="zh-CN" sz="1600"/>
              <a:t>, not </a:t>
            </a:r>
            <a:r>
              <a:rPr lang="en-US" altLang="zh-CN" sz="1600">
                <a:solidFill>
                  <a:srgbClr val="FF3300"/>
                </a:solidFill>
              </a:rPr>
              <a:t>CH4O</a:t>
            </a:r>
            <a:r>
              <a:rPr lang="en-US" altLang="zh-CN" sz="1600">
                <a:solidFill>
                  <a:schemeClr val="hlink"/>
                </a:solidFill>
              </a:rPr>
              <a:t>, </a:t>
            </a:r>
            <a:r>
              <a:rPr lang="en-US" altLang="zh-CN" sz="1600">
                <a:solidFill>
                  <a:srgbClr val="FF3300"/>
                </a:solidFill>
              </a:rPr>
              <a:t>C2H6O2</a:t>
            </a:r>
          </a:p>
          <a:p>
            <a:pPr lvl="1" eaLnBrk="1" hangingPunct="1">
              <a:lnSpc>
                <a:spcPct val="80000"/>
              </a:lnSpc>
            </a:pPr>
            <a:r>
              <a:rPr lang="en-US" altLang="zh-CN" sz="1600"/>
              <a:t>Partial frequency search: similar but allow unspecified elements</a:t>
            </a:r>
          </a:p>
          <a:p>
            <a:pPr lvl="1" eaLnBrk="1" hangingPunct="1">
              <a:lnSpc>
                <a:spcPct val="80000"/>
              </a:lnSpc>
            </a:pPr>
            <a:r>
              <a:rPr lang="en-US" altLang="zh-CN" sz="1600"/>
              <a:t>E.g. </a:t>
            </a:r>
            <a:r>
              <a:rPr lang="en-US" altLang="zh-CN" sz="1600">
                <a:solidFill>
                  <a:srgbClr val="FF3300"/>
                </a:solidFill>
              </a:rPr>
              <a:t>*C1-2H4-6</a:t>
            </a:r>
            <a:r>
              <a:rPr lang="en-US" altLang="zh-CN" sz="1600"/>
              <a:t> matches </a:t>
            </a:r>
            <a:r>
              <a:rPr lang="en-US" altLang="zh-CN" sz="1600">
                <a:solidFill>
                  <a:srgbClr val="FF3300"/>
                </a:solidFill>
              </a:rPr>
              <a:t>CH4</a:t>
            </a:r>
            <a:r>
              <a:rPr lang="en-US" altLang="zh-CN" sz="1600"/>
              <a:t>, </a:t>
            </a:r>
            <a:r>
              <a:rPr lang="en-US" altLang="zh-CN" sz="1600">
                <a:solidFill>
                  <a:srgbClr val="FF3300"/>
                </a:solidFill>
              </a:rPr>
              <a:t>C2H6</a:t>
            </a:r>
            <a:r>
              <a:rPr lang="en-US" altLang="zh-CN" sz="1600"/>
              <a:t>, </a:t>
            </a:r>
            <a:r>
              <a:rPr lang="en-US" altLang="zh-CN" sz="1600">
                <a:solidFill>
                  <a:srgbClr val="FF3300"/>
                </a:solidFill>
              </a:rPr>
              <a:t>H6C2</a:t>
            </a:r>
            <a:r>
              <a:rPr lang="en-US" altLang="zh-CN" sz="1600"/>
              <a:t>, </a:t>
            </a:r>
            <a:r>
              <a:rPr lang="en-US" altLang="zh-CN" sz="1600">
                <a:solidFill>
                  <a:srgbClr val="FF3300"/>
                </a:solidFill>
              </a:rPr>
              <a:t>CH3CH3</a:t>
            </a:r>
            <a:r>
              <a:rPr lang="en-US" altLang="zh-CN" sz="1600"/>
              <a:t>, and </a:t>
            </a:r>
            <a:r>
              <a:rPr lang="en-US" altLang="zh-CN" sz="1600">
                <a:solidFill>
                  <a:srgbClr val="FF3300"/>
                </a:solidFill>
              </a:rPr>
              <a:t>CH4O</a:t>
            </a:r>
            <a:r>
              <a:rPr lang="en-US" altLang="zh-CN" sz="1600"/>
              <a:t> and </a:t>
            </a:r>
            <a:r>
              <a:rPr lang="en-US" altLang="zh-CN" sz="1600">
                <a:solidFill>
                  <a:srgbClr val="FF3300"/>
                </a:solidFill>
              </a:rPr>
              <a:t>C2H6O2</a:t>
            </a:r>
            <a:r>
              <a:rPr lang="en-US" altLang="zh-CN" sz="1600"/>
              <a:t> as well</a:t>
            </a:r>
          </a:p>
          <a:p>
            <a:pPr eaLnBrk="1" hangingPunct="1">
              <a:lnSpc>
                <a:spcPct val="80000"/>
              </a:lnSpc>
            </a:pPr>
            <a:r>
              <a:rPr lang="en-US" altLang="zh-CN" sz="1800"/>
              <a:t>Substructure search</a:t>
            </a:r>
          </a:p>
          <a:p>
            <a:pPr lvl="1" eaLnBrk="1" hangingPunct="1">
              <a:lnSpc>
                <a:spcPct val="80000"/>
              </a:lnSpc>
            </a:pPr>
            <a:r>
              <a:rPr lang="en-US" altLang="zh-CN" sz="1600"/>
              <a:t>Search for formulae that may have a substructure</a:t>
            </a:r>
          </a:p>
          <a:p>
            <a:pPr lvl="1" eaLnBrk="1" hangingPunct="1">
              <a:lnSpc>
                <a:spcPct val="80000"/>
              </a:lnSpc>
            </a:pPr>
            <a:r>
              <a:rPr lang="en-US" altLang="zh-CN" sz="1600"/>
              <a:t>E.g. </a:t>
            </a:r>
            <a:r>
              <a:rPr lang="en-US" altLang="zh-CN" sz="1600">
                <a:solidFill>
                  <a:srgbClr val="FF3300"/>
                </a:solidFill>
              </a:rPr>
              <a:t>-COOH</a:t>
            </a:r>
            <a:r>
              <a:rPr lang="en-US" altLang="zh-CN" sz="1600"/>
              <a:t> matches </a:t>
            </a:r>
            <a:r>
              <a:rPr lang="en-US" altLang="zh-CN" sz="1600">
                <a:solidFill>
                  <a:srgbClr val="FF3300"/>
                </a:solidFill>
              </a:rPr>
              <a:t>CH3COOH</a:t>
            </a:r>
            <a:r>
              <a:rPr lang="en-US" altLang="zh-CN" sz="1600">
                <a:solidFill>
                  <a:schemeClr val="hlink"/>
                </a:solidFill>
              </a:rPr>
              <a:t> </a:t>
            </a:r>
            <a:r>
              <a:rPr lang="en-US" altLang="zh-CN" sz="1600"/>
              <a:t>(exact match: high score), </a:t>
            </a:r>
            <a:r>
              <a:rPr lang="en-US" altLang="zh-CN" sz="1600">
                <a:solidFill>
                  <a:srgbClr val="FF3300"/>
                </a:solidFill>
              </a:rPr>
              <a:t>HOOCCH3</a:t>
            </a:r>
            <a:r>
              <a:rPr lang="en-US" altLang="zh-CN" sz="1600">
                <a:solidFill>
                  <a:schemeClr val="hlink"/>
                </a:solidFill>
              </a:rPr>
              <a:t> </a:t>
            </a:r>
            <a:r>
              <a:rPr lang="en-US" altLang="zh-CN" sz="1600"/>
              <a:t>(reverse match: medium score), and </a:t>
            </a:r>
            <a:r>
              <a:rPr lang="en-US" altLang="zh-CN" sz="1600">
                <a:solidFill>
                  <a:srgbClr val="FF3300"/>
                </a:solidFill>
              </a:rPr>
              <a:t>CH3CHO2</a:t>
            </a:r>
            <a:r>
              <a:rPr lang="en-US" altLang="zh-CN" sz="1600">
                <a:solidFill>
                  <a:schemeClr val="hlink"/>
                </a:solidFill>
              </a:rPr>
              <a:t> </a:t>
            </a:r>
            <a:r>
              <a:rPr lang="en-US" altLang="zh-CN" sz="1600"/>
              <a:t>(parsed match: low score).</a:t>
            </a:r>
          </a:p>
          <a:p>
            <a:pPr eaLnBrk="1" hangingPunct="1">
              <a:lnSpc>
                <a:spcPct val="80000"/>
              </a:lnSpc>
            </a:pPr>
            <a:r>
              <a:rPr lang="en-US" altLang="zh-CN" sz="1800"/>
              <a:t>Similarity search</a:t>
            </a:r>
          </a:p>
          <a:p>
            <a:pPr lvl="1" eaLnBrk="1" hangingPunct="1">
              <a:lnSpc>
                <a:spcPct val="80000"/>
              </a:lnSpc>
            </a:pPr>
            <a:r>
              <a:rPr lang="en-US" altLang="zh-CN" sz="1600"/>
              <a:t>Search for formulae with a similar structure of the query formula. Feature-based approach using partial formulae matching.</a:t>
            </a:r>
          </a:p>
          <a:p>
            <a:pPr lvl="1" eaLnBrk="1" hangingPunct="1">
              <a:lnSpc>
                <a:spcPct val="80000"/>
              </a:lnSpc>
            </a:pPr>
            <a:r>
              <a:rPr lang="en-US" altLang="zh-CN" sz="1600"/>
              <a:t>E.g. </a:t>
            </a:r>
            <a:r>
              <a:rPr lang="en-US" altLang="zh-CN" sz="1600">
                <a:solidFill>
                  <a:srgbClr val="FF3300"/>
                </a:solidFill>
              </a:rPr>
              <a:t>~CH3COOH</a:t>
            </a:r>
            <a:r>
              <a:rPr lang="en-US" altLang="zh-CN" sz="1600"/>
              <a:t> matches </a:t>
            </a:r>
            <a:r>
              <a:rPr lang="en-US" altLang="zh-CN" sz="1600">
                <a:solidFill>
                  <a:srgbClr val="FF3300"/>
                </a:solidFill>
              </a:rPr>
              <a:t>CH3COOH</a:t>
            </a:r>
            <a:r>
              <a:rPr lang="en-US" altLang="zh-CN" sz="1600"/>
              <a:t>, </a:t>
            </a:r>
            <a:r>
              <a:rPr lang="en-US" altLang="zh-CN" sz="1600">
                <a:solidFill>
                  <a:srgbClr val="FF3300"/>
                </a:solidFill>
              </a:rPr>
              <a:t>(CH3COO)2Co</a:t>
            </a:r>
            <a:r>
              <a:rPr lang="en-US" altLang="zh-CN" sz="1600"/>
              <a:t>, </a:t>
            </a:r>
            <a:r>
              <a:rPr lang="en-US" altLang="zh-CN" sz="1600">
                <a:solidFill>
                  <a:srgbClr val="FF3300"/>
                </a:solidFill>
              </a:rPr>
              <a:t>CH3COO</a:t>
            </a:r>
            <a:r>
              <a:rPr lang="en-US" altLang="zh-CN" sz="1600" baseline="30000">
                <a:solidFill>
                  <a:srgbClr val="FF3300"/>
                </a:solidFill>
              </a:rPr>
              <a:t>-</a:t>
            </a:r>
            <a:r>
              <a:rPr lang="en-US" altLang="zh-CN" sz="1600"/>
              <a:t>, etc.</a:t>
            </a:r>
          </a:p>
          <a:p>
            <a:pPr eaLnBrk="1" hangingPunct="1">
              <a:lnSpc>
                <a:spcPct val="80000"/>
              </a:lnSpc>
            </a:pPr>
            <a:endParaRPr lang="en-US" altLang="zh-CN" sz="16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3" name="Rectangle 2"/>
          <p:cNvSpPr>
            <a:spLocks noGrp="1" noChangeArrowheads="1"/>
          </p:cNvSpPr>
          <p:nvPr>
            <p:ph type="title"/>
          </p:nvPr>
        </p:nvSpPr>
        <p:spPr>
          <a:xfrm>
            <a:off x="685800" y="228600"/>
            <a:ext cx="7772400" cy="1143000"/>
          </a:xfrm>
        </p:spPr>
        <p:txBody>
          <a:bodyPr/>
          <a:lstStyle/>
          <a:p>
            <a:pPr eaLnBrk="1" hangingPunct="1"/>
            <a:r>
              <a:rPr lang="en-US" altLang="zh-CN" sz="3600">
                <a:solidFill>
                  <a:srgbClr val="FF0000"/>
                </a:solidFill>
              </a:rPr>
              <a:t>Ranking formulae</a:t>
            </a:r>
            <a:endParaRPr lang="en-US" altLang="zh-CN" sz="3200"/>
          </a:p>
        </p:txBody>
      </p:sp>
      <p:sp>
        <p:nvSpPr>
          <p:cNvPr id="68614" name="Rectangle 3"/>
          <p:cNvSpPr>
            <a:spLocks noGrp="1" noChangeArrowheads="1"/>
          </p:cNvSpPr>
          <p:nvPr>
            <p:ph type="body" sz="half" idx="1"/>
          </p:nvPr>
        </p:nvSpPr>
        <p:spPr>
          <a:xfrm>
            <a:off x="990600" y="1295400"/>
            <a:ext cx="6621463" cy="4419600"/>
          </a:xfrm>
        </p:spPr>
        <p:txBody>
          <a:bodyPr/>
          <a:lstStyle/>
          <a:p>
            <a:pPr eaLnBrk="1" hangingPunct="1">
              <a:lnSpc>
                <a:spcPct val="90000"/>
              </a:lnSpc>
            </a:pPr>
            <a:r>
              <a:rPr lang="en-US" altLang="zh-CN" sz="1400"/>
              <a:t>Ranking formulae has to depend on need and importance</a:t>
            </a:r>
          </a:p>
          <a:p>
            <a:pPr eaLnBrk="1" hangingPunct="1">
              <a:lnSpc>
                <a:spcPct val="90000"/>
              </a:lnSpc>
            </a:pPr>
            <a:r>
              <a:rPr lang="en-US" altLang="zh-CN" sz="1400"/>
              <a:t>Focus on structural methods and frequency</a:t>
            </a:r>
          </a:p>
          <a:p>
            <a:pPr eaLnBrk="1" hangingPunct="1">
              <a:lnSpc>
                <a:spcPct val="90000"/>
              </a:lnSpc>
            </a:pPr>
            <a:r>
              <a:rPr lang="en-US" altLang="zh-CN" sz="1400"/>
              <a:t>Importance can be introduced by citation rank or pageRank or others</a:t>
            </a:r>
          </a:p>
          <a:p>
            <a:pPr eaLnBrk="1" hangingPunct="1">
              <a:lnSpc>
                <a:spcPct val="90000"/>
              </a:lnSpc>
            </a:pPr>
            <a:r>
              <a:rPr lang="en-US" altLang="zh-CN" sz="1400"/>
              <a:t>SF.IFF</a:t>
            </a:r>
          </a:p>
          <a:p>
            <a:pPr lvl="1" eaLnBrk="1" hangingPunct="1">
              <a:lnSpc>
                <a:spcPct val="90000"/>
              </a:lnSpc>
            </a:pPr>
            <a:r>
              <a:rPr lang="en-US" altLang="zh-CN" sz="1200"/>
              <a:t>Substructure frequency and inverse formula frequency</a:t>
            </a:r>
          </a:p>
          <a:p>
            <a:pPr eaLnBrk="1" hangingPunct="1">
              <a:lnSpc>
                <a:spcPct val="90000"/>
              </a:lnSpc>
            </a:pPr>
            <a:r>
              <a:rPr lang="en-US" altLang="zh-CN" sz="1400"/>
              <a:t>Frequency searches</a:t>
            </a:r>
          </a:p>
          <a:p>
            <a:pPr lvl="1" eaLnBrk="1" hangingPunct="1">
              <a:lnSpc>
                <a:spcPct val="90000"/>
              </a:lnSpc>
            </a:pPr>
            <a:r>
              <a:rPr lang="en-US" altLang="zh-CN" sz="1200"/>
              <a:t> </a:t>
            </a:r>
          </a:p>
          <a:p>
            <a:pPr lvl="1" eaLnBrk="1" hangingPunct="1">
              <a:lnSpc>
                <a:spcPct val="90000"/>
              </a:lnSpc>
            </a:pPr>
            <a:endParaRPr lang="en-US" altLang="zh-CN" sz="1200"/>
          </a:p>
          <a:p>
            <a:pPr lvl="1" eaLnBrk="1" hangingPunct="1">
              <a:lnSpc>
                <a:spcPct val="90000"/>
              </a:lnSpc>
            </a:pPr>
            <a:r>
              <a:rPr lang="en-US" altLang="zh-CN" sz="1200"/>
              <a:t>where </a:t>
            </a:r>
            <a:r>
              <a:rPr lang="en-US" altLang="zh-CN" sz="1200" i="1"/>
              <a:t>|f|</a:t>
            </a:r>
            <a:r>
              <a:rPr lang="en-US" altLang="zh-CN" sz="1200"/>
              <a:t> is the total frequency of elements</a:t>
            </a:r>
          </a:p>
          <a:p>
            <a:pPr eaLnBrk="1" hangingPunct="1">
              <a:lnSpc>
                <a:spcPct val="90000"/>
              </a:lnSpc>
            </a:pPr>
            <a:endParaRPr lang="en-US" altLang="zh-CN" sz="1400"/>
          </a:p>
          <a:p>
            <a:pPr eaLnBrk="1" hangingPunct="1">
              <a:lnSpc>
                <a:spcPct val="90000"/>
              </a:lnSpc>
            </a:pPr>
            <a:r>
              <a:rPr lang="en-US" altLang="zh-CN" sz="1400"/>
              <a:t>Substructure search</a:t>
            </a:r>
          </a:p>
          <a:p>
            <a:pPr lvl="1" eaLnBrk="1" hangingPunct="1">
              <a:lnSpc>
                <a:spcPct val="90000"/>
              </a:lnSpc>
            </a:pPr>
            <a:r>
              <a:rPr lang="en-US" altLang="zh-CN" sz="1200"/>
              <a:t> </a:t>
            </a:r>
          </a:p>
          <a:p>
            <a:pPr lvl="1" eaLnBrk="1" hangingPunct="1">
              <a:lnSpc>
                <a:spcPct val="90000"/>
              </a:lnSpc>
            </a:pPr>
            <a:endParaRPr lang="en-US" altLang="zh-CN" sz="1200"/>
          </a:p>
          <a:p>
            <a:pPr lvl="1" eaLnBrk="1" hangingPunct="1">
              <a:lnSpc>
                <a:spcPct val="90000"/>
              </a:lnSpc>
            </a:pPr>
            <a:r>
              <a:rPr lang="en-US" altLang="zh-CN" sz="1200"/>
              <a:t> where </a:t>
            </a:r>
            <a:r>
              <a:rPr lang="en-US" altLang="zh-CN" sz="1200" i="1"/>
              <a:t>W</a:t>
            </a:r>
            <a:r>
              <a:rPr lang="en-US" altLang="zh-CN" sz="1200" i="1" baseline="-25000"/>
              <a:t>match(q,f) </a:t>
            </a:r>
            <a:r>
              <a:rPr lang="en-US" altLang="zh-CN" sz="1200"/>
              <a:t> is the weight for exact match, reverse match, and parsed match</a:t>
            </a:r>
            <a:endParaRPr lang="en-US" altLang="zh-CN" sz="1200" i="1" baseline="-25000"/>
          </a:p>
          <a:p>
            <a:pPr eaLnBrk="1" hangingPunct="1">
              <a:lnSpc>
                <a:spcPct val="90000"/>
              </a:lnSpc>
            </a:pPr>
            <a:endParaRPr lang="en-US" altLang="zh-CN" sz="1400"/>
          </a:p>
          <a:p>
            <a:pPr eaLnBrk="1" hangingPunct="1">
              <a:lnSpc>
                <a:spcPct val="90000"/>
              </a:lnSpc>
            </a:pPr>
            <a:r>
              <a:rPr lang="en-US" altLang="zh-CN" sz="1400"/>
              <a:t>Similarity search</a:t>
            </a:r>
          </a:p>
          <a:p>
            <a:pPr lvl="1" eaLnBrk="1" hangingPunct="1">
              <a:lnSpc>
                <a:spcPct val="90000"/>
              </a:lnSpc>
            </a:pPr>
            <a:r>
              <a:rPr lang="en-US" altLang="zh-CN" sz="1200"/>
              <a:t>  </a:t>
            </a:r>
          </a:p>
          <a:p>
            <a:pPr eaLnBrk="1" hangingPunct="1">
              <a:lnSpc>
                <a:spcPct val="90000"/>
              </a:lnSpc>
            </a:pPr>
            <a:endParaRPr lang="en-US" altLang="zh-CN" sz="1400"/>
          </a:p>
          <a:p>
            <a:pPr eaLnBrk="1" hangingPunct="1">
              <a:lnSpc>
                <a:spcPct val="90000"/>
              </a:lnSpc>
            </a:pPr>
            <a:endParaRPr lang="en-US" altLang="zh-CN" sz="1600"/>
          </a:p>
        </p:txBody>
      </p:sp>
      <p:graphicFrame>
        <p:nvGraphicFramePr>
          <p:cNvPr id="68610" name="Object 2"/>
          <p:cNvGraphicFramePr>
            <a:graphicFrameLocks noGrp="1" noChangeAspect="1"/>
          </p:cNvGraphicFramePr>
          <p:nvPr>
            <p:ph sz="quarter" idx="2"/>
          </p:nvPr>
        </p:nvGraphicFramePr>
        <p:xfrm>
          <a:off x="1981200" y="2590800"/>
          <a:ext cx="4495800" cy="520700"/>
        </p:xfrm>
        <a:graphic>
          <a:graphicData uri="http://schemas.openxmlformats.org/presentationml/2006/ole">
            <mc:AlternateContent xmlns:mc="http://schemas.openxmlformats.org/markup-compatibility/2006">
              <mc:Choice xmlns:v="urn:schemas-microsoft-com:vml" Requires="v">
                <p:oleObj spid="_x0000_s68616" name="Equation" r:id="rId4" imgW="3505597" imgH="406797" progId="Equation.3">
                  <p:embed/>
                </p:oleObj>
              </mc:Choice>
              <mc:Fallback>
                <p:oleObj name="Equation" r:id="rId4" imgW="3505597" imgH="406797"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2590800"/>
                        <a:ext cx="4495800" cy="5207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1" name="Object 3"/>
          <p:cNvGraphicFramePr>
            <a:graphicFrameLocks noGrp="1" noChangeAspect="1"/>
          </p:cNvGraphicFramePr>
          <p:nvPr>
            <p:ph sz="quarter" idx="3"/>
          </p:nvPr>
        </p:nvGraphicFramePr>
        <p:xfrm>
          <a:off x="1905000" y="3733800"/>
          <a:ext cx="3886200" cy="366713"/>
        </p:xfrm>
        <a:graphic>
          <a:graphicData uri="http://schemas.openxmlformats.org/presentationml/2006/ole">
            <mc:AlternateContent xmlns:mc="http://schemas.openxmlformats.org/markup-compatibility/2006">
              <mc:Choice xmlns:v="urn:schemas-microsoft-com:vml" Requires="v">
                <p:oleObj spid="_x0000_s68617" name="Equation" r:id="rId6" imgW="2832497" imgH="267097" progId="Equation.3">
                  <p:embed/>
                </p:oleObj>
              </mc:Choice>
              <mc:Fallback>
                <p:oleObj name="Equation" r:id="rId6" imgW="2832497" imgH="267097"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3733800"/>
                        <a:ext cx="3886200" cy="36671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612" name="Object 4"/>
          <p:cNvGraphicFramePr>
            <a:graphicFrameLocks noChangeAspect="1"/>
          </p:cNvGraphicFramePr>
          <p:nvPr/>
        </p:nvGraphicFramePr>
        <p:xfrm>
          <a:off x="1828800" y="4876800"/>
          <a:ext cx="5181600" cy="504825"/>
        </p:xfrm>
        <a:graphic>
          <a:graphicData uri="http://schemas.openxmlformats.org/presentationml/2006/ole">
            <mc:AlternateContent xmlns:mc="http://schemas.openxmlformats.org/markup-compatibility/2006">
              <mc:Choice xmlns:v="urn:schemas-microsoft-com:vml" Requires="v">
                <p:oleObj spid="_x0000_s68618" name="Equation" r:id="rId8" imgW="3797697" imgH="368697" progId="Equation.3">
                  <p:embed/>
                </p:oleObj>
              </mc:Choice>
              <mc:Fallback>
                <p:oleObj name="Equation" r:id="rId8" imgW="3797697" imgH="368697"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28800" y="4876800"/>
                        <a:ext cx="5181600"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62000" y="136525"/>
            <a:ext cx="7772400" cy="5492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000">
                <a:solidFill>
                  <a:srgbClr val="FF0000"/>
                </a:solidFill>
              </a:rPr>
              <a:t>Motivation</a:t>
            </a:r>
            <a:endParaRPr lang="en-US">
              <a:solidFill>
                <a:srgbClr val="FF0000"/>
              </a:solidFill>
            </a:endParaRPr>
          </a:p>
        </p:txBody>
      </p:sp>
      <p:sp>
        <p:nvSpPr>
          <p:cNvPr id="19459" name="Text Box 3"/>
          <p:cNvSpPr txBox="1">
            <a:spLocks noChangeArrowheads="1"/>
          </p:cNvSpPr>
          <p:nvPr/>
        </p:nvSpPr>
        <p:spPr bwMode="auto">
          <a:xfrm>
            <a:off x="609600" y="685801"/>
            <a:ext cx="7848600" cy="5786200"/>
          </a:xfrm>
          <a:prstGeom prst="rect">
            <a:avLst/>
          </a:prstGeom>
          <a:noFill/>
          <a:ln w="9525">
            <a:noFill/>
            <a:miter lim="800000"/>
            <a:headEnd/>
            <a:tailEnd/>
          </a:ln>
        </p:spPr>
        <p:txBody>
          <a:bodyPr wrap="square">
            <a:prstTxWarp prst="textNoShape">
              <a:avLst/>
            </a:prstTxWarp>
            <a:spAutoFit/>
          </a:bodyPr>
          <a:lstStyle/>
          <a:p>
            <a:r>
              <a:rPr lang="en-US" sz="1800" dirty="0"/>
              <a:t>“Fixing the past and present so we can fix the future.” Jeremy Frey</a:t>
            </a:r>
          </a:p>
          <a:p>
            <a:pPr lvl="1">
              <a:buFontTx/>
              <a:buChar char="•"/>
            </a:pPr>
            <a:r>
              <a:rPr lang="en-US" sz="1800" dirty="0"/>
              <a:t> </a:t>
            </a:r>
            <a:r>
              <a:rPr lang="en-US" sz="1600" dirty="0"/>
              <a:t>Chemistry is an old discipline with publications going back 100 years</a:t>
            </a:r>
          </a:p>
          <a:p>
            <a:pPr>
              <a:buFontTx/>
              <a:buChar char="•"/>
            </a:pPr>
            <a:endParaRPr lang="en-US" sz="1800" dirty="0"/>
          </a:p>
          <a:p>
            <a:pPr>
              <a:buFontTx/>
              <a:buChar char="•"/>
            </a:pPr>
            <a:r>
              <a:rPr lang="en-US" sz="1800" dirty="0"/>
              <a:t> Large amount of useful data in documents </a:t>
            </a:r>
          </a:p>
          <a:p>
            <a:pPr lvl="1">
              <a:buFontTx/>
              <a:buChar char="•"/>
            </a:pPr>
            <a:r>
              <a:rPr lang="en-US" sz="1800" dirty="0"/>
              <a:t> </a:t>
            </a:r>
            <a:r>
              <a:rPr lang="en-US" sz="1600" dirty="0"/>
              <a:t>Much data only available inside documents</a:t>
            </a:r>
          </a:p>
          <a:p>
            <a:pPr lvl="1">
              <a:buFontTx/>
              <a:buChar char="•"/>
            </a:pPr>
            <a:r>
              <a:rPr lang="en-US" sz="1600" dirty="0"/>
              <a:t> Give access to that data through search</a:t>
            </a:r>
          </a:p>
          <a:p>
            <a:pPr>
              <a:buFontTx/>
              <a:buChar char="•"/>
            </a:pPr>
            <a:r>
              <a:rPr lang="en-US" sz="1600" dirty="0"/>
              <a:t> Examples:</a:t>
            </a:r>
          </a:p>
          <a:p>
            <a:pPr lvl="1">
              <a:buFontTx/>
              <a:buChar char="•"/>
            </a:pPr>
            <a:r>
              <a:rPr lang="en-US" sz="1600" dirty="0"/>
              <a:t> Chemical formulae unique search</a:t>
            </a:r>
          </a:p>
          <a:p>
            <a:pPr lvl="1">
              <a:buFontTx/>
              <a:buChar char="•"/>
            </a:pPr>
            <a:r>
              <a:rPr lang="en-US" sz="1600" dirty="0"/>
              <a:t> Table search</a:t>
            </a:r>
          </a:p>
          <a:p>
            <a:pPr lvl="1">
              <a:buFontTx/>
              <a:buChar char="•"/>
            </a:pPr>
            <a:r>
              <a:rPr lang="en-US" sz="1600" dirty="0"/>
              <a:t> Figure search</a:t>
            </a:r>
          </a:p>
          <a:p>
            <a:pPr lvl="1">
              <a:buFontTx/>
              <a:buChar char="•"/>
            </a:pPr>
            <a:r>
              <a:rPr lang="en-US" sz="1600" dirty="0"/>
              <a:t> Experiment search</a:t>
            </a:r>
          </a:p>
          <a:p>
            <a:endParaRPr lang="en-US" sz="1600" dirty="0"/>
          </a:p>
          <a:p>
            <a:r>
              <a:rPr lang="en-US" sz="1600" dirty="0"/>
              <a:t>“Data from Big Science is … easier to handle, understand and archive. Small Science is horribly heterogeneous and far more vast. In time Small Science will generate 2-3 times more data than Big Science.” S. Carlson</a:t>
            </a:r>
          </a:p>
          <a:p>
            <a:endParaRPr lang="en-US" sz="2000" dirty="0"/>
          </a:p>
          <a:p>
            <a:r>
              <a:rPr lang="en-US" sz="2000" dirty="0"/>
              <a:t>Goals:</a:t>
            </a:r>
          </a:p>
          <a:p>
            <a:pPr>
              <a:buFontTx/>
              <a:buChar char="•"/>
            </a:pPr>
            <a:r>
              <a:rPr lang="en-US" sz="1600" dirty="0"/>
              <a:t> Create extensible public data repository, management and search for Small Science</a:t>
            </a:r>
          </a:p>
          <a:p>
            <a:pPr>
              <a:buFontTx/>
              <a:buChar char="•"/>
            </a:pPr>
            <a:r>
              <a:rPr lang="en-US" sz="1600" dirty="0"/>
              <a:t> Extract information and data from resources</a:t>
            </a:r>
          </a:p>
          <a:p>
            <a:pPr>
              <a:buFontTx/>
              <a:buChar char="•"/>
            </a:pPr>
            <a:r>
              <a:rPr lang="en-US" sz="1600" dirty="0"/>
              <a:t> </a:t>
            </a:r>
            <a:r>
              <a:rPr lang="en-US" sz="1600" dirty="0" err="1"/>
              <a:t>Semantize</a:t>
            </a:r>
            <a:r>
              <a:rPr lang="en-US" sz="1600" dirty="0"/>
              <a:t> chemical information</a:t>
            </a:r>
          </a:p>
          <a:p>
            <a:pPr>
              <a:buFontTx/>
              <a:buChar char="•"/>
            </a:pPr>
            <a:r>
              <a:rPr lang="en-US" sz="1600" dirty="0"/>
              <a:t> Create analysis tools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zh-CN" dirty="0">
                <a:ea typeface="宋体" charset="-122"/>
                <a:cs typeface="宋体" charset="-122"/>
              </a:rPr>
              <a:t>Formula Search extended</a:t>
            </a:r>
            <a:endParaRPr lang="en-US" altLang="zh-CN" sz="2800" dirty="0">
              <a:ea typeface="宋体" charset="-122"/>
              <a:cs typeface="宋体" charset="-122"/>
            </a:endParaRPr>
          </a:p>
        </p:txBody>
      </p:sp>
      <p:sp>
        <p:nvSpPr>
          <p:cNvPr id="70659" name="Rectangle 3"/>
          <p:cNvSpPr>
            <a:spLocks noGrp="1" noChangeArrowheads="1"/>
          </p:cNvSpPr>
          <p:nvPr>
            <p:ph type="body" idx="1"/>
          </p:nvPr>
        </p:nvSpPr>
        <p:spPr/>
        <p:txBody>
          <a:bodyPr/>
          <a:lstStyle/>
          <a:p>
            <a:pPr eaLnBrk="1" hangingPunct="1">
              <a:lnSpc>
                <a:spcPct val="90000"/>
              </a:lnSpc>
            </a:pPr>
            <a:r>
              <a:rPr lang="en-US" altLang="zh-CN">
                <a:ea typeface="宋体" charset="-122"/>
                <a:cs typeface="宋体" charset="-122"/>
              </a:rPr>
              <a:t>Conjunctive search of the basic types of formula searches</a:t>
            </a:r>
          </a:p>
          <a:p>
            <a:pPr lvl="1" eaLnBrk="1" hangingPunct="1">
              <a:lnSpc>
                <a:spcPct val="90000"/>
              </a:lnSpc>
            </a:pPr>
            <a:r>
              <a:rPr lang="en-US" altLang="zh-CN">
                <a:ea typeface="宋体" charset="-122"/>
                <a:cs typeface="宋体" charset="-122"/>
              </a:rPr>
              <a:t>E.g. </a:t>
            </a:r>
            <a:r>
              <a:rPr lang="en-US" altLang="zh-CN">
                <a:solidFill>
                  <a:schemeClr val="hlink"/>
                </a:solidFill>
                <a:ea typeface="宋体" charset="-122"/>
                <a:cs typeface="宋体" charset="-122"/>
              </a:rPr>
              <a:t>[*C2H4-6 -COOH]</a:t>
            </a:r>
            <a:r>
              <a:rPr lang="en-US" altLang="zh-CN">
                <a:ea typeface="宋体" charset="-122"/>
                <a:cs typeface="宋体" charset="-122"/>
              </a:rPr>
              <a:t> matches </a:t>
            </a:r>
            <a:r>
              <a:rPr lang="en-US" altLang="zh-CN">
                <a:solidFill>
                  <a:schemeClr val="hlink"/>
                </a:solidFill>
                <a:ea typeface="宋体" charset="-122"/>
                <a:cs typeface="宋体" charset="-122"/>
              </a:rPr>
              <a:t>CH3COOH</a:t>
            </a:r>
            <a:r>
              <a:rPr lang="en-US" altLang="zh-CN">
                <a:ea typeface="宋体" charset="-122"/>
                <a:cs typeface="宋体" charset="-122"/>
              </a:rPr>
              <a:t>, not </a:t>
            </a:r>
            <a:r>
              <a:rPr lang="en-US" altLang="zh-CN">
                <a:solidFill>
                  <a:schemeClr val="hlink"/>
                </a:solidFill>
                <a:ea typeface="宋体" charset="-122"/>
                <a:cs typeface="宋体" charset="-122"/>
              </a:rPr>
              <a:t>C2H4O</a:t>
            </a:r>
            <a:r>
              <a:rPr lang="en-US" altLang="zh-CN">
                <a:ea typeface="宋体" charset="-122"/>
                <a:cs typeface="宋体" charset="-122"/>
              </a:rPr>
              <a:t> or </a:t>
            </a:r>
            <a:r>
              <a:rPr lang="en-US" altLang="zh-CN">
                <a:solidFill>
                  <a:schemeClr val="hlink"/>
                </a:solidFill>
                <a:ea typeface="宋体" charset="-122"/>
                <a:cs typeface="宋体" charset="-122"/>
              </a:rPr>
              <a:t>CH3CH2COOH</a:t>
            </a:r>
            <a:r>
              <a:rPr lang="en-US" altLang="zh-CN">
                <a:ea typeface="宋体" charset="-122"/>
                <a:cs typeface="宋体" charset="-122"/>
              </a:rPr>
              <a:t>.</a:t>
            </a:r>
          </a:p>
          <a:p>
            <a:pPr eaLnBrk="1" hangingPunct="1">
              <a:lnSpc>
                <a:spcPct val="90000"/>
              </a:lnSpc>
            </a:pPr>
            <a:r>
              <a:rPr lang="en-US" altLang="zh-CN">
                <a:ea typeface="宋体" charset="-122"/>
                <a:cs typeface="宋体" charset="-122"/>
              </a:rPr>
              <a:t>Document query rewriting</a:t>
            </a:r>
          </a:p>
          <a:p>
            <a:pPr lvl="1" eaLnBrk="1" hangingPunct="1">
              <a:lnSpc>
                <a:spcPct val="90000"/>
              </a:lnSpc>
            </a:pPr>
            <a:r>
              <a:rPr lang="en-US" altLang="zh-CN">
                <a:ea typeface="宋体" charset="-122"/>
                <a:cs typeface="宋体" charset="-122"/>
              </a:rPr>
              <a:t>E.g. document query </a:t>
            </a:r>
            <a:r>
              <a:rPr lang="en-US" altLang="zh-CN">
                <a:solidFill>
                  <a:schemeClr val="hlink"/>
                </a:solidFill>
                <a:ea typeface="宋体" charset="-122"/>
                <a:cs typeface="宋体" charset="-122"/>
              </a:rPr>
              <a:t>atom formula:=CH4</a:t>
            </a:r>
            <a:r>
              <a:rPr lang="en-US" altLang="zh-CN">
                <a:ea typeface="宋体" charset="-122"/>
                <a:cs typeface="宋体" charset="-122"/>
              </a:rPr>
              <a:t> is rewritten to </a:t>
            </a:r>
            <a:r>
              <a:rPr lang="en-US" altLang="zh-CN">
                <a:solidFill>
                  <a:schemeClr val="hlink"/>
                </a:solidFill>
                <a:ea typeface="宋体" charset="-122"/>
                <a:cs typeface="宋体" charset="-122"/>
              </a:rPr>
              <a:t>atom (CH4 OR CD4)</a:t>
            </a:r>
            <a:r>
              <a:rPr lang="en-US" altLang="zh-CN">
                <a:ea typeface="宋体" charset="-122"/>
                <a:cs typeface="宋体" charset="-122"/>
              </a:rPr>
              <a:t>, if formula search of </a:t>
            </a:r>
            <a:r>
              <a:rPr lang="en-US" altLang="zh-CN">
                <a:solidFill>
                  <a:schemeClr val="hlink"/>
                </a:solidFill>
                <a:ea typeface="宋体" charset="-122"/>
                <a:cs typeface="宋体" charset="-122"/>
              </a:rPr>
              <a:t>=CH4</a:t>
            </a:r>
            <a:r>
              <a:rPr lang="en-US" altLang="zh-CN">
                <a:ea typeface="宋体" charset="-122"/>
                <a:cs typeface="宋体" charset="-122"/>
              </a:rPr>
              <a:t> matches </a:t>
            </a:r>
            <a:r>
              <a:rPr lang="en-US" altLang="zh-CN">
                <a:solidFill>
                  <a:schemeClr val="hlink"/>
                </a:solidFill>
                <a:ea typeface="宋体" charset="-122"/>
                <a:cs typeface="宋体" charset="-122"/>
              </a:rPr>
              <a:t>CH4</a:t>
            </a:r>
            <a:r>
              <a:rPr lang="en-US" altLang="zh-CN">
                <a:ea typeface="宋体" charset="-122"/>
                <a:cs typeface="宋体" charset="-122"/>
              </a:rPr>
              <a:t> and </a:t>
            </a:r>
            <a:r>
              <a:rPr lang="en-US" altLang="zh-CN">
                <a:solidFill>
                  <a:schemeClr val="hlink"/>
                </a:solidFill>
                <a:ea typeface="宋体" charset="-122"/>
                <a:cs typeface="宋体" charset="-122"/>
              </a:rPr>
              <a:t>CD4</a:t>
            </a:r>
            <a:r>
              <a:rPr lang="en-US" altLang="zh-CN">
                <a:ea typeface="宋体" charset="-122"/>
                <a:cs typeface="宋体" charset="-122"/>
              </a:rPr>
              <a:t>.</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228600" y="1690688"/>
            <a:ext cx="2667000" cy="4938712"/>
          </a:xfrm>
          <a:prstGeom prst="rect">
            <a:avLst/>
          </a:prstGeom>
          <a:solidFill>
            <a:schemeClr val="hlink"/>
          </a:solidFill>
          <a:ln w="28575">
            <a:solidFill>
              <a:schemeClr val="hlink"/>
            </a:solidFill>
            <a:miter lim="800000"/>
            <a:headEnd/>
            <a:tailEnd/>
          </a:ln>
        </p:spPr>
        <p:txBody>
          <a:bodyPr wrap="none" anchor="ctr">
            <a:prstTxWarp prst="textNoShape">
              <a:avLst/>
            </a:prstTxWarp>
          </a:bodyPr>
          <a:lstStyle/>
          <a:p>
            <a:pPr algn="ctr" eaLnBrk="1" hangingPunct="1"/>
            <a:endParaRPr lang="en-US" sz="1800">
              <a:solidFill>
                <a:schemeClr val="hlink"/>
              </a:solidFill>
              <a:latin typeface="Tahoma" charset="0"/>
              <a:ea typeface="宋体" charset="-122"/>
              <a:cs typeface="宋体" charset="-122"/>
            </a:endParaRPr>
          </a:p>
        </p:txBody>
      </p:sp>
      <p:sp>
        <p:nvSpPr>
          <p:cNvPr id="142339" name="Rectangle 3"/>
          <p:cNvSpPr>
            <a:spLocks noChangeArrowheads="1"/>
          </p:cNvSpPr>
          <p:nvPr/>
        </p:nvSpPr>
        <p:spPr bwMode="auto">
          <a:xfrm>
            <a:off x="2971800" y="1690688"/>
            <a:ext cx="5867400" cy="2286000"/>
          </a:xfrm>
          <a:prstGeom prst="rect">
            <a:avLst/>
          </a:prstGeom>
          <a:solidFill>
            <a:schemeClr val="accent2"/>
          </a:solidFill>
          <a:ln w="28575">
            <a:solidFill>
              <a:schemeClr val="accent2"/>
            </a:solidFill>
            <a:miter lim="800000"/>
            <a:headEnd/>
            <a:tailEnd/>
          </a:ln>
        </p:spPr>
        <p:txBody>
          <a:bodyPr wrap="none" anchor="ctr">
            <a:prstTxWarp prst="textNoShape">
              <a:avLst/>
            </a:prstTxWarp>
          </a:bodyPr>
          <a:lstStyle/>
          <a:p>
            <a:pPr algn="ctr" eaLnBrk="1" hangingPunct="1"/>
            <a:endParaRPr lang="en-US" sz="1800">
              <a:solidFill>
                <a:schemeClr val="accent2"/>
              </a:solidFill>
              <a:latin typeface="Tahoma" charset="0"/>
              <a:ea typeface="宋体" charset="-122"/>
              <a:cs typeface="宋体" charset="-122"/>
            </a:endParaRPr>
          </a:p>
        </p:txBody>
      </p:sp>
      <p:sp>
        <p:nvSpPr>
          <p:cNvPr id="142340" name="Rectangle 4"/>
          <p:cNvSpPr>
            <a:spLocks noChangeArrowheads="1"/>
          </p:cNvSpPr>
          <p:nvPr/>
        </p:nvSpPr>
        <p:spPr bwMode="auto">
          <a:xfrm>
            <a:off x="2971800" y="4052888"/>
            <a:ext cx="5867400" cy="2576512"/>
          </a:xfrm>
          <a:prstGeom prst="rect">
            <a:avLst/>
          </a:prstGeom>
          <a:solidFill>
            <a:srgbClr val="6666FF"/>
          </a:solidFill>
          <a:ln w="28575">
            <a:solidFill>
              <a:srgbClr val="6666FF"/>
            </a:solidFill>
            <a:miter lim="800000"/>
            <a:headEnd/>
            <a:tailEnd/>
          </a:ln>
        </p:spPr>
        <p:txBody>
          <a:bodyPr wrap="none" anchor="ctr">
            <a:prstTxWarp prst="textNoShape">
              <a:avLst/>
            </a:prstTxWarp>
          </a:bodyPr>
          <a:lstStyle/>
          <a:p>
            <a:pPr algn="ctr" eaLnBrk="1" hangingPunct="1"/>
            <a:endParaRPr lang="en-US" sz="1800">
              <a:solidFill>
                <a:schemeClr val="hlink"/>
              </a:solidFill>
              <a:latin typeface="Tahoma" charset="0"/>
              <a:ea typeface="宋体" charset="-122"/>
              <a:cs typeface="宋体" charset="-122"/>
            </a:endParaRPr>
          </a:p>
        </p:txBody>
      </p:sp>
      <p:sp>
        <p:nvSpPr>
          <p:cNvPr id="72709" name="Rectangle 5"/>
          <p:cNvSpPr>
            <a:spLocks noGrp="1" noChangeArrowheads="1"/>
          </p:cNvSpPr>
          <p:nvPr>
            <p:ph type="title"/>
          </p:nvPr>
        </p:nvSpPr>
        <p:spPr>
          <a:xfrm>
            <a:off x="685800" y="800100"/>
            <a:ext cx="7772400" cy="546100"/>
          </a:xfrm>
        </p:spPr>
        <p:txBody>
          <a:bodyPr/>
          <a:lstStyle/>
          <a:p>
            <a:pPr eaLnBrk="1" hangingPunct="1"/>
            <a:r>
              <a:rPr lang="en-US" altLang="zh-CN" sz="3200" dirty="0"/>
              <a:t>Architecture and Framework</a:t>
            </a:r>
            <a:endParaRPr lang="en-US" altLang="zh-CN" sz="3200" i="1" dirty="0"/>
          </a:p>
        </p:txBody>
      </p:sp>
      <p:sp>
        <p:nvSpPr>
          <p:cNvPr id="72710" name="AutoShape 6"/>
          <p:cNvSpPr>
            <a:spLocks noChangeArrowheads="1"/>
          </p:cNvSpPr>
          <p:nvPr/>
        </p:nvSpPr>
        <p:spPr bwMode="auto">
          <a:xfrm>
            <a:off x="5791200" y="4135438"/>
            <a:ext cx="525463" cy="86360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r>
              <a:rPr lang="en-US" altLang="zh-CN" sz="1100">
                <a:latin typeface="Times New Roman" charset="0"/>
                <a:ea typeface="宋体" charset="-122"/>
                <a:cs typeface="宋体" charset="-122"/>
              </a:rPr>
              <a:t>Formula</a:t>
            </a:r>
          </a:p>
          <a:p>
            <a:pPr algn="ctr" defTabSz="661988" eaLnBrk="1" hangingPunct="1"/>
            <a:r>
              <a:rPr lang="en-US" altLang="zh-CN" sz="1100">
                <a:latin typeface="Times New Roman" charset="0"/>
                <a:ea typeface="宋体" charset="-122"/>
                <a:cs typeface="宋体" charset="-122"/>
              </a:rPr>
              <a:t>Index</a:t>
            </a:r>
          </a:p>
        </p:txBody>
      </p:sp>
      <p:sp>
        <p:nvSpPr>
          <p:cNvPr id="72711" name="AutoShape 7"/>
          <p:cNvSpPr>
            <a:spLocks noChangeArrowheads="1"/>
          </p:cNvSpPr>
          <p:nvPr/>
        </p:nvSpPr>
        <p:spPr bwMode="auto">
          <a:xfrm>
            <a:off x="6400800" y="4135438"/>
            <a:ext cx="555625" cy="86360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r>
              <a:rPr lang="en-US" altLang="zh-CN" sz="1100">
                <a:latin typeface="Times New Roman" charset="0"/>
                <a:ea typeface="宋体" charset="-122"/>
                <a:cs typeface="宋体" charset="-122"/>
              </a:rPr>
              <a:t>Name</a:t>
            </a:r>
          </a:p>
          <a:p>
            <a:pPr algn="ctr" defTabSz="661988" eaLnBrk="1" hangingPunct="1"/>
            <a:r>
              <a:rPr lang="en-US" altLang="zh-CN" sz="1100">
                <a:latin typeface="Times New Roman" charset="0"/>
                <a:ea typeface="宋体" charset="-122"/>
                <a:cs typeface="宋体" charset="-122"/>
              </a:rPr>
              <a:t>Index</a:t>
            </a:r>
          </a:p>
        </p:txBody>
      </p:sp>
      <p:sp>
        <p:nvSpPr>
          <p:cNvPr id="72712" name="AutoShape 8"/>
          <p:cNvSpPr>
            <a:spLocks noChangeArrowheads="1"/>
          </p:cNvSpPr>
          <p:nvPr/>
        </p:nvSpPr>
        <p:spPr bwMode="auto">
          <a:xfrm>
            <a:off x="4886325" y="4135438"/>
            <a:ext cx="722313" cy="86360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r>
              <a:rPr lang="en-US" altLang="zh-CN" sz="1100">
                <a:latin typeface="Times New Roman" charset="0"/>
                <a:ea typeface="宋体" charset="-122"/>
                <a:cs typeface="宋体" charset="-122"/>
              </a:rPr>
              <a:t>Document</a:t>
            </a:r>
          </a:p>
          <a:p>
            <a:pPr algn="ctr" defTabSz="661988" eaLnBrk="1" hangingPunct="1"/>
            <a:r>
              <a:rPr lang="en-US" altLang="zh-CN" sz="1100">
                <a:latin typeface="Times New Roman" charset="0"/>
                <a:ea typeface="宋体" charset="-122"/>
                <a:cs typeface="宋体" charset="-122"/>
              </a:rPr>
              <a:t>Index</a:t>
            </a:r>
          </a:p>
        </p:txBody>
      </p:sp>
      <p:sp>
        <p:nvSpPr>
          <p:cNvPr id="72713" name="AutoShape 9"/>
          <p:cNvSpPr>
            <a:spLocks noChangeArrowheads="1"/>
          </p:cNvSpPr>
          <p:nvPr/>
        </p:nvSpPr>
        <p:spPr bwMode="auto">
          <a:xfrm>
            <a:off x="4051300" y="4135438"/>
            <a:ext cx="779463" cy="86360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r>
              <a:rPr lang="en-US" altLang="zh-CN" sz="1100">
                <a:latin typeface="Times New Roman" charset="0"/>
                <a:ea typeface="宋体" charset="-122"/>
                <a:cs typeface="宋体" charset="-122"/>
              </a:rPr>
              <a:t>Meta-Data</a:t>
            </a:r>
          </a:p>
        </p:txBody>
      </p:sp>
      <p:sp>
        <p:nvSpPr>
          <p:cNvPr id="72714" name="AutoShape 10"/>
          <p:cNvSpPr>
            <a:spLocks noChangeArrowheads="1"/>
          </p:cNvSpPr>
          <p:nvPr/>
        </p:nvSpPr>
        <p:spPr bwMode="auto">
          <a:xfrm>
            <a:off x="406400" y="2413000"/>
            <a:ext cx="2262188" cy="376238"/>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2000">
                <a:latin typeface="Times New Roman" charset="0"/>
                <a:ea typeface="宋体" charset="-122"/>
                <a:cs typeface="宋体" charset="-122"/>
              </a:rPr>
              <a:t>Focused Crawler</a:t>
            </a:r>
          </a:p>
        </p:txBody>
      </p:sp>
      <p:sp>
        <p:nvSpPr>
          <p:cNvPr id="72715" name="AutoShape 11"/>
          <p:cNvSpPr>
            <a:spLocks noChangeArrowheads="1"/>
          </p:cNvSpPr>
          <p:nvPr/>
        </p:nvSpPr>
        <p:spPr bwMode="auto">
          <a:xfrm>
            <a:off x="406400" y="3113088"/>
            <a:ext cx="2262188" cy="377825"/>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2000">
                <a:latin typeface="Times New Roman" charset="0"/>
                <a:ea typeface="宋体" charset="-122"/>
                <a:cs typeface="宋体" charset="-122"/>
              </a:rPr>
              <a:t>Converter</a:t>
            </a:r>
          </a:p>
        </p:txBody>
      </p:sp>
      <p:sp>
        <p:nvSpPr>
          <p:cNvPr id="72716" name="AutoShape 12"/>
          <p:cNvSpPr>
            <a:spLocks noChangeArrowheads="1"/>
          </p:cNvSpPr>
          <p:nvPr/>
        </p:nvSpPr>
        <p:spPr bwMode="auto">
          <a:xfrm>
            <a:off x="406400" y="1766888"/>
            <a:ext cx="2262188" cy="377825"/>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2000">
                <a:latin typeface="Times New Roman" charset="0"/>
                <a:ea typeface="宋体" charset="-122"/>
                <a:cs typeface="宋体" charset="-122"/>
              </a:rPr>
              <a:t>Web</a:t>
            </a:r>
          </a:p>
        </p:txBody>
      </p:sp>
      <p:sp>
        <p:nvSpPr>
          <p:cNvPr id="72717" name="AutoShape 13"/>
          <p:cNvSpPr>
            <a:spLocks noChangeArrowheads="1"/>
          </p:cNvSpPr>
          <p:nvPr/>
        </p:nvSpPr>
        <p:spPr bwMode="auto">
          <a:xfrm>
            <a:off x="406400" y="4519613"/>
            <a:ext cx="2262188" cy="538162"/>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800">
                <a:latin typeface="Times New Roman" charset="0"/>
                <a:ea typeface="宋体" charset="-122"/>
                <a:cs typeface="宋体" charset="-122"/>
              </a:rPr>
              <a:t>Chemical Structure</a:t>
            </a:r>
          </a:p>
          <a:p>
            <a:pPr algn="ctr" defTabSz="661988" eaLnBrk="1" hangingPunct="1"/>
            <a:r>
              <a:rPr lang="en-US" altLang="zh-CN" sz="1800">
                <a:latin typeface="Times New Roman" charset="0"/>
                <a:ea typeface="宋体" charset="-122"/>
                <a:cs typeface="宋体" charset="-122"/>
              </a:rPr>
              <a:t>Information Extraction</a:t>
            </a:r>
          </a:p>
        </p:txBody>
      </p:sp>
      <p:sp>
        <p:nvSpPr>
          <p:cNvPr id="72718" name="AutoShape 14"/>
          <p:cNvSpPr>
            <a:spLocks noChangeArrowheads="1"/>
          </p:cNvSpPr>
          <p:nvPr/>
        </p:nvSpPr>
        <p:spPr bwMode="auto">
          <a:xfrm>
            <a:off x="3063875" y="4135438"/>
            <a:ext cx="930275" cy="86360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r>
              <a:rPr lang="en-US" altLang="zh-CN" sz="1100">
                <a:latin typeface="Times New Roman" charset="0"/>
                <a:ea typeface="宋体" charset="-122"/>
                <a:cs typeface="宋体" charset="-122"/>
              </a:rPr>
              <a:t>Document DB</a:t>
            </a:r>
          </a:p>
        </p:txBody>
      </p:sp>
      <p:cxnSp>
        <p:nvCxnSpPr>
          <p:cNvPr id="72719" name="AutoShape 15"/>
          <p:cNvCxnSpPr>
            <a:cxnSpLocks noChangeShapeType="1"/>
            <a:stCxn id="72716" idx="2"/>
            <a:endCxn id="72714" idx="0"/>
          </p:cNvCxnSpPr>
          <p:nvPr/>
        </p:nvCxnSpPr>
        <p:spPr bwMode="auto">
          <a:xfrm>
            <a:off x="1538288" y="2159000"/>
            <a:ext cx="0" cy="239713"/>
          </a:xfrm>
          <a:prstGeom prst="straightConnector1">
            <a:avLst/>
          </a:prstGeom>
          <a:noFill/>
          <a:ln w="9525">
            <a:solidFill>
              <a:schemeClr val="tx1"/>
            </a:solidFill>
            <a:round/>
            <a:headEnd type="triangle" w="med" len="med"/>
            <a:tailEnd type="triangle" w="med" len="med"/>
          </a:ln>
        </p:spPr>
      </p:cxnSp>
      <p:cxnSp>
        <p:nvCxnSpPr>
          <p:cNvPr id="72720" name="AutoShape 16"/>
          <p:cNvCxnSpPr>
            <a:cxnSpLocks noChangeShapeType="1"/>
            <a:stCxn id="72714" idx="2"/>
            <a:endCxn id="72715" idx="0"/>
          </p:cNvCxnSpPr>
          <p:nvPr/>
        </p:nvCxnSpPr>
        <p:spPr bwMode="auto">
          <a:xfrm>
            <a:off x="1538288" y="2803525"/>
            <a:ext cx="0" cy="295275"/>
          </a:xfrm>
          <a:prstGeom prst="straightConnector1">
            <a:avLst/>
          </a:prstGeom>
          <a:noFill/>
          <a:ln w="9525">
            <a:solidFill>
              <a:schemeClr val="tx1"/>
            </a:solidFill>
            <a:round/>
            <a:headEnd/>
            <a:tailEnd type="triangle" w="med" len="med"/>
          </a:ln>
        </p:spPr>
      </p:cxnSp>
      <p:cxnSp>
        <p:nvCxnSpPr>
          <p:cNvPr id="72721" name="AutoShape 17"/>
          <p:cNvCxnSpPr>
            <a:cxnSpLocks noChangeShapeType="1"/>
            <a:stCxn id="72715" idx="2"/>
            <a:endCxn id="72717" idx="0"/>
          </p:cNvCxnSpPr>
          <p:nvPr/>
        </p:nvCxnSpPr>
        <p:spPr bwMode="auto">
          <a:xfrm>
            <a:off x="1538288" y="3505200"/>
            <a:ext cx="0" cy="1000125"/>
          </a:xfrm>
          <a:prstGeom prst="straightConnector1">
            <a:avLst/>
          </a:prstGeom>
          <a:noFill/>
          <a:ln w="9525">
            <a:solidFill>
              <a:schemeClr val="tx1"/>
            </a:solidFill>
            <a:round/>
            <a:headEnd/>
            <a:tailEnd type="triangle" w="med" len="med"/>
          </a:ln>
        </p:spPr>
      </p:cxnSp>
      <p:sp>
        <p:nvSpPr>
          <p:cNvPr id="72722" name="AutoShape 18"/>
          <p:cNvSpPr>
            <a:spLocks noChangeArrowheads="1"/>
          </p:cNvSpPr>
          <p:nvPr/>
        </p:nvSpPr>
        <p:spPr bwMode="auto">
          <a:xfrm>
            <a:off x="5870575" y="4191000"/>
            <a:ext cx="342900" cy="482600"/>
          </a:xfrm>
          <a:prstGeom prst="flowChartMagneticDisk">
            <a:avLst/>
          </a:prstGeom>
          <a:noFill/>
          <a:ln w="9525">
            <a:solidFill>
              <a:schemeClr val="tx1"/>
            </a:solidFill>
            <a:round/>
            <a:headEnd/>
            <a:tailEnd/>
          </a:ln>
        </p:spPr>
        <p:txBody>
          <a:bodyPr wrap="none" lIns="65991" tIns="32995" rIns="65991" bIns="32995" anchor="ctr">
            <a:prstTxWarp prst="textNoShape">
              <a:avLst/>
            </a:prstTxWarp>
          </a:bodyPr>
          <a:lstStyle/>
          <a:p>
            <a:pPr algn="ctr" defTabSz="661988" eaLnBrk="1" hangingPunct="1"/>
            <a:endParaRPr lang="en-US" sz="1300">
              <a:ea typeface="宋体" charset="-122"/>
              <a:cs typeface="宋体" charset="-122"/>
            </a:endParaRPr>
          </a:p>
        </p:txBody>
      </p:sp>
      <p:sp>
        <p:nvSpPr>
          <p:cNvPr id="72723" name="AutoShape 19"/>
          <p:cNvSpPr>
            <a:spLocks noChangeArrowheads="1"/>
          </p:cNvSpPr>
          <p:nvPr/>
        </p:nvSpPr>
        <p:spPr bwMode="auto">
          <a:xfrm>
            <a:off x="406400" y="5441950"/>
            <a:ext cx="2262188" cy="37465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800">
                <a:latin typeface="Times New Roman" charset="0"/>
                <a:ea typeface="宋体" charset="-122"/>
                <a:cs typeface="宋体" charset="-122"/>
              </a:rPr>
              <a:t>Parsers &amp; Analyzers</a:t>
            </a:r>
          </a:p>
        </p:txBody>
      </p:sp>
      <p:sp>
        <p:nvSpPr>
          <p:cNvPr id="72724" name="AutoShape 20"/>
          <p:cNvSpPr>
            <a:spLocks noChangeArrowheads="1"/>
          </p:cNvSpPr>
          <p:nvPr/>
        </p:nvSpPr>
        <p:spPr bwMode="auto">
          <a:xfrm>
            <a:off x="5775325" y="5267325"/>
            <a:ext cx="777875" cy="484188"/>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Formula</a:t>
            </a:r>
          </a:p>
          <a:p>
            <a:pPr algn="ctr" defTabSz="661988" eaLnBrk="1" hangingPunct="1"/>
            <a:r>
              <a:rPr lang="en-US" altLang="zh-CN" sz="1500">
                <a:latin typeface="Times New Roman" charset="0"/>
                <a:ea typeface="宋体" charset="-122"/>
                <a:cs typeface="宋体" charset="-122"/>
              </a:rPr>
              <a:t>Indexing</a:t>
            </a:r>
          </a:p>
        </p:txBody>
      </p:sp>
      <p:sp>
        <p:nvSpPr>
          <p:cNvPr id="72725" name="AutoShape 21"/>
          <p:cNvSpPr>
            <a:spLocks noChangeArrowheads="1"/>
          </p:cNvSpPr>
          <p:nvPr/>
        </p:nvSpPr>
        <p:spPr bwMode="auto">
          <a:xfrm>
            <a:off x="6505575" y="4191000"/>
            <a:ext cx="334963" cy="482600"/>
          </a:xfrm>
          <a:prstGeom prst="flowChartMagneticDisk">
            <a:avLst/>
          </a:prstGeom>
          <a:noFill/>
          <a:ln w="9525">
            <a:solidFill>
              <a:schemeClr val="tx1"/>
            </a:solidFill>
            <a:round/>
            <a:headEnd/>
            <a:tailEnd/>
          </a:ln>
        </p:spPr>
        <p:txBody>
          <a:bodyPr wrap="none" lIns="65991" tIns="32995" rIns="65991" bIns="32995" anchor="ctr">
            <a:prstTxWarp prst="textNoShape">
              <a:avLst/>
            </a:prstTxWarp>
          </a:bodyPr>
          <a:lstStyle/>
          <a:p>
            <a:pPr algn="ctr" defTabSz="661988" eaLnBrk="1" hangingPunct="1"/>
            <a:endParaRPr lang="en-US" sz="1300">
              <a:ea typeface="宋体" charset="-122"/>
              <a:cs typeface="宋体" charset="-122"/>
            </a:endParaRPr>
          </a:p>
        </p:txBody>
      </p:sp>
      <p:sp>
        <p:nvSpPr>
          <p:cNvPr id="72726" name="AutoShape 22"/>
          <p:cNvSpPr>
            <a:spLocks noChangeArrowheads="1"/>
          </p:cNvSpPr>
          <p:nvPr/>
        </p:nvSpPr>
        <p:spPr bwMode="auto">
          <a:xfrm>
            <a:off x="3605213" y="5267325"/>
            <a:ext cx="1001712" cy="484188"/>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Document</a:t>
            </a:r>
          </a:p>
          <a:p>
            <a:pPr algn="ctr" defTabSz="661988" eaLnBrk="1" hangingPunct="1"/>
            <a:r>
              <a:rPr lang="en-US" altLang="zh-CN" sz="1500">
                <a:latin typeface="Times New Roman" charset="0"/>
                <a:ea typeface="宋体" charset="-122"/>
                <a:cs typeface="宋体" charset="-122"/>
              </a:rPr>
              <a:t>Indexing</a:t>
            </a:r>
          </a:p>
        </p:txBody>
      </p:sp>
      <p:sp>
        <p:nvSpPr>
          <p:cNvPr id="72727" name="AutoShape 23"/>
          <p:cNvSpPr>
            <a:spLocks noChangeArrowheads="1"/>
          </p:cNvSpPr>
          <p:nvPr/>
        </p:nvSpPr>
        <p:spPr bwMode="auto">
          <a:xfrm>
            <a:off x="3438525" y="1766888"/>
            <a:ext cx="1836738" cy="377825"/>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2000">
                <a:latin typeface="Times New Roman" charset="0"/>
                <a:ea typeface="宋体" charset="-122"/>
                <a:cs typeface="宋体" charset="-122"/>
              </a:rPr>
              <a:t>Web Server</a:t>
            </a:r>
          </a:p>
        </p:txBody>
      </p:sp>
      <p:sp>
        <p:nvSpPr>
          <p:cNvPr id="72728" name="AutoShape 24"/>
          <p:cNvSpPr>
            <a:spLocks noChangeArrowheads="1"/>
          </p:cNvSpPr>
          <p:nvPr/>
        </p:nvSpPr>
        <p:spPr bwMode="auto">
          <a:xfrm>
            <a:off x="3113088" y="2897188"/>
            <a:ext cx="1049337" cy="430212"/>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Document</a:t>
            </a:r>
          </a:p>
          <a:p>
            <a:pPr algn="ctr" defTabSz="661988" eaLnBrk="1" hangingPunct="1"/>
            <a:r>
              <a:rPr lang="en-US" altLang="zh-CN" sz="1500">
                <a:latin typeface="Times New Roman" charset="0"/>
                <a:ea typeface="宋体" charset="-122"/>
                <a:cs typeface="宋体" charset="-122"/>
              </a:rPr>
              <a:t>Query</a:t>
            </a:r>
          </a:p>
        </p:txBody>
      </p:sp>
      <p:sp>
        <p:nvSpPr>
          <p:cNvPr id="72729" name="AutoShape 25"/>
          <p:cNvSpPr>
            <a:spLocks noChangeArrowheads="1"/>
          </p:cNvSpPr>
          <p:nvPr/>
        </p:nvSpPr>
        <p:spPr bwMode="auto">
          <a:xfrm>
            <a:off x="5432425" y="2897188"/>
            <a:ext cx="892175" cy="430212"/>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Formula</a:t>
            </a:r>
          </a:p>
          <a:p>
            <a:pPr algn="ctr" defTabSz="661988" eaLnBrk="1" hangingPunct="1"/>
            <a:r>
              <a:rPr lang="en-US" altLang="zh-CN" sz="1500">
                <a:latin typeface="Times New Roman" charset="0"/>
                <a:ea typeface="宋体" charset="-122"/>
                <a:cs typeface="宋体" charset="-122"/>
              </a:rPr>
              <a:t>Query</a:t>
            </a:r>
          </a:p>
        </p:txBody>
      </p:sp>
      <p:cxnSp>
        <p:nvCxnSpPr>
          <p:cNvPr id="72730" name="AutoShape 26"/>
          <p:cNvCxnSpPr>
            <a:cxnSpLocks noChangeShapeType="1"/>
            <a:stCxn id="72736" idx="1"/>
            <a:endCxn id="72727" idx="3"/>
          </p:cNvCxnSpPr>
          <p:nvPr/>
        </p:nvCxnSpPr>
        <p:spPr bwMode="auto">
          <a:xfrm flipH="1">
            <a:off x="5289550" y="1955800"/>
            <a:ext cx="528638" cy="0"/>
          </a:xfrm>
          <a:prstGeom prst="straightConnector1">
            <a:avLst/>
          </a:prstGeom>
          <a:noFill/>
          <a:ln w="9525">
            <a:solidFill>
              <a:schemeClr val="tx1"/>
            </a:solidFill>
            <a:round/>
            <a:headEnd type="triangle" w="med" len="med"/>
            <a:tailEnd type="triangle" w="med" len="med"/>
          </a:ln>
        </p:spPr>
      </p:cxnSp>
      <p:sp>
        <p:nvSpPr>
          <p:cNvPr id="72731" name="AutoShape 27"/>
          <p:cNvSpPr>
            <a:spLocks noChangeArrowheads="1"/>
          </p:cNvSpPr>
          <p:nvPr/>
        </p:nvSpPr>
        <p:spPr bwMode="auto">
          <a:xfrm>
            <a:off x="542925" y="2197100"/>
            <a:ext cx="1557338" cy="161925"/>
          </a:xfrm>
          <a:prstGeom prst="flowChartProcess">
            <a:avLst/>
          </a:prstGeom>
          <a:noFill/>
          <a:ln w="9525">
            <a:noFill/>
            <a:miter lim="800000"/>
            <a:headEnd/>
            <a:tailEnd/>
          </a:ln>
        </p:spPr>
        <p:txBody>
          <a:bodyPr wrap="none" lIns="0" tIns="0" rIns="0"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Documents    URL</a:t>
            </a:r>
          </a:p>
        </p:txBody>
      </p:sp>
      <p:sp>
        <p:nvSpPr>
          <p:cNvPr id="72732" name="AutoShape 28"/>
          <p:cNvSpPr>
            <a:spLocks noChangeArrowheads="1"/>
          </p:cNvSpPr>
          <p:nvPr/>
        </p:nvSpPr>
        <p:spPr bwMode="auto">
          <a:xfrm>
            <a:off x="708025" y="2844800"/>
            <a:ext cx="1187450" cy="160338"/>
          </a:xfrm>
          <a:prstGeom prst="flowChartProcess">
            <a:avLst/>
          </a:prstGeom>
          <a:noFill/>
          <a:ln w="9525">
            <a:noFill/>
            <a:miter lim="800000"/>
            <a:headEnd/>
            <a:tailEnd/>
          </a:ln>
        </p:spPr>
        <p:txBody>
          <a:bodyPr wrap="none" lIns="0" tIns="0" rIns="0"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Documents     PDF</a:t>
            </a:r>
          </a:p>
        </p:txBody>
      </p:sp>
      <p:sp>
        <p:nvSpPr>
          <p:cNvPr id="72733" name="AutoShape 29"/>
          <p:cNvSpPr>
            <a:spLocks noChangeArrowheads="1"/>
          </p:cNvSpPr>
          <p:nvPr/>
        </p:nvSpPr>
        <p:spPr bwMode="auto">
          <a:xfrm>
            <a:off x="682625" y="4303713"/>
            <a:ext cx="1252538" cy="161925"/>
          </a:xfrm>
          <a:prstGeom prst="flowChartProcess">
            <a:avLst/>
          </a:prstGeom>
          <a:noFill/>
          <a:ln w="9525">
            <a:noFill/>
            <a:miter lim="800000"/>
            <a:headEnd/>
            <a:tailEnd/>
          </a:ln>
        </p:spPr>
        <p:txBody>
          <a:bodyPr wrap="none" lIns="0" tIns="0" rIns="0"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Documents    TXT</a:t>
            </a:r>
          </a:p>
        </p:txBody>
      </p:sp>
      <p:sp>
        <p:nvSpPr>
          <p:cNvPr id="72734" name="AutoShape 30"/>
          <p:cNvSpPr>
            <a:spLocks noChangeArrowheads="1"/>
          </p:cNvSpPr>
          <p:nvPr/>
        </p:nvSpPr>
        <p:spPr bwMode="auto">
          <a:xfrm>
            <a:off x="2601913" y="6073775"/>
            <a:ext cx="3006725" cy="32385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Text Feature Selection &amp; Segmentation</a:t>
            </a:r>
          </a:p>
        </p:txBody>
      </p:sp>
      <p:sp>
        <p:nvSpPr>
          <p:cNvPr id="72735" name="AutoShape 31"/>
          <p:cNvSpPr>
            <a:spLocks noChangeArrowheads="1"/>
          </p:cNvSpPr>
          <p:nvPr/>
        </p:nvSpPr>
        <p:spPr bwMode="auto">
          <a:xfrm>
            <a:off x="4178300" y="4191000"/>
            <a:ext cx="596900" cy="646113"/>
          </a:xfrm>
          <a:prstGeom prst="flowChartMagneticDisk">
            <a:avLst/>
          </a:prstGeom>
          <a:noFill/>
          <a:ln w="9525">
            <a:solidFill>
              <a:schemeClr val="tx1"/>
            </a:solidFill>
            <a:round/>
            <a:headEnd/>
            <a:tailEnd/>
          </a:ln>
        </p:spPr>
        <p:txBody>
          <a:bodyPr wrap="none" lIns="65991" tIns="32995" rIns="65991" bIns="32995" anchor="ctr">
            <a:prstTxWarp prst="textNoShape">
              <a:avLst/>
            </a:prstTxWarp>
          </a:bodyPr>
          <a:lstStyle/>
          <a:p>
            <a:pPr algn="ctr" defTabSz="661988" eaLnBrk="1" hangingPunct="1"/>
            <a:endParaRPr lang="en-US" sz="1300">
              <a:ea typeface="宋体" charset="-122"/>
              <a:cs typeface="宋体" charset="-122"/>
            </a:endParaRPr>
          </a:p>
        </p:txBody>
      </p:sp>
      <p:sp>
        <p:nvSpPr>
          <p:cNvPr id="72736" name="AutoShape 32"/>
          <p:cNvSpPr>
            <a:spLocks noChangeArrowheads="1"/>
          </p:cNvSpPr>
          <p:nvPr/>
        </p:nvSpPr>
        <p:spPr bwMode="auto">
          <a:xfrm>
            <a:off x="5832475" y="1766888"/>
            <a:ext cx="2894013" cy="377825"/>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2000">
                <a:latin typeface="Times New Roman" charset="0"/>
                <a:ea typeface="宋体" charset="-122"/>
                <a:cs typeface="宋体" charset="-122"/>
              </a:rPr>
              <a:t>Web Service</a:t>
            </a:r>
          </a:p>
        </p:txBody>
      </p:sp>
      <p:cxnSp>
        <p:nvCxnSpPr>
          <p:cNvPr id="72737" name="AutoShape 33"/>
          <p:cNvCxnSpPr>
            <a:cxnSpLocks noChangeShapeType="1"/>
            <a:stCxn id="72729" idx="0"/>
            <a:endCxn id="72738" idx="3"/>
          </p:cNvCxnSpPr>
          <p:nvPr/>
        </p:nvCxnSpPr>
        <p:spPr bwMode="auto">
          <a:xfrm rot="5400000" flipH="1">
            <a:off x="5389563" y="2393950"/>
            <a:ext cx="388937" cy="588963"/>
          </a:xfrm>
          <a:prstGeom prst="bentConnector2">
            <a:avLst/>
          </a:prstGeom>
          <a:noFill/>
          <a:ln w="9525">
            <a:solidFill>
              <a:schemeClr val="tx1"/>
            </a:solidFill>
            <a:miter lim="800000"/>
            <a:headEnd type="triangle" w="med" len="med"/>
            <a:tailEnd type="triangle" w="med" len="med"/>
          </a:ln>
        </p:spPr>
      </p:cxnSp>
      <p:sp>
        <p:nvSpPr>
          <p:cNvPr id="72738" name="AutoShape 34"/>
          <p:cNvSpPr>
            <a:spLocks noChangeArrowheads="1"/>
          </p:cNvSpPr>
          <p:nvPr/>
        </p:nvSpPr>
        <p:spPr bwMode="auto">
          <a:xfrm>
            <a:off x="3438525" y="2305050"/>
            <a:ext cx="1836738" cy="376238"/>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800">
                <a:latin typeface="Times New Roman" charset="0"/>
                <a:ea typeface="宋体" charset="-122"/>
                <a:cs typeface="宋体" charset="-122"/>
              </a:rPr>
              <a:t>Query</a:t>
            </a:r>
          </a:p>
        </p:txBody>
      </p:sp>
      <p:sp>
        <p:nvSpPr>
          <p:cNvPr id="72739" name="AutoShape 35"/>
          <p:cNvSpPr>
            <a:spLocks noChangeArrowheads="1"/>
          </p:cNvSpPr>
          <p:nvPr/>
        </p:nvSpPr>
        <p:spPr bwMode="auto">
          <a:xfrm>
            <a:off x="3195638" y="4191000"/>
            <a:ext cx="742950" cy="646113"/>
          </a:xfrm>
          <a:prstGeom prst="flowChartMagneticDisk">
            <a:avLst/>
          </a:prstGeom>
          <a:noFill/>
          <a:ln w="9525">
            <a:solidFill>
              <a:schemeClr val="tx1"/>
            </a:solidFill>
            <a:round/>
            <a:headEnd/>
            <a:tailEnd/>
          </a:ln>
        </p:spPr>
        <p:txBody>
          <a:bodyPr wrap="none" lIns="65991" tIns="32995" rIns="65991" bIns="32995" anchor="ctr">
            <a:prstTxWarp prst="textNoShape">
              <a:avLst/>
            </a:prstTxWarp>
          </a:bodyPr>
          <a:lstStyle/>
          <a:p>
            <a:pPr algn="ctr" defTabSz="661988" eaLnBrk="1" hangingPunct="1"/>
            <a:endParaRPr lang="en-US" sz="1300">
              <a:ea typeface="宋体" charset="-122"/>
              <a:cs typeface="宋体" charset="-122"/>
            </a:endParaRPr>
          </a:p>
        </p:txBody>
      </p:sp>
      <p:cxnSp>
        <p:nvCxnSpPr>
          <p:cNvPr id="72740" name="AutoShape 36"/>
          <p:cNvCxnSpPr>
            <a:cxnSpLocks noChangeShapeType="1"/>
            <a:stCxn id="72724" idx="0"/>
            <a:endCxn id="72710" idx="2"/>
          </p:cNvCxnSpPr>
          <p:nvPr/>
        </p:nvCxnSpPr>
        <p:spPr bwMode="auto">
          <a:xfrm rot="5400000" flipH="1">
            <a:off x="5989637" y="5078413"/>
            <a:ext cx="239713" cy="109538"/>
          </a:xfrm>
          <a:prstGeom prst="bentConnector3">
            <a:avLst>
              <a:gd name="adj1" fmla="val 49667"/>
            </a:avLst>
          </a:prstGeom>
          <a:noFill/>
          <a:ln w="9525">
            <a:solidFill>
              <a:schemeClr val="tx1"/>
            </a:solidFill>
            <a:miter lim="800000"/>
            <a:headEnd/>
            <a:tailEnd type="triangle" w="med" len="med"/>
          </a:ln>
        </p:spPr>
      </p:cxnSp>
      <p:cxnSp>
        <p:nvCxnSpPr>
          <p:cNvPr id="72741" name="AutoShape 37"/>
          <p:cNvCxnSpPr>
            <a:cxnSpLocks noChangeShapeType="1"/>
            <a:stCxn id="72726" idx="0"/>
            <a:endCxn id="72712" idx="2"/>
          </p:cNvCxnSpPr>
          <p:nvPr/>
        </p:nvCxnSpPr>
        <p:spPr bwMode="auto">
          <a:xfrm rot="-5400000">
            <a:off x="4557712" y="4562476"/>
            <a:ext cx="239713" cy="1141412"/>
          </a:xfrm>
          <a:prstGeom prst="bentConnector3">
            <a:avLst>
              <a:gd name="adj1" fmla="val 49667"/>
            </a:avLst>
          </a:prstGeom>
          <a:noFill/>
          <a:ln w="9525">
            <a:solidFill>
              <a:schemeClr val="tx1"/>
            </a:solidFill>
            <a:miter lim="800000"/>
            <a:headEnd/>
            <a:tailEnd type="triangle" w="med" len="med"/>
          </a:ln>
        </p:spPr>
      </p:cxnSp>
      <p:sp>
        <p:nvSpPr>
          <p:cNvPr id="72742" name="AutoShape 38"/>
          <p:cNvSpPr>
            <a:spLocks noChangeArrowheads="1"/>
          </p:cNvSpPr>
          <p:nvPr/>
        </p:nvSpPr>
        <p:spPr bwMode="auto">
          <a:xfrm>
            <a:off x="1736725" y="5111750"/>
            <a:ext cx="922338" cy="161925"/>
          </a:xfrm>
          <a:prstGeom prst="flowChartProcess">
            <a:avLst/>
          </a:prstGeom>
          <a:noFill/>
          <a:ln w="9525">
            <a:noFill/>
            <a:miter lim="800000"/>
            <a:headEnd/>
            <a:tailEnd/>
          </a:ln>
        </p:spPr>
        <p:txBody>
          <a:bodyPr wrap="none" lIns="0" tIns="0" rIns="0"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Documents</a:t>
            </a:r>
          </a:p>
        </p:txBody>
      </p:sp>
      <p:cxnSp>
        <p:nvCxnSpPr>
          <p:cNvPr id="72743" name="AutoShape 39"/>
          <p:cNvCxnSpPr>
            <a:cxnSpLocks noChangeShapeType="1"/>
            <a:stCxn id="72729" idx="2"/>
            <a:endCxn id="72710" idx="0"/>
          </p:cNvCxnSpPr>
          <p:nvPr/>
        </p:nvCxnSpPr>
        <p:spPr bwMode="auto">
          <a:xfrm rot="16200000" flipH="1">
            <a:off x="5576888" y="3643313"/>
            <a:ext cx="779462" cy="176212"/>
          </a:xfrm>
          <a:prstGeom prst="bentConnector3">
            <a:avLst>
              <a:gd name="adj1" fmla="val 49898"/>
            </a:avLst>
          </a:prstGeom>
          <a:noFill/>
          <a:ln w="9525">
            <a:solidFill>
              <a:schemeClr val="tx1"/>
            </a:solidFill>
            <a:miter lim="800000"/>
            <a:headEnd type="triangle" w="med" len="med"/>
            <a:tailEnd type="triangle" w="med" len="med"/>
          </a:ln>
        </p:spPr>
      </p:cxnSp>
      <p:sp>
        <p:nvSpPr>
          <p:cNvPr id="72744" name="Line 40"/>
          <p:cNvSpPr>
            <a:spLocks noChangeShapeType="1"/>
          </p:cNvSpPr>
          <p:nvPr/>
        </p:nvSpPr>
        <p:spPr bwMode="auto">
          <a:xfrm>
            <a:off x="2801938" y="3973513"/>
            <a:ext cx="1470025"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45" name="Line 41"/>
          <p:cNvSpPr>
            <a:spLocks noChangeShapeType="1"/>
          </p:cNvSpPr>
          <p:nvPr/>
        </p:nvSpPr>
        <p:spPr bwMode="auto">
          <a:xfrm>
            <a:off x="4271963" y="3973513"/>
            <a:ext cx="0" cy="16192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cxnSp>
        <p:nvCxnSpPr>
          <p:cNvPr id="72746" name="AutoShape 42"/>
          <p:cNvCxnSpPr>
            <a:cxnSpLocks noChangeShapeType="1"/>
            <a:stCxn id="72738" idx="2"/>
            <a:endCxn id="72728" idx="0"/>
          </p:cNvCxnSpPr>
          <p:nvPr/>
        </p:nvCxnSpPr>
        <p:spPr bwMode="auto">
          <a:xfrm rot="5400000">
            <a:off x="3904456" y="2429669"/>
            <a:ext cx="187325" cy="719138"/>
          </a:xfrm>
          <a:prstGeom prst="bentConnector3">
            <a:avLst>
              <a:gd name="adj1" fmla="val 49153"/>
            </a:avLst>
          </a:prstGeom>
          <a:noFill/>
          <a:ln w="9525">
            <a:solidFill>
              <a:schemeClr val="tx1"/>
            </a:solidFill>
            <a:miter lim="800000"/>
            <a:headEnd type="triangle" w="med" len="med"/>
            <a:tailEnd type="triangle" w="med" len="med"/>
          </a:ln>
        </p:spPr>
      </p:cxnSp>
      <p:cxnSp>
        <p:nvCxnSpPr>
          <p:cNvPr id="72747" name="AutoShape 43"/>
          <p:cNvCxnSpPr>
            <a:cxnSpLocks noChangeShapeType="1"/>
            <a:stCxn id="72727" idx="2"/>
            <a:endCxn id="72738" idx="0"/>
          </p:cNvCxnSpPr>
          <p:nvPr/>
        </p:nvCxnSpPr>
        <p:spPr bwMode="auto">
          <a:xfrm rot="5400000">
            <a:off x="4291806" y="2224882"/>
            <a:ext cx="131763" cy="0"/>
          </a:xfrm>
          <a:prstGeom prst="straightConnector1">
            <a:avLst/>
          </a:prstGeom>
          <a:noFill/>
          <a:ln w="9525">
            <a:solidFill>
              <a:schemeClr val="tx1"/>
            </a:solidFill>
            <a:round/>
            <a:headEnd type="triangle" w="med" len="med"/>
            <a:tailEnd type="triangle" w="med" len="med"/>
          </a:ln>
        </p:spPr>
      </p:cxnSp>
      <p:sp>
        <p:nvSpPr>
          <p:cNvPr id="72748" name="AutoShape 44"/>
          <p:cNvSpPr>
            <a:spLocks noChangeArrowheads="1"/>
          </p:cNvSpPr>
          <p:nvPr/>
        </p:nvSpPr>
        <p:spPr bwMode="auto">
          <a:xfrm>
            <a:off x="5545138" y="3490913"/>
            <a:ext cx="779462" cy="37465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Formula</a:t>
            </a:r>
          </a:p>
          <a:p>
            <a:pPr algn="ctr" defTabSz="661988" eaLnBrk="1" hangingPunct="1"/>
            <a:r>
              <a:rPr lang="en-US" altLang="zh-CN" sz="1300">
                <a:latin typeface="Times New Roman" charset="0"/>
                <a:ea typeface="宋体" charset="-122"/>
                <a:cs typeface="宋体" charset="-122"/>
              </a:rPr>
              <a:t>Ranking</a:t>
            </a:r>
          </a:p>
        </p:txBody>
      </p:sp>
      <p:sp>
        <p:nvSpPr>
          <p:cNvPr id="72749" name="Line 45"/>
          <p:cNvSpPr>
            <a:spLocks noChangeShapeType="1"/>
          </p:cNvSpPr>
          <p:nvPr/>
        </p:nvSpPr>
        <p:spPr bwMode="auto">
          <a:xfrm>
            <a:off x="3722688" y="3921125"/>
            <a:ext cx="1497012"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50" name="Line 46"/>
          <p:cNvSpPr>
            <a:spLocks noChangeShapeType="1"/>
          </p:cNvSpPr>
          <p:nvPr/>
        </p:nvSpPr>
        <p:spPr bwMode="auto">
          <a:xfrm>
            <a:off x="5219700" y="3921125"/>
            <a:ext cx="0" cy="2143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751" name="Line 47"/>
          <p:cNvSpPr>
            <a:spLocks noChangeShapeType="1"/>
          </p:cNvSpPr>
          <p:nvPr/>
        </p:nvSpPr>
        <p:spPr bwMode="auto">
          <a:xfrm>
            <a:off x="4378325" y="3921125"/>
            <a:ext cx="0" cy="2143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752" name="Line 48"/>
          <p:cNvSpPr>
            <a:spLocks noChangeShapeType="1"/>
          </p:cNvSpPr>
          <p:nvPr/>
        </p:nvSpPr>
        <p:spPr bwMode="auto">
          <a:xfrm>
            <a:off x="3722688" y="3921125"/>
            <a:ext cx="0" cy="214313"/>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753" name="Line 49"/>
          <p:cNvSpPr>
            <a:spLocks noChangeShapeType="1"/>
          </p:cNvSpPr>
          <p:nvPr/>
        </p:nvSpPr>
        <p:spPr bwMode="auto">
          <a:xfrm flipV="1">
            <a:off x="3716338" y="3327400"/>
            <a:ext cx="0" cy="701675"/>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754" name="AutoShape 50"/>
          <p:cNvSpPr>
            <a:spLocks noChangeArrowheads="1"/>
          </p:cNvSpPr>
          <p:nvPr/>
        </p:nvSpPr>
        <p:spPr bwMode="auto">
          <a:xfrm>
            <a:off x="3159125" y="3490913"/>
            <a:ext cx="946150" cy="37465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Document</a:t>
            </a:r>
          </a:p>
          <a:p>
            <a:pPr algn="ctr" defTabSz="661988" eaLnBrk="1" hangingPunct="1"/>
            <a:r>
              <a:rPr lang="en-US" altLang="zh-CN" sz="1300">
                <a:latin typeface="Times New Roman" charset="0"/>
                <a:ea typeface="宋体" charset="-122"/>
                <a:cs typeface="宋体" charset="-122"/>
              </a:rPr>
              <a:t>Ranking</a:t>
            </a:r>
          </a:p>
        </p:txBody>
      </p:sp>
      <p:sp>
        <p:nvSpPr>
          <p:cNvPr id="72755" name="Line 51"/>
          <p:cNvSpPr>
            <a:spLocks noChangeShapeType="1"/>
          </p:cNvSpPr>
          <p:nvPr/>
        </p:nvSpPr>
        <p:spPr bwMode="auto">
          <a:xfrm>
            <a:off x="2668588" y="2681288"/>
            <a:ext cx="13335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56" name="Line 52"/>
          <p:cNvSpPr>
            <a:spLocks noChangeShapeType="1"/>
          </p:cNvSpPr>
          <p:nvPr/>
        </p:nvSpPr>
        <p:spPr bwMode="auto">
          <a:xfrm>
            <a:off x="2801938" y="2681288"/>
            <a:ext cx="0" cy="16176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57" name="Line 53"/>
          <p:cNvSpPr>
            <a:spLocks noChangeShapeType="1"/>
          </p:cNvSpPr>
          <p:nvPr/>
        </p:nvSpPr>
        <p:spPr bwMode="auto">
          <a:xfrm>
            <a:off x="2801938" y="4298950"/>
            <a:ext cx="261937"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758" name="Line 54"/>
          <p:cNvSpPr>
            <a:spLocks noChangeShapeType="1"/>
          </p:cNvSpPr>
          <p:nvPr/>
        </p:nvSpPr>
        <p:spPr bwMode="auto">
          <a:xfrm flipV="1">
            <a:off x="1752600" y="5348288"/>
            <a:ext cx="1828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
        <p:nvSpPr>
          <p:cNvPr id="72759" name="Line 55"/>
          <p:cNvSpPr>
            <a:spLocks noChangeShapeType="1"/>
          </p:cNvSpPr>
          <p:nvPr/>
        </p:nvSpPr>
        <p:spPr bwMode="auto">
          <a:xfrm flipH="1">
            <a:off x="1752600" y="5043488"/>
            <a:ext cx="0" cy="30480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72760" name="AutoShape 56"/>
          <p:cNvSpPr>
            <a:spLocks noChangeArrowheads="1"/>
          </p:cNvSpPr>
          <p:nvPr/>
        </p:nvSpPr>
        <p:spPr bwMode="auto">
          <a:xfrm>
            <a:off x="1431925" y="5878513"/>
            <a:ext cx="1054100" cy="217487"/>
          </a:xfrm>
          <a:prstGeom prst="flowChartProcess">
            <a:avLst/>
          </a:prstGeom>
          <a:noFill/>
          <a:ln w="9525">
            <a:noFill/>
            <a:miter lim="800000"/>
            <a:headEnd/>
            <a:tailEnd/>
          </a:ln>
        </p:spPr>
        <p:txBody>
          <a:bodyPr wrap="none" lIns="0" tIns="0" rIns="0"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Substrings</a:t>
            </a:r>
          </a:p>
        </p:txBody>
      </p:sp>
      <p:sp>
        <p:nvSpPr>
          <p:cNvPr id="72761" name="AutoShape 57"/>
          <p:cNvSpPr>
            <a:spLocks noChangeArrowheads="1"/>
          </p:cNvSpPr>
          <p:nvPr/>
        </p:nvSpPr>
        <p:spPr bwMode="auto">
          <a:xfrm>
            <a:off x="5016500" y="4191000"/>
            <a:ext cx="481013" cy="482600"/>
          </a:xfrm>
          <a:prstGeom prst="flowChartMagneticDisk">
            <a:avLst/>
          </a:prstGeom>
          <a:noFill/>
          <a:ln w="9525">
            <a:solidFill>
              <a:schemeClr val="tx1"/>
            </a:solidFill>
            <a:round/>
            <a:headEnd/>
            <a:tailEnd/>
          </a:ln>
        </p:spPr>
        <p:txBody>
          <a:bodyPr wrap="none" lIns="65991" tIns="32995" rIns="65991" bIns="32995" anchor="ctr">
            <a:prstTxWarp prst="textNoShape">
              <a:avLst/>
            </a:prstTxWarp>
          </a:bodyPr>
          <a:lstStyle/>
          <a:p>
            <a:pPr algn="ctr" defTabSz="661988" eaLnBrk="1" hangingPunct="1"/>
            <a:endParaRPr lang="en-US" sz="1300">
              <a:ea typeface="宋体" charset="-122"/>
              <a:cs typeface="宋体" charset="-122"/>
            </a:endParaRPr>
          </a:p>
        </p:txBody>
      </p:sp>
      <p:sp>
        <p:nvSpPr>
          <p:cNvPr id="72762" name="AutoShape 58"/>
          <p:cNvSpPr>
            <a:spLocks noChangeArrowheads="1"/>
          </p:cNvSpPr>
          <p:nvPr/>
        </p:nvSpPr>
        <p:spPr bwMode="auto">
          <a:xfrm>
            <a:off x="6397625" y="2897188"/>
            <a:ext cx="612775" cy="430212"/>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Name</a:t>
            </a:r>
          </a:p>
          <a:p>
            <a:pPr algn="ctr" defTabSz="661988" eaLnBrk="1" hangingPunct="1"/>
            <a:r>
              <a:rPr lang="en-US" altLang="zh-CN" sz="1500">
                <a:latin typeface="Times New Roman" charset="0"/>
                <a:ea typeface="宋体" charset="-122"/>
                <a:cs typeface="宋体" charset="-122"/>
              </a:rPr>
              <a:t>Query</a:t>
            </a:r>
          </a:p>
        </p:txBody>
      </p:sp>
      <p:sp>
        <p:nvSpPr>
          <p:cNvPr id="72763" name="AutoShape 59"/>
          <p:cNvSpPr>
            <a:spLocks noChangeArrowheads="1"/>
          </p:cNvSpPr>
          <p:nvPr/>
        </p:nvSpPr>
        <p:spPr bwMode="auto">
          <a:xfrm>
            <a:off x="8170863" y="4135438"/>
            <a:ext cx="611187" cy="863600"/>
          </a:xfrm>
          <a:prstGeom prst="flowChartProcess">
            <a:avLst/>
          </a:prstGeom>
          <a:solidFill>
            <a:srgbClr val="FFFFFF"/>
          </a:solidFill>
          <a:ln w="952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r>
              <a:rPr lang="en-US" altLang="zh-CN" sz="1100">
                <a:latin typeface="Times New Roman" charset="0"/>
                <a:ea typeface="宋体" charset="-122"/>
                <a:cs typeface="宋体" charset="-122"/>
              </a:rPr>
              <a:t>Structure</a:t>
            </a:r>
          </a:p>
          <a:p>
            <a:pPr algn="ctr" defTabSz="661988" eaLnBrk="1" hangingPunct="1"/>
            <a:r>
              <a:rPr lang="en-US" altLang="zh-CN" sz="1100">
                <a:latin typeface="Times New Roman" charset="0"/>
                <a:ea typeface="宋体" charset="-122"/>
                <a:cs typeface="宋体" charset="-122"/>
              </a:rPr>
              <a:t>Index</a:t>
            </a:r>
          </a:p>
        </p:txBody>
      </p:sp>
      <p:cxnSp>
        <p:nvCxnSpPr>
          <p:cNvPr id="72764" name="AutoShape 60"/>
          <p:cNvCxnSpPr>
            <a:cxnSpLocks noChangeShapeType="1"/>
            <a:stCxn id="72762" idx="2"/>
            <a:endCxn id="72711" idx="0"/>
          </p:cNvCxnSpPr>
          <p:nvPr/>
        </p:nvCxnSpPr>
        <p:spPr bwMode="auto">
          <a:xfrm rot="5400000">
            <a:off x="6301582" y="3718719"/>
            <a:ext cx="779462" cy="25400"/>
          </a:xfrm>
          <a:prstGeom prst="bentConnector3">
            <a:avLst>
              <a:gd name="adj1" fmla="val 49898"/>
            </a:avLst>
          </a:prstGeom>
          <a:noFill/>
          <a:ln w="9525">
            <a:solidFill>
              <a:schemeClr val="tx1"/>
            </a:solidFill>
            <a:miter lim="800000"/>
            <a:headEnd type="triangle" w="med" len="med"/>
            <a:tailEnd type="triangle" w="med" len="med"/>
          </a:ln>
        </p:spPr>
      </p:cxnSp>
      <p:sp>
        <p:nvSpPr>
          <p:cNvPr id="72765" name="AutoShape 61"/>
          <p:cNvSpPr>
            <a:spLocks noChangeArrowheads="1"/>
          </p:cNvSpPr>
          <p:nvPr/>
        </p:nvSpPr>
        <p:spPr bwMode="auto">
          <a:xfrm>
            <a:off x="6397625" y="3490913"/>
            <a:ext cx="612775" cy="37465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Name</a:t>
            </a:r>
          </a:p>
          <a:p>
            <a:pPr algn="ctr" defTabSz="661988" eaLnBrk="1" hangingPunct="1"/>
            <a:r>
              <a:rPr lang="en-US" altLang="zh-CN" sz="1300">
                <a:latin typeface="Times New Roman" charset="0"/>
                <a:ea typeface="宋体" charset="-122"/>
                <a:cs typeface="宋体" charset="-122"/>
              </a:rPr>
              <a:t>Ranking</a:t>
            </a:r>
          </a:p>
        </p:txBody>
      </p:sp>
      <p:sp>
        <p:nvSpPr>
          <p:cNvPr id="72766" name="AutoShape 62"/>
          <p:cNvSpPr>
            <a:spLocks noChangeArrowheads="1"/>
          </p:cNvSpPr>
          <p:nvPr/>
        </p:nvSpPr>
        <p:spPr bwMode="auto">
          <a:xfrm>
            <a:off x="8059738" y="2897188"/>
            <a:ext cx="722312" cy="430212"/>
          </a:xfrm>
          <a:prstGeom prst="flowChartProcess">
            <a:avLst/>
          </a:prstGeom>
          <a:solidFill>
            <a:srgbClr val="FFFFFF"/>
          </a:solidFill>
          <a:ln w="952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Structure</a:t>
            </a:r>
          </a:p>
          <a:p>
            <a:pPr algn="ctr" defTabSz="661988" eaLnBrk="1" hangingPunct="1"/>
            <a:r>
              <a:rPr lang="en-US" altLang="zh-CN" sz="1500">
                <a:latin typeface="Times New Roman" charset="0"/>
                <a:ea typeface="宋体" charset="-122"/>
                <a:cs typeface="宋体" charset="-122"/>
              </a:rPr>
              <a:t>Query</a:t>
            </a:r>
          </a:p>
        </p:txBody>
      </p:sp>
      <p:sp>
        <p:nvSpPr>
          <p:cNvPr id="72767" name="AutoShape 63"/>
          <p:cNvSpPr>
            <a:spLocks noChangeArrowheads="1"/>
          </p:cNvSpPr>
          <p:nvPr/>
        </p:nvSpPr>
        <p:spPr bwMode="auto">
          <a:xfrm>
            <a:off x="6610350" y="5267325"/>
            <a:ext cx="781050" cy="484188"/>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Name</a:t>
            </a:r>
          </a:p>
          <a:p>
            <a:pPr algn="ctr" defTabSz="661988" eaLnBrk="1" hangingPunct="1"/>
            <a:r>
              <a:rPr lang="en-US" altLang="zh-CN" sz="1500">
                <a:latin typeface="Times New Roman" charset="0"/>
                <a:ea typeface="宋体" charset="-122"/>
                <a:cs typeface="宋体" charset="-122"/>
              </a:rPr>
              <a:t>Indexing</a:t>
            </a:r>
          </a:p>
        </p:txBody>
      </p:sp>
      <p:sp>
        <p:nvSpPr>
          <p:cNvPr id="72768" name="AutoShape 64"/>
          <p:cNvSpPr>
            <a:spLocks noChangeArrowheads="1"/>
          </p:cNvSpPr>
          <p:nvPr/>
        </p:nvSpPr>
        <p:spPr bwMode="auto">
          <a:xfrm>
            <a:off x="8002588" y="5267325"/>
            <a:ext cx="779462" cy="484188"/>
          </a:xfrm>
          <a:prstGeom prst="flowChartProcess">
            <a:avLst/>
          </a:prstGeom>
          <a:solidFill>
            <a:srgbClr val="FFFFFF"/>
          </a:solidFill>
          <a:ln w="952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Structure</a:t>
            </a:r>
          </a:p>
          <a:p>
            <a:pPr algn="ctr" defTabSz="661988" eaLnBrk="1" hangingPunct="1"/>
            <a:r>
              <a:rPr lang="en-US" altLang="zh-CN" sz="1500">
                <a:latin typeface="Times New Roman" charset="0"/>
                <a:ea typeface="宋体" charset="-122"/>
                <a:cs typeface="宋体" charset="-122"/>
              </a:rPr>
              <a:t>Indexing</a:t>
            </a:r>
          </a:p>
        </p:txBody>
      </p:sp>
      <p:sp>
        <p:nvSpPr>
          <p:cNvPr id="72769" name="AutoShape 65"/>
          <p:cNvSpPr>
            <a:spLocks noChangeArrowheads="1"/>
          </p:cNvSpPr>
          <p:nvPr/>
        </p:nvSpPr>
        <p:spPr bwMode="auto">
          <a:xfrm>
            <a:off x="5665788" y="6073775"/>
            <a:ext cx="3173412" cy="323850"/>
          </a:xfrm>
          <a:prstGeom prst="flowChartProcess">
            <a:avLst/>
          </a:prstGeom>
          <a:solidFill>
            <a:srgbClr val="FFFFFF"/>
          </a:solidFill>
          <a:ln w="952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500">
                <a:latin typeface="Times New Roman" charset="0"/>
                <a:ea typeface="宋体" charset="-122"/>
                <a:cs typeface="宋体" charset="-122"/>
              </a:rPr>
              <a:t>Graph Mining and Feature Selection</a:t>
            </a:r>
          </a:p>
        </p:txBody>
      </p:sp>
      <p:cxnSp>
        <p:nvCxnSpPr>
          <p:cNvPr id="72770" name="AutoShape 66"/>
          <p:cNvCxnSpPr>
            <a:cxnSpLocks noChangeShapeType="1"/>
            <a:stCxn id="72769" idx="0"/>
            <a:endCxn id="72768" idx="2"/>
          </p:cNvCxnSpPr>
          <p:nvPr/>
        </p:nvCxnSpPr>
        <p:spPr bwMode="auto">
          <a:xfrm rot="-5400000">
            <a:off x="7662070" y="5342731"/>
            <a:ext cx="322262" cy="1139825"/>
          </a:xfrm>
          <a:prstGeom prst="bentConnector3">
            <a:avLst>
              <a:gd name="adj1" fmla="val 50245"/>
            </a:avLst>
          </a:prstGeom>
          <a:noFill/>
          <a:ln w="9525">
            <a:solidFill>
              <a:schemeClr val="tx1"/>
            </a:solidFill>
            <a:miter lim="800000"/>
            <a:headEnd/>
            <a:tailEnd type="triangle" w="med" len="med"/>
          </a:ln>
        </p:spPr>
      </p:cxnSp>
      <p:cxnSp>
        <p:nvCxnSpPr>
          <p:cNvPr id="72771" name="AutoShape 67"/>
          <p:cNvCxnSpPr>
            <a:cxnSpLocks noChangeShapeType="1"/>
            <a:stCxn id="72734" idx="0"/>
            <a:endCxn id="72724" idx="2"/>
          </p:cNvCxnSpPr>
          <p:nvPr/>
        </p:nvCxnSpPr>
        <p:spPr bwMode="auto">
          <a:xfrm rot="-5400000">
            <a:off x="4987925" y="4883150"/>
            <a:ext cx="293688" cy="2058988"/>
          </a:xfrm>
          <a:prstGeom prst="bentConnector3">
            <a:avLst>
              <a:gd name="adj1" fmla="val 50269"/>
            </a:avLst>
          </a:prstGeom>
          <a:noFill/>
          <a:ln w="9525">
            <a:solidFill>
              <a:schemeClr val="tx1"/>
            </a:solidFill>
            <a:miter lim="800000"/>
            <a:headEnd/>
            <a:tailEnd type="triangle" w="med" len="med"/>
          </a:ln>
        </p:spPr>
      </p:cxnSp>
      <p:cxnSp>
        <p:nvCxnSpPr>
          <p:cNvPr id="72772" name="AutoShape 68"/>
          <p:cNvCxnSpPr>
            <a:cxnSpLocks noChangeShapeType="1"/>
            <a:stCxn id="72734" idx="0"/>
            <a:endCxn id="72767" idx="2"/>
          </p:cNvCxnSpPr>
          <p:nvPr/>
        </p:nvCxnSpPr>
        <p:spPr bwMode="auto">
          <a:xfrm rot="-5400000">
            <a:off x="5406231" y="4464844"/>
            <a:ext cx="293688" cy="2895600"/>
          </a:xfrm>
          <a:prstGeom prst="bentConnector3">
            <a:avLst>
              <a:gd name="adj1" fmla="val 50269"/>
            </a:avLst>
          </a:prstGeom>
          <a:noFill/>
          <a:ln w="9525">
            <a:solidFill>
              <a:schemeClr val="tx1"/>
            </a:solidFill>
            <a:miter lim="800000"/>
            <a:headEnd/>
            <a:tailEnd type="triangle" w="med" len="med"/>
          </a:ln>
        </p:spPr>
      </p:cxnSp>
      <p:cxnSp>
        <p:nvCxnSpPr>
          <p:cNvPr id="72773" name="AutoShape 69"/>
          <p:cNvCxnSpPr>
            <a:cxnSpLocks noChangeShapeType="1"/>
            <a:stCxn id="72723" idx="2"/>
            <a:endCxn id="72734" idx="1"/>
          </p:cNvCxnSpPr>
          <p:nvPr/>
        </p:nvCxnSpPr>
        <p:spPr bwMode="auto">
          <a:xfrm rot="16200000" flipH="1">
            <a:off x="1860551" y="5508625"/>
            <a:ext cx="404812" cy="1049337"/>
          </a:xfrm>
          <a:prstGeom prst="bentConnector2">
            <a:avLst/>
          </a:prstGeom>
          <a:noFill/>
          <a:ln w="9525">
            <a:solidFill>
              <a:schemeClr val="tx1"/>
            </a:solidFill>
            <a:miter lim="800000"/>
            <a:headEnd/>
            <a:tailEnd type="triangle" w="med" len="med"/>
          </a:ln>
        </p:spPr>
      </p:cxnSp>
      <p:cxnSp>
        <p:nvCxnSpPr>
          <p:cNvPr id="72774" name="AutoShape 70"/>
          <p:cNvCxnSpPr>
            <a:cxnSpLocks noChangeShapeType="1"/>
            <a:stCxn id="72767" idx="0"/>
            <a:endCxn id="72711" idx="2"/>
          </p:cNvCxnSpPr>
          <p:nvPr/>
        </p:nvCxnSpPr>
        <p:spPr bwMode="auto">
          <a:xfrm rot="5400000" flipH="1">
            <a:off x="6719887" y="4972051"/>
            <a:ext cx="239713" cy="322262"/>
          </a:xfrm>
          <a:prstGeom prst="bentConnector3">
            <a:avLst>
              <a:gd name="adj1" fmla="val 49667"/>
            </a:avLst>
          </a:prstGeom>
          <a:noFill/>
          <a:ln w="9525">
            <a:solidFill>
              <a:schemeClr val="tx1"/>
            </a:solidFill>
            <a:miter lim="800000"/>
            <a:headEnd/>
            <a:tailEnd type="triangle" w="med" len="med"/>
          </a:ln>
        </p:spPr>
      </p:cxnSp>
      <p:cxnSp>
        <p:nvCxnSpPr>
          <p:cNvPr id="72775" name="AutoShape 71"/>
          <p:cNvCxnSpPr>
            <a:cxnSpLocks noChangeShapeType="1"/>
            <a:stCxn id="72768" idx="0"/>
            <a:endCxn id="72763" idx="2"/>
          </p:cNvCxnSpPr>
          <p:nvPr/>
        </p:nvCxnSpPr>
        <p:spPr bwMode="auto">
          <a:xfrm rot="-5400000">
            <a:off x="8301038" y="5091113"/>
            <a:ext cx="268287" cy="84137"/>
          </a:xfrm>
          <a:prstGeom prst="bentConnector3">
            <a:avLst>
              <a:gd name="adj1" fmla="val 49704"/>
            </a:avLst>
          </a:prstGeom>
          <a:noFill/>
          <a:ln w="9525">
            <a:solidFill>
              <a:schemeClr val="tx1"/>
            </a:solidFill>
            <a:miter lim="800000"/>
            <a:headEnd/>
            <a:tailEnd type="triangle" w="med" len="med"/>
          </a:ln>
        </p:spPr>
      </p:cxnSp>
      <p:cxnSp>
        <p:nvCxnSpPr>
          <p:cNvPr id="72776" name="AutoShape 72"/>
          <p:cNvCxnSpPr>
            <a:cxnSpLocks noChangeShapeType="1"/>
            <a:endCxn id="72723" idx="0"/>
          </p:cNvCxnSpPr>
          <p:nvPr/>
        </p:nvCxnSpPr>
        <p:spPr bwMode="auto">
          <a:xfrm flipH="1">
            <a:off x="1538288" y="5064125"/>
            <a:ext cx="7937" cy="363538"/>
          </a:xfrm>
          <a:prstGeom prst="straightConnector1">
            <a:avLst/>
          </a:prstGeom>
          <a:noFill/>
          <a:ln w="9525">
            <a:solidFill>
              <a:schemeClr val="tx1"/>
            </a:solidFill>
            <a:round/>
            <a:headEnd/>
            <a:tailEnd type="triangle" w="med" len="med"/>
          </a:ln>
        </p:spPr>
      </p:cxnSp>
      <p:sp>
        <p:nvSpPr>
          <p:cNvPr id="72777" name="AutoShape 73"/>
          <p:cNvSpPr>
            <a:spLocks noChangeArrowheads="1"/>
          </p:cNvSpPr>
          <p:nvPr/>
        </p:nvSpPr>
        <p:spPr bwMode="auto">
          <a:xfrm>
            <a:off x="263525" y="5172075"/>
            <a:ext cx="1317625" cy="161925"/>
          </a:xfrm>
          <a:prstGeom prst="flowChartProcess">
            <a:avLst/>
          </a:prstGeom>
          <a:noFill/>
          <a:ln w="9525">
            <a:noFill/>
            <a:miter lim="800000"/>
            <a:headEnd/>
            <a:tailEnd/>
          </a:ln>
        </p:spPr>
        <p:txBody>
          <a:bodyPr wrap="none" lIns="0" tIns="0" rIns="0" bIns="32995" anchor="ctr">
            <a:prstTxWarp prst="textNoShape">
              <a:avLst/>
            </a:prstTxWarp>
          </a:bodyPr>
          <a:lstStyle/>
          <a:p>
            <a:pPr algn="ctr" defTabSz="661988" eaLnBrk="1" hangingPunct="1"/>
            <a:r>
              <a:rPr lang="en-US" altLang="zh-CN" sz="1100">
                <a:latin typeface="Times New Roman" charset="0"/>
                <a:ea typeface="宋体" charset="-122"/>
                <a:cs typeface="宋体" charset="-122"/>
              </a:rPr>
              <a:t>Formulas/Names</a:t>
            </a:r>
          </a:p>
        </p:txBody>
      </p:sp>
      <p:cxnSp>
        <p:nvCxnSpPr>
          <p:cNvPr id="72778" name="AutoShape 74"/>
          <p:cNvCxnSpPr>
            <a:cxnSpLocks noChangeShapeType="1"/>
            <a:stCxn id="72762" idx="0"/>
            <a:endCxn id="72738" idx="3"/>
          </p:cNvCxnSpPr>
          <p:nvPr/>
        </p:nvCxnSpPr>
        <p:spPr bwMode="auto">
          <a:xfrm rot="5400000" flipH="1">
            <a:off x="5802313" y="1981200"/>
            <a:ext cx="388937" cy="1414463"/>
          </a:xfrm>
          <a:prstGeom prst="bentConnector2">
            <a:avLst/>
          </a:prstGeom>
          <a:noFill/>
          <a:ln w="9525">
            <a:solidFill>
              <a:schemeClr val="tx1"/>
            </a:solidFill>
            <a:miter lim="800000"/>
            <a:headEnd type="triangle" w="med" len="med"/>
            <a:tailEnd type="triangle" w="med" len="med"/>
          </a:ln>
        </p:spPr>
      </p:cxnSp>
      <p:cxnSp>
        <p:nvCxnSpPr>
          <p:cNvPr id="72779" name="AutoShape 75"/>
          <p:cNvCxnSpPr>
            <a:cxnSpLocks noChangeShapeType="1"/>
            <a:stCxn id="72766" idx="0"/>
            <a:endCxn id="72738" idx="3"/>
          </p:cNvCxnSpPr>
          <p:nvPr/>
        </p:nvCxnSpPr>
        <p:spPr bwMode="auto">
          <a:xfrm rot="5400000" flipH="1">
            <a:off x="6654006" y="1129507"/>
            <a:ext cx="403225" cy="3132138"/>
          </a:xfrm>
          <a:prstGeom prst="bentConnector2">
            <a:avLst/>
          </a:prstGeom>
          <a:noFill/>
          <a:ln w="9525">
            <a:solidFill>
              <a:schemeClr val="tx1"/>
            </a:solidFill>
            <a:miter lim="800000"/>
            <a:headEnd type="triangle" w="med" len="med"/>
            <a:tailEnd type="triangle" w="med" len="med"/>
          </a:ln>
        </p:spPr>
      </p:cxnSp>
      <p:cxnSp>
        <p:nvCxnSpPr>
          <p:cNvPr id="72780" name="AutoShape 76"/>
          <p:cNvCxnSpPr>
            <a:cxnSpLocks noChangeShapeType="1"/>
            <a:stCxn id="72766" idx="2"/>
            <a:endCxn id="72763" idx="0"/>
          </p:cNvCxnSpPr>
          <p:nvPr/>
        </p:nvCxnSpPr>
        <p:spPr bwMode="auto">
          <a:xfrm rot="16200000" flipH="1">
            <a:off x="8045450" y="3703638"/>
            <a:ext cx="808038" cy="55562"/>
          </a:xfrm>
          <a:prstGeom prst="bentConnector3">
            <a:avLst>
              <a:gd name="adj1" fmla="val 49903"/>
            </a:avLst>
          </a:prstGeom>
          <a:noFill/>
          <a:ln w="9525">
            <a:solidFill>
              <a:schemeClr val="tx1"/>
            </a:solidFill>
            <a:miter lim="800000"/>
            <a:headEnd type="triangle" w="med" len="med"/>
            <a:tailEnd type="triangle" w="med" len="med"/>
          </a:ln>
        </p:spPr>
      </p:cxnSp>
      <p:sp>
        <p:nvSpPr>
          <p:cNvPr id="72781" name="AutoShape 77"/>
          <p:cNvSpPr>
            <a:spLocks noChangeArrowheads="1"/>
          </p:cNvSpPr>
          <p:nvPr/>
        </p:nvSpPr>
        <p:spPr bwMode="auto">
          <a:xfrm>
            <a:off x="8059738" y="3490913"/>
            <a:ext cx="722312" cy="374650"/>
          </a:xfrm>
          <a:prstGeom prst="flowChartProcess">
            <a:avLst/>
          </a:prstGeom>
          <a:solidFill>
            <a:srgbClr val="FFFFFF"/>
          </a:solidFill>
          <a:ln w="952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Structure</a:t>
            </a:r>
          </a:p>
          <a:p>
            <a:pPr algn="ctr" defTabSz="661988" eaLnBrk="1" hangingPunct="1"/>
            <a:r>
              <a:rPr lang="en-US" altLang="zh-CN" sz="1300">
                <a:latin typeface="Times New Roman" charset="0"/>
                <a:ea typeface="宋体" charset="-122"/>
                <a:cs typeface="宋体" charset="-122"/>
              </a:rPr>
              <a:t>Ranking</a:t>
            </a:r>
          </a:p>
        </p:txBody>
      </p:sp>
      <p:sp>
        <p:nvSpPr>
          <p:cNvPr id="72782" name="AutoShape 78"/>
          <p:cNvSpPr>
            <a:spLocks noChangeArrowheads="1"/>
          </p:cNvSpPr>
          <p:nvPr/>
        </p:nvSpPr>
        <p:spPr bwMode="auto">
          <a:xfrm>
            <a:off x="8277225" y="4191000"/>
            <a:ext cx="393700" cy="482600"/>
          </a:xfrm>
          <a:prstGeom prst="flowChartMagneticDisk">
            <a:avLst/>
          </a:prstGeom>
          <a:noFill/>
          <a:ln w="9525">
            <a:solidFill>
              <a:schemeClr val="tx1"/>
            </a:solidFill>
            <a:round/>
            <a:headEnd/>
            <a:tailEnd/>
          </a:ln>
        </p:spPr>
        <p:txBody>
          <a:bodyPr wrap="none" lIns="65991" tIns="32995" rIns="65991" bIns="32995" anchor="ctr">
            <a:prstTxWarp prst="textNoShape">
              <a:avLst/>
            </a:prstTxWarp>
          </a:bodyPr>
          <a:lstStyle/>
          <a:p>
            <a:pPr algn="ctr" defTabSz="661988" eaLnBrk="1" hangingPunct="1"/>
            <a:endParaRPr lang="en-US" sz="1300">
              <a:ea typeface="宋体" charset="-122"/>
              <a:cs typeface="宋体" charset="-122"/>
            </a:endParaRPr>
          </a:p>
        </p:txBody>
      </p:sp>
      <p:sp>
        <p:nvSpPr>
          <p:cNvPr id="72783" name="AutoShape 79"/>
          <p:cNvSpPr>
            <a:spLocks noChangeArrowheads="1"/>
          </p:cNvSpPr>
          <p:nvPr/>
        </p:nvSpPr>
        <p:spPr bwMode="auto">
          <a:xfrm>
            <a:off x="7146925" y="4129088"/>
            <a:ext cx="930275" cy="863600"/>
          </a:xfrm>
          <a:prstGeom prst="flowChartProcess">
            <a:avLst/>
          </a:prstGeom>
          <a:solidFill>
            <a:srgbClr val="FFFFFF"/>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endParaRPr lang="en-US" altLang="zh-CN" sz="1100">
              <a:latin typeface="Times New Roman" charset="0"/>
              <a:ea typeface="宋体" charset="-122"/>
              <a:cs typeface="宋体" charset="-122"/>
            </a:endParaRPr>
          </a:p>
          <a:p>
            <a:pPr algn="ctr" defTabSz="661988" eaLnBrk="1" hangingPunct="1"/>
            <a:r>
              <a:rPr lang="en-US" altLang="zh-CN" sz="1100">
                <a:latin typeface="Times New Roman" charset="0"/>
                <a:ea typeface="宋体" charset="-122"/>
                <a:cs typeface="宋体" charset="-122"/>
              </a:rPr>
              <a:t>Structure DB</a:t>
            </a:r>
          </a:p>
        </p:txBody>
      </p:sp>
      <p:sp>
        <p:nvSpPr>
          <p:cNvPr id="72784" name="AutoShape 80"/>
          <p:cNvSpPr>
            <a:spLocks noChangeArrowheads="1"/>
          </p:cNvSpPr>
          <p:nvPr/>
        </p:nvSpPr>
        <p:spPr bwMode="auto">
          <a:xfrm>
            <a:off x="7278688" y="4184650"/>
            <a:ext cx="742950" cy="646113"/>
          </a:xfrm>
          <a:prstGeom prst="flowChartMagneticDisk">
            <a:avLst/>
          </a:prstGeom>
          <a:noFill/>
          <a:ln w="9525">
            <a:solidFill>
              <a:schemeClr val="tx1"/>
            </a:solidFill>
            <a:round/>
            <a:headEnd/>
            <a:tailEnd/>
          </a:ln>
        </p:spPr>
        <p:txBody>
          <a:bodyPr wrap="none" lIns="65991" tIns="32995" rIns="65991" bIns="32995" anchor="ctr">
            <a:prstTxWarp prst="textNoShape">
              <a:avLst/>
            </a:prstTxWarp>
          </a:bodyPr>
          <a:lstStyle/>
          <a:p>
            <a:pPr algn="ctr" defTabSz="661988" eaLnBrk="1" hangingPunct="1"/>
            <a:endParaRPr lang="en-US" sz="1300">
              <a:ea typeface="宋体" charset="-122"/>
              <a:cs typeface="宋体" charset="-122"/>
            </a:endParaRPr>
          </a:p>
        </p:txBody>
      </p:sp>
      <p:sp>
        <p:nvSpPr>
          <p:cNvPr id="72785" name="AutoShape 81"/>
          <p:cNvSpPr>
            <a:spLocks noChangeArrowheads="1"/>
          </p:cNvSpPr>
          <p:nvPr/>
        </p:nvSpPr>
        <p:spPr bwMode="auto">
          <a:xfrm>
            <a:off x="381000" y="3754438"/>
            <a:ext cx="2262188" cy="374650"/>
          </a:xfrm>
          <a:prstGeom prst="flowChartProcess">
            <a:avLst/>
          </a:prstGeom>
          <a:solidFill>
            <a:schemeClr val="accent1"/>
          </a:solidFill>
          <a:ln w="28575">
            <a:solidFill>
              <a:schemeClr val="tx1"/>
            </a:solidFill>
            <a:miter lim="800000"/>
            <a:headEnd/>
            <a:tailEnd/>
          </a:ln>
        </p:spPr>
        <p:txBody>
          <a:bodyPr wrap="none" lIns="65991" tIns="32995" rIns="65991" bIns="32995" anchor="ctr">
            <a:prstTxWarp prst="textNoShape">
              <a:avLst/>
            </a:prstTxWarp>
          </a:bodyPr>
          <a:lstStyle/>
          <a:p>
            <a:pPr algn="ctr" defTabSz="661988" eaLnBrk="1" hangingPunct="1"/>
            <a:r>
              <a:rPr lang="en-US" altLang="zh-CN" sz="1800">
                <a:latin typeface="Times New Roman" charset="0"/>
                <a:ea typeface="宋体" charset="-122"/>
                <a:cs typeface="宋体" charset="-122"/>
              </a:rPr>
              <a:t>Pre-Process</a:t>
            </a:r>
          </a:p>
        </p:txBody>
      </p:sp>
      <p:sp>
        <p:nvSpPr>
          <p:cNvPr id="72786" name="Line 82"/>
          <p:cNvSpPr>
            <a:spLocks noChangeShapeType="1"/>
          </p:cNvSpPr>
          <p:nvPr/>
        </p:nvSpPr>
        <p:spPr bwMode="auto">
          <a:xfrm flipH="1">
            <a:off x="304800" y="1981200"/>
            <a:ext cx="76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2787" name="Line 83"/>
          <p:cNvSpPr>
            <a:spLocks noChangeShapeType="1"/>
          </p:cNvSpPr>
          <p:nvPr/>
        </p:nvSpPr>
        <p:spPr bwMode="auto">
          <a:xfrm>
            <a:off x="304800" y="1981200"/>
            <a:ext cx="0" cy="4572000"/>
          </a:xfrm>
          <a:prstGeom prst="line">
            <a:avLst/>
          </a:prstGeom>
          <a:noFill/>
          <a:ln w="9525">
            <a:solidFill>
              <a:schemeClr val="tx1"/>
            </a:solidFill>
            <a:round/>
            <a:headEnd/>
            <a:tailEnd/>
          </a:ln>
        </p:spPr>
        <p:txBody>
          <a:bodyPr>
            <a:prstTxWarp prst="textNoShape">
              <a:avLst/>
            </a:prstTxWarp>
          </a:bodyPr>
          <a:lstStyle/>
          <a:p>
            <a:endParaRPr lang="en-US"/>
          </a:p>
        </p:txBody>
      </p:sp>
      <p:sp>
        <p:nvSpPr>
          <p:cNvPr id="72788" name="Line 84"/>
          <p:cNvSpPr>
            <a:spLocks noChangeShapeType="1"/>
          </p:cNvSpPr>
          <p:nvPr/>
        </p:nvSpPr>
        <p:spPr bwMode="auto">
          <a:xfrm>
            <a:off x="304800" y="6553200"/>
            <a:ext cx="6934200" cy="0"/>
          </a:xfrm>
          <a:prstGeom prst="line">
            <a:avLst/>
          </a:prstGeom>
          <a:noFill/>
          <a:ln w="9525">
            <a:solidFill>
              <a:schemeClr val="tx1"/>
            </a:solidFill>
            <a:round/>
            <a:headEnd/>
            <a:tailEnd/>
          </a:ln>
        </p:spPr>
        <p:txBody>
          <a:bodyPr>
            <a:prstTxWarp prst="textNoShape">
              <a:avLst/>
            </a:prstTxWarp>
          </a:bodyPr>
          <a:lstStyle/>
          <a:p>
            <a:endParaRPr lang="en-US"/>
          </a:p>
        </p:txBody>
      </p:sp>
      <p:sp>
        <p:nvSpPr>
          <p:cNvPr id="72789" name="Line 85"/>
          <p:cNvSpPr>
            <a:spLocks noChangeShapeType="1"/>
          </p:cNvSpPr>
          <p:nvPr/>
        </p:nvSpPr>
        <p:spPr bwMode="auto">
          <a:xfrm flipV="1">
            <a:off x="7239000" y="6400800"/>
            <a:ext cx="0" cy="152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72790" name="Line 86"/>
          <p:cNvSpPr>
            <a:spLocks noChangeShapeType="1"/>
          </p:cNvSpPr>
          <p:nvPr/>
        </p:nvSpPr>
        <p:spPr bwMode="auto">
          <a:xfrm flipV="1">
            <a:off x="7772400" y="4953000"/>
            <a:ext cx="0" cy="914400"/>
          </a:xfrm>
          <a:prstGeom prst="line">
            <a:avLst/>
          </a:prstGeom>
          <a:noFill/>
          <a:ln w="9525">
            <a:solidFill>
              <a:schemeClr val="tx1"/>
            </a:solidFill>
            <a:round/>
            <a:headEnd/>
            <a:tailEnd type="triangle" w="med" len="med"/>
          </a:ln>
        </p:spPr>
        <p:txBody>
          <a:bodyPr>
            <a:prstTxWarp prst="textNoShape">
              <a:avLst/>
            </a:prstTxWarp>
          </a:bodyPr>
          <a:lstStyle/>
          <a:p>
            <a:endParaRPr lang="en-US"/>
          </a:p>
        </p:txBody>
      </p:sp>
      <p:sp>
        <p:nvSpPr>
          <p:cNvPr id="72791" name="AutoShape 87"/>
          <p:cNvSpPr>
            <a:spLocks noChangeArrowheads="1"/>
          </p:cNvSpPr>
          <p:nvPr/>
        </p:nvSpPr>
        <p:spPr bwMode="auto">
          <a:xfrm>
            <a:off x="533400" y="6324600"/>
            <a:ext cx="1143000" cy="228600"/>
          </a:xfrm>
          <a:prstGeom prst="flowChartProcess">
            <a:avLst/>
          </a:prstGeom>
          <a:noFill/>
          <a:ln w="9525">
            <a:noFill/>
            <a:miter lim="800000"/>
            <a:headEnd/>
            <a:tailEnd/>
          </a:ln>
        </p:spPr>
        <p:txBody>
          <a:bodyPr wrap="none" lIns="0" tIns="0" rIns="0" bIns="32995" anchor="ctr">
            <a:prstTxWarp prst="textNoShape">
              <a:avLst/>
            </a:prstTxWarp>
          </a:bodyPr>
          <a:lstStyle/>
          <a:p>
            <a:pPr algn="ctr" defTabSz="661988" eaLnBrk="1" hangingPunct="1"/>
            <a:r>
              <a:rPr lang="en-US" altLang="zh-CN" sz="1300">
                <a:latin typeface="Times New Roman" charset="0"/>
                <a:ea typeface="宋体" charset="-122"/>
                <a:cs typeface="宋体" charset="-122"/>
              </a:rPr>
              <a:t>Chemical Structure</a:t>
            </a:r>
          </a:p>
        </p:txBody>
      </p:sp>
      <p:sp>
        <p:nvSpPr>
          <p:cNvPr id="72792" name="Line 88"/>
          <p:cNvSpPr>
            <a:spLocks noChangeShapeType="1"/>
          </p:cNvSpPr>
          <p:nvPr/>
        </p:nvSpPr>
        <p:spPr bwMode="auto">
          <a:xfrm flipH="1">
            <a:off x="8077200" y="4419600"/>
            <a:ext cx="762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2338"/>
                                        </p:tgtEl>
                                        <p:attrNameLst>
                                          <p:attrName>style.visibility</p:attrName>
                                        </p:attrNameLst>
                                      </p:cBhvr>
                                      <p:to>
                                        <p:strVal val="visible"/>
                                      </p:to>
                                    </p:set>
                                    <p:animEffect transition="in" filter="blinds(horizontal)">
                                      <p:cBhvr>
                                        <p:cTn id="7" dur="500"/>
                                        <p:tgtEl>
                                          <p:spTgt spid="142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2340"/>
                                        </p:tgtEl>
                                        <p:attrNameLst>
                                          <p:attrName>style.visibility</p:attrName>
                                        </p:attrNameLst>
                                      </p:cBhvr>
                                      <p:to>
                                        <p:strVal val="visible"/>
                                      </p:to>
                                    </p:set>
                                    <p:animEffect transition="in" filter="blinds(horizontal)">
                                      <p:cBhvr>
                                        <p:cTn id="12" dur="500"/>
                                        <p:tgtEl>
                                          <p:spTgt spid="1423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2339"/>
                                        </p:tgtEl>
                                        <p:attrNameLst>
                                          <p:attrName>style.visibility</p:attrName>
                                        </p:attrNameLst>
                                      </p:cBhvr>
                                      <p:to>
                                        <p:strVal val="visible"/>
                                      </p:to>
                                    </p:set>
                                    <p:animEffect transition="in" filter="blinds(horizontal)">
                                      <p:cBhvr>
                                        <p:cTn id="17" dur="500"/>
                                        <p:tgtEl>
                                          <p:spTgt spid="142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animBg="1"/>
      <p:bldP spid="142339" grpId="0" animBg="1"/>
      <p:bldP spid="14234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1905000" y="212725"/>
            <a:ext cx="50292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3000" dirty="0">
                <a:solidFill>
                  <a:srgbClr val="FF0000"/>
                </a:solidFill>
              </a:rPr>
              <a:t>Experimental Data Search</a:t>
            </a:r>
            <a:endParaRPr lang="en-US" dirty="0">
              <a:solidFill>
                <a:srgbClr val="FF0000"/>
              </a:solidFill>
            </a:endParaRPr>
          </a:p>
        </p:txBody>
      </p:sp>
      <p:sp>
        <p:nvSpPr>
          <p:cNvPr id="74755" name="Rectangle 5"/>
          <p:cNvSpPr>
            <a:spLocks noChangeArrowheads="1"/>
          </p:cNvSpPr>
          <p:nvPr/>
        </p:nvSpPr>
        <p:spPr bwMode="auto">
          <a:xfrm>
            <a:off x="838200" y="914400"/>
            <a:ext cx="7710488" cy="5273675"/>
          </a:xfrm>
          <a:prstGeom prst="rect">
            <a:avLst/>
          </a:prstGeom>
          <a:noFill/>
          <a:ln w="9525">
            <a:noFill/>
            <a:miter lim="800000"/>
            <a:headEnd/>
            <a:tailEnd/>
          </a:ln>
        </p:spPr>
        <p:txBody>
          <a:bodyPr>
            <a:prstTxWarp prst="textNoShape">
              <a:avLst/>
            </a:prstTxWarp>
            <a:spAutoFit/>
          </a:bodyPr>
          <a:lstStyle/>
          <a:p>
            <a:r>
              <a:rPr lang="en-US" sz="2000"/>
              <a:t>Correct semantics of data and its attributes known to the users that generate the dataset. </a:t>
            </a:r>
          </a:p>
          <a:p>
            <a:endParaRPr lang="en-US" sz="2000"/>
          </a:p>
          <a:p>
            <a:r>
              <a:rPr lang="en-US" sz="2000"/>
              <a:t>Need annotations to describe the datasets.</a:t>
            </a:r>
          </a:p>
          <a:p>
            <a:endParaRPr lang="en-US" sz="2000"/>
          </a:p>
          <a:p>
            <a:r>
              <a:rPr lang="en-US" sz="2000" u="sng"/>
              <a:t>Data in spreadsheets:</a:t>
            </a:r>
            <a:endParaRPr lang="en-US" sz="2000"/>
          </a:p>
          <a:p>
            <a:pPr>
              <a:buFontTx/>
              <a:buChar char="•"/>
            </a:pPr>
            <a:r>
              <a:rPr lang="en-US" sz="2000"/>
              <a:t>  Develop tools that enable data publishers to provide document-level and attribute-level metadata.</a:t>
            </a:r>
          </a:p>
          <a:p>
            <a:pPr>
              <a:buFontTx/>
              <a:buChar char="•"/>
            </a:pPr>
            <a:r>
              <a:rPr lang="en-US" sz="2000"/>
              <a:t> OAI-PMH format data representation.</a:t>
            </a:r>
          </a:p>
          <a:p>
            <a:pPr>
              <a:buFontTx/>
              <a:buChar char="•"/>
            </a:pPr>
            <a:r>
              <a:rPr lang="en-US" sz="2000"/>
              <a:t> Browse and search on attribute and semantic levels.</a:t>
            </a:r>
          </a:p>
          <a:p>
            <a:pPr>
              <a:buFontTx/>
              <a:buChar char="•"/>
            </a:pPr>
            <a:r>
              <a:rPr lang="en-US" sz="2000"/>
              <a:t> Link to existing scientific literature.</a:t>
            </a:r>
          </a:p>
          <a:p>
            <a:pPr>
              <a:buFontTx/>
              <a:buChar char="•"/>
            </a:pPr>
            <a:endParaRPr lang="en-US" sz="2000"/>
          </a:p>
          <a:p>
            <a:r>
              <a:rPr lang="en-US" sz="2000" u="sng"/>
              <a:t>Data from simulations:</a:t>
            </a:r>
          </a:p>
          <a:p>
            <a:pPr>
              <a:buFontTx/>
              <a:buChar char="•"/>
            </a:pPr>
            <a:r>
              <a:rPr lang="en-US" sz="2000"/>
              <a:t> More structured output. </a:t>
            </a:r>
          </a:p>
          <a:p>
            <a:pPr>
              <a:buFontTx/>
              <a:buChar char="•"/>
            </a:pPr>
            <a:r>
              <a:rPr lang="en-US" sz="2000"/>
              <a:t> User annotates data in DC metadata format.</a:t>
            </a:r>
          </a:p>
          <a:p>
            <a:pPr>
              <a:buFontTx/>
              <a:buChar char="•"/>
            </a:pPr>
            <a:endParaRPr lang="en-US" sz="2000"/>
          </a:p>
          <a:p>
            <a:pPr>
              <a:buFontTx/>
              <a:buChar char="•"/>
            </a:pPr>
            <a:r>
              <a:rPr lang="en-US" sz="2000"/>
              <a:t> Provide automated methods to tag, search and rank this data.</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1219200" y="212725"/>
            <a:ext cx="67818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3000"/>
              <a:t>Data Search Example in Chem</a:t>
            </a:r>
            <a:r>
              <a:rPr lang="en-US" sz="3000" baseline="-25000"/>
              <a:t>X</a:t>
            </a:r>
            <a:r>
              <a:rPr lang="en-US" sz="3000"/>
              <a:t>Seer</a:t>
            </a:r>
            <a:endParaRPr lang="en-US"/>
          </a:p>
        </p:txBody>
      </p:sp>
      <p:pic>
        <p:nvPicPr>
          <p:cNvPr id="76803" name="Picture 4" descr="experiment_search1"/>
          <p:cNvPicPr>
            <a:picLocks noChangeAspect="1" noChangeArrowheads="1"/>
          </p:cNvPicPr>
          <p:nvPr/>
        </p:nvPicPr>
        <p:blipFill>
          <a:blip r:embed="rId3"/>
          <a:srcRect/>
          <a:stretch>
            <a:fillRect/>
          </a:stretch>
        </p:blipFill>
        <p:spPr bwMode="auto">
          <a:xfrm>
            <a:off x="609600" y="1066800"/>
            <a:ext cx="6383338" cy="2554288"/>
          </a:xfrm>
          <a:prstGeom prst="rect">
            <a:avLst/>
          </a:prstGeom>
          <a:noFill/>
          <a:ln w="9525">
            <a:solidFill>
              <a:schemeClr val="tx1"/>
            </a:solidFill>
            <a:miter lim="800000"/>
            <a:headEnd/>
            <a:tailEnd/>
          </a:ln>
        </p:spPr>
      </p:pic>
      <p:pic>
        <p:nvPicPr>
          <p:cNvPr id="76804" name="Picture 5" descr="experiment search 2"/>
          <p:cNvPicPr>
            <a:picLocks noChangeAspect="1" noChangeArrowheads="1"/>
          </p:cNvPicPr>
          <p:nvPr/>
        </p:nvPicPr>
        <p:blipFill>
          <a:blip r:embed="rId4"/>
          <a:srcRect/>
          <a:stretch>
            <a:fillRect/>
          </a:stretch>
        </p:blipFill>
        <p:spPr bwMode="auto">
          <a:xfrm>
            <a:off x="1447800" y="2819400"/>
            <a:ext cx="4953000" cy="3533775"/>
          </a:xfrm>
          <a:prstGeom prst="rect">
            <a:avLst/>
          </a:prstGeom>
          <a:noFill/>
          <a:ln w="9525">
            <a:solidFill>
              <a:schemeClr val="tx1"/>
            </a:solidFill>
            <a:miter lim="800000"/>
            <a:headEnd/>
            <a:tailEnd/>
          </a:ln>
        </p:spPr>
      </p:pic>
      <p:sp>
        <p:nvSpPr>
          <p:cNvPr id="76805" name="AutoShape 6"/>
          <p:cNvSpPr>
            <a:spLocks noChangeArrowheads="1"/>
          </p:cNvSpPr>
          <p:nvPr/>
        </p:nvSpPr>
        <p:spPr bwMode="auto">
          <a:xfrm flipV="1">
            <a:off x="914400" y="2362200"/>
            <a:ext cx="609600" cy="914400"/>
          </a:xfrm>
          <a:custGeom>
            <a:avLst/>
            <a:gdLst>
              <a:gd name="T0" fmla="*/ 2147483647 w 21600"/>
              <a:gd name="T1" fmla="*/ 0 h 21600"/>
              <a:gd name="T2" fmla="*/ 2147483647 w 21600"/>
              <a:gd name="T3" fmla="*/ 2147483647 h 21600"/>
              <a:gd name="T4" fmla="*/ 1535258578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712 h 21600"/>
              <a:gd name="T14" fmla="*/ 18028 w 21600"/>
              <a:gd name="T15" fmla="*/ 8446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712"/>
                </a:lnTo>
                <a:cubicBezTo>
                  <a:pt x="5564" y="3712"/>
                  <a:pt x="0" y="7493"/>
                  <a:pt x="0" y="12158"/>
                </a:cubicBezTo>
                <a:lnTo>
                  <a:pt x="0" y="21600"/>
                </a:lnTo>
                <a:lnTo>
                  <a:pt x="4839" y="21600"/>
                </a:lnTo>
                <a:lnTo>
                  <a:pt x="4839" y="12158"/>
                </a:lnTo>
                <a:cubicBezTo>
                  <a:pt x="4839" y="10108"/>
                  <a:pt x="8236" y="8446"/>
                  <a:pt x="12427" y="8446"/>
                </a:cubicBezTo>
                <a:lnTo>
                  <a:pt x="12427"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6806" name="Text Box 11"/>
          <p:cNvSpPr txBox="1">
            <a:spLocks noChangeArrowheads="1"/>
          </p:cNvSpPr>
          <p:nvPr/>
        </p:nvSpPr>
        <p:spPr bwMode="auto">
          <a:xfrm>
            <a:off x="7086600" y="1143000"/>
            <a:ext cx="184150" cy="457200"/>
          </a:xfrm>
          <a:prstGeom prst="rect">
            <a:avLst/>
          </a:prstGeom>
          <a:noFill/>
          <a:ln w="9525">
            <a:noFill/>
            <a:miter lim="800000"/>
            <a:headEnd/>
            <a:tailEnd/>
          </a:ln>
        </p:spPr>
        <p:txBody>
          <a:bodyPr wrap="none">
            <a:prstTxWarp prst="textNoShape">
              <a:avLst/>
            </a:prstTxWarp>
            <a:spAutoFit/>
          </a:bodyPr>
          <a:lstStyle/>
          <a:p>
            <a:endParaRPr lang="en-US"/>
          </a:p>
        </p:txBody>
      </p:sp>
      <p:sp>
        <p:nvSpPr>
          <p:cNvPr id="76807" name="Rectangle 12"/>
          <p:cNvSpPr>
            <a:spLocks noChangeArrowheads="1"/>
          </p:cNvSpPr>
          <p:nvPr/>
        </p:nvSpPr>
        <p:spPr bwMode="auto">
          <a:xfrm>
            <a:off x="7010400" y="1004888"/>
            <a:ext cx="2057400" cy="915987"/>
          </a:xfrm>
          <a:prstGeom prst="rect">
            <a:avLst/>
          </a:prstGeom>
          <a:noFill/>
          <a:ln w="9525">
            <a:noFill/>
            <a:miter lim="800000"/>
            <a:headEnd/>
            <a:tailEnd/>
          </a:ln>
        </p:spPr>
        <p:txBody>
          <a:bodyPr>
            <a:prstTxWarp prst="textNoShape">
              <a:avLst/>
            </a:prstTxWarp>
            <a:spAutoFit/>
          </a:bodyPr>
          <a:lstStyle/>
          <a:p>
            <a:r>
              <a:rPr lang="en-US" sz="1800"/>
              <a:t>Search document content and metadata</a:t>
            </a:r>
            <a:endParaRPr lang="en-US"/>
          </a:p>
        </p:txBody>
      </p:sp>
      <p:pic>
        <p:nvPicPr>
          <p:cNvPr id="76808" name="Picture 13" descr="jmol-output"/>
          <p:cNvPicPr>
            <a:picLocks noChangeAspect="1" noChangeArrowheads="1"/>
          </p:cNvPicPr>
          <p:nvPr/>
        </p:nvPicPr>
        <p:blipFill>
          <a:blip r:embed="rId5"/>
          <a:srcRect/>
          <a:stretch>
            <a:fillRect/>
          </a:stretch>
        </p:blipFill>
        <p:spPr bwMode="auto">
          <a:xfrm>
            <a:off x="2895600" y="4473575"/>
            <a:ext cx="1951038" cy="1774825"/>
          </a:xfrm>
          <a:prstGeom prst="rect">
            <a:avLst/>
          </a:prstGeom>
          <a:noFill/>
          <a:ln w="9525">
            <a:noFill/>
            <a:miter lim="800000"/>
            <a:headEnd/>
            <a:tailEnd/>
          </a:ln>
        </p:spPr>
      </p:pic>
      <p:pic>
        <p:nvPicPr>
          <p:cNvPr id="76809" name="Picture 9" descr="experiment search 3"/>
          <p:cNvPicPr>
            <a:picLocks noChangeAspect="1" noChangeArrowheads="1"/>
          </p:cNvPicPr>
          <p:nvPr/>
        </p:nvPicPr>
        <p:blipFill>
          <a:blip r:embed="rId6"/>
          <a:srcRect/>
          <a:stretch>
            <a:fillRect/>
          </a:stretch>
        </p:blipFill>
        <p:spPr bwMode="auto">
          <a:xfrm>
            <a:off x="4800600" y="3733800"/>
            <a:ext cx="4219575" cy="2514600"/>
          </a:xfrm>
          <a:prstGeom prst="rect">
            <a:avLst/>
          </a:prstGeom>
          <a:noFill/>
          <a:ln w="9525">
            <a:solidFill>
              <a:schemeClr val="tx1"/>
            </a:solidFill>
            <a:miter lim="800000"/>
            <a:headEnd/>
            <a:tailEnd/>
          </a:ln>
        </p:spPr>
      </p:pic>
      <p:sp>
        <p:nvSpPr>
          <p:cNvPr id="76810" name="AutoShape 10"/>
          <p:cNvSpPr>
            <a:spLocks noChangeArrowheads="1"/>
          </p:cNvSpPr>
          <p:nvPr/>
        </p:nvSpPr>
        <p:spPr bwMode="auto">
          <a:xfrm rot="5400000">
            <a:off x="4572000" y="3276600"/>
            <a:ext cx="609600" cy="914400"/>
          </a:xfrm>
          <a:custGeom>
            <a:avLst/>
            <a:gdLst>
              <a:gd name="T0" fmla="*/ 2147483647 w 21600"/>
              <a:gd name="T1" fmla="*/ 0 h 21600"/>
              <a:gd name="T2" fmla="*/ 2147483647 w 21600"/>
              <a:gd name="T3" fmla="*/ 2147483647 h 21600"/>
              <a:gd name="T4" fmla="*/ 1535258578 w 21600"/>
              <a:gd name="T5" fmla="*/ 2147483647 h 21600"/>
              <a:gd name="T6" fmla="*/ 2147483647 w 21600"/>
              <a:gd name="T7" fmla="*/ 2147483647 h 21600"/>
              <a:gd name="T8" fmla="*/ 0 60000 65536"/>
              <a:gd name="T9" fmla="*/ 0 60000 65536"/>
              <a:gd name="T10" fmla="*/ 0 60000 65536"/>
              <a:gd name="T11" fmla="*/ 0 60000 65536"/>
              <a:gd name="T12" fmla="*/ 12427 w 21600"/>
              <a:gd name="T13" fmla="*/ 3712 h 21600"/>
              <a:gd name="T14" fmla="*/ 18028 w 21600"/>
              <a:gd name="T15" fmla="*/ 8446 h 21600"/>
            </a:gdLst>
            <a:ahLst/>
            <a:cxnLst>
              <a:cxn ang="T8">
                <a:pos x="T0" y="T1"/>
              </a:cxn>
              <a:cxn ang="T9">
                <a:pos x="T2" y="T3"/>
              </a:cxn>
              <a:cxn ang="T10">
                <a:pos x="T4" y="T5"/>
              </a:cxn>
              <a:cxn ang="T11">
                <a:pos x="T6" y="T7"/>
              </a:cxn>
            </a:cxnLst>
            <a:rect l="T12" t="T13" r="T14" b="T15"/>
            <a:pathLst>
              <a:path w="21600" h="21600">
                <a:moveTo>
                  <a:pt x="21600" y="6079"/>
                </a:moveTo>
                <a:lnTo>
                  <a:pt x="12427" y="0"/>
                </a:lnTo>
                <a:lnTo>
                  <a:pt x="12427" y="3712"/>
                </a:lnTo>
                <a:cubicBezTo>
                  <a:pt x="5564" y="3712"/>
                  <a:pt x="0" y="7493"/>
                  <a:pt x="0" y="12158"/>
                </a:cubicBezTo>
                <a:lnTo>
                  <a:pt x="0" y="21600"/>
                </a:lnTo>
                <a:lnTo>
                  <a:pt x="4839" y="21600"/>
                </a:lnTo>
                <a:lnTo>
                  <a:pt x="4839" y="12158"/>
                </a:lnTo>
                <a:cubicBezTo>
                  <a:pt x="4839" y="10108"/>
                  <a:pt x="8236" y="8446"/>
                  <a:pt x="12427" y="8446"/>
                </a:cubicBezTo>
                <a:lnTo>
                  <a:pt x="12427" y="12158"/>
                </a:lnTo>
                <a:close/>
              </a:path>
            </a:pathLst>
          </a:cu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ChangeArrowheads="1"/>
          </p:cNvSpPr>
          <p:nvPr/>
        </p:nvSpPr>
        <p:spPr bwMode="auto">
          <a:xfrm>
            <a:off x="609600" y="3657600"/>
            <a:ext cx="8229600" cy="2362200"/>
          </a:xfrm>
          <a:prstGeom prst="rect">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8851" name="Text Box 2"/>
          <p:cNvSpPr txBox="1">
            <a:spLocks noChangeArrowheads="1"/>
          </p:cNvSpPr>
          <p:nvPr/>
        </p:nvSpPr>
        <p:spPr bwMode="auto">
          <a:xfrm>
            <a:off x="1905000" y="212725"/>
            <a:ext cx="50292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3000"/>
              <a:t>Chem</a:t>
            </a:r>
            <a:r>
              <a:rPr lang="en-US" sz="3000" baseline="-25000"/>
              <a:t>X</a:t>
            </a:r>
            <a:r>
              <a:rPr lang="en-US" sz="3000"/>
              <a:t>Seer Table Search</a:t>
            </a:r>
            <a:endParaRPr lang="en-US"/>
          </a:p>
        </p:txBody>
      </p:sp>
      <p:sp>
        <p:nvSpPr>
          <p:cNvPr id="78852" name="Rectangle 4"/>
          <p:cNvSpPr>
            <a:spLocks noChangeArrowheads="1"/>
          </p:cNvSpPr>
          <p:nvPr/>
        </p:nvSpPr>
        <p:spPr bwMode="auto">
          <a:xfrm>
            <a:off x="600075" y="1206500"/>
            <a:ext cx="8239125" cy="4664075"/>
          </a:xfrm>
          <a:prstGeom prst="rect">
            <a:avLst/>
          </a:prstGeom>
          <a:noFill/>
          <a:ln w="9525">
            <a:noFill/>
            <a:miter lim="800000"/>
            <a:headEnd/>
            <a:tailEnd/>
          </a:ln>
        </p:spPr>
        <p:txBody>
          <a:bodyPr>
            <a:prstTxWarp prst="textNoShape">
              <a:avLst/>
            </a:prstTxWarp>
            <a:spAutoFit/>
          </a:bodyPr>
          <a:lstStyle/>
          <a:p>
            <a:r>
              <a:rPr lang="en-US" sz="2000"/>
              <a:t>Tables are widely used to present experimental results or statistical data in scientific documents. </a:t>
            </a:r>
          </a:p>
          <a:p>
            <a:endParaRPr lang="en-US" sz="2000"/>
          </a:p>
          <a:p>
            <a:r>
              <a:rPr lang="en-US" sz="2000"/>
              <a:t>Existing search engines treat tabular data as regular text</a:t>
            </a:r>
          </a:p>
          <a:p>
            <a:pPr lvl="1">
              <a:buFontTx/>
              <a:buChar char="•"/>
            </a:pPr>
            <a:r>
              <a:rPr lang="en-US" sz="2000"/>
              <a:t> Structural information and semantics not preserved.</a:t>
            </a:r>
          </a:p>
          <a:p>
            <a:endParaRPr lang="en-US" sz="2000"/>
          </a:p>
          <a:p>
            <a:r>
              <a:rPr lang="en-US" sz="2000"/>
              <a:t>Automatically identify tables and extract table metadata in xml</a:t>
            </a:r>
          </a:p>
          <a:p>
            <a:pPr>
              <a:buFontTx/>
              <a:buChar char="•"/>
            </a:pPr>
            <a:endParaRPr lang="en-US" sz="2000"/>
          </a:p>
          <a:p>
            <a:r>
              <a:rPr lang="en-US" sz="2000"/>
              <a:t>Table Metadata Representation:</a:t>
            </a:r>
          </a:p>
          <a:p>
            <a:pPr>
              <a:buFontTx/>
              <a:buChar char="•"/>
            </a:pPr>
            <a:r>
              <a:rPr lang="en-US" sz="2000"/>
              <a:t> Environment metadata: </a:t>
            </a:r>
            <a:r>
              <a:rPr lang="en-US" sz="2000" i="1"/>
              <a:t>(document specifics: type, title,…)</a:t>
            </a:r>
            <a:endParaRPr lang="en-US" sz="2000"/>
          </a:p>
          <a:p>
            <a:pPr>
              <a:buFontTx/>
              <a:buChar char="•"/>
            </a:pPr>
            <a:r>
              <a:rPr lang="en-US" sz="2000"/>
              <a:t> Frame metadata: </a:t>
            </a:r>
            <a:r>
              <a:rPr lang="en-US" sz="2000" i="1"/>
              <a:t>(border left, right, top, bottom, …)</a:t>
            </a:r>
            <a:endParaRPr lang="en-US" sz="2000"/>
          </a:p>
          <a:p>
            <a:pPr>
              <a:buFontTx/>
              <a:buChar char="•"/>
            </a:pPr>
            <a:r>
              <a:rPr lang="en-US" sz="2000"/>
              <a:t> Affiliated metadata: </a:t>
            </a:r>
            <a:r>
              <a:rPr lang="en-US" sz="2000" i="1"/>
              <a:t>(Caption, footnote, …)</a:t>
            </a:r>
            <a:endParaRPr lang="en-US" sz="2000"/>
          </a:p>
          <a:p>
            <a:pPr>
              <a:buFontTx/>
              <a:buChar char="•"/>
            </a:pPr>
            <a:r>
              <a:rPr lang="en-US" sz="2000"/>
              <a:t> Layout metadata: </a:t>
            </a:r>
            <a:r>
              <a:rPr lang="en-US" sz="2000" i="1"/>
              <a:t>(number of rows, columns, headers,…)</a:t>
            </a:r>
            <a:endParaRPr lang="en-US" sz="2000"/>
          </a:p>
          <a:p>
            <a:pPr>
              <a:buFontTx/>
              <a:buChar char="•"/>
            </a:pPr>
            <a:r>
              <a:rPr lang="en-US" sz="2000"/>
              <a:t> Cell content metadata: </a:t>
            </a:r>
            <a:r>
              <a:rPr lang="en-US" sz="2000" i="1"/>
              <a:t>(values in cells)</a:t>
            </a:r>
            <a:endParaRPr lang="en-US" sz="2000"/>
          </a:p>
          <a:p>
            <a:pPr>
              <a:buFontTx/>
              <a:buChar char="•"/>
            </a:pPr>
            <a:r>
              <a:rPr lang="en-US" sz="2000"/>
              <a:t> Type metadata: </a:t>
            </a:r>
            <a:r>
              <a:rPr lang="en-US" sz="2000" i="1"/>
              <a:t>(numeric, symbolic, hybrid, …)</a:t>
            </a:r>
          </a:p>
        </p:txBody>
      </p:sp>
      <p:sp>
        <p:nvSpPr>
          <p:cNvPr id="78853" name="Text Box 6"/>
          <p:cNvSpPr txBox="1">
            <a:spLocks noChangeArrowheads="1"/>
          </p:cNvSpPr>
          <p:nvPr/>
        </p:nvSpPr>
        <p:spPr bwMode="auto">
          <a:xfrm>
            <a:off x="4556125" y="6138863"/>
            <a:ext cx="3944938" cy="366712"/>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rPr>
              <a:t>Y. Liu, et.al, AAAI 2007, JCDL 2007.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0"/>
            <a:ext cx="8229600" cy="838200"/>
          </a:xfrm>
        </p:spPr>
        <p:txBody>
          <a:bodyPr/>
          <a:lstStyle/>
          <a:p>
            <a:pPr eaLnBrk="1" hangingPunct="1"/>
            <a:r>
              <a:rPr lang="en-US" altLang="zh-CN">
                <a:solidFill>
                  <a:srgbClr val="FF0066"/>
                </a:solidFill>
                <a:ea typeface="宋体" charset="-122"/>
                <a:cs typeface="宋体" charset="-122"/>
              </a:rPr>
              <a:t>TableSeer</a:t>
            </a:r>
            <a:endParaRPr lang="en-US"/>
          </a:p>
        </p:txBody>
      </p:sp>
      <p:pic>
        <p:nvPicPr>
          <p:cNvPr id="80899" name="Picture 3"/>
          <p:cNvPicPr>
            <a:picLocks noGrp="1" noChangeAspect="1" noChangeArrowheads="1"/>
          </p:cNvPicPr>
          <p:nvPr>
            <p:ph type="body" idx="1"/>
          </p:nvPr>
        </p:nvPicPr>
        <p:blipFill>
          <a:blip r:embed="rId3"/>
          <a:srcRect/>
          <a:stretch>
            <a:fillRect/>
          </a:stretch>
        </p:blipFill>
        <p:spPr>
          <a:xfrm>
            <a:off x="609600" y="1219200"/>
            <a:ext cx="8001000" cy="5486400"/>
          </a:xfrm>
        </p:spPr>
      </p:pic>
      <p:sp>
        <p:nvSpPr>
          <p:cNvPr id="80900" name="Rectangle 4"/>
          <p:cNvSpPr>
            <a:spLocks noChangeArrowheads="1"/>
          </p:cNvSpPr>
          <p:nvPr/>
        </p:nvSpPr>
        <p:spPr bwMode="auto">
          <a:xfrm>
            <a:off x="685800" y="765175"/>
            <a:ext cx="7165975" cy="457200"/>
          </a:xfrm>
          <a:prstGeom prst="rect">
            <a:avLst/>
          </a:prstGeom>
          <a:noFill/>
          <a:ln w="9525">
            <a:noFill/>
            <a:miter lim="800000"/>
            <a:headEnd/>
            <a:tailEnd/>
          </a:ln>
        </p:spPr>
        <p:txBody>
          <a:bodyPr wrap="none">
            <a:prstTxWarp prst="textNoShape">
              <a:avLst/>
            </a:prstTxWarp>
            <a:spAutoFit/>
          </a:bodyPr>
          <a:lstStyle/>
          <a:p>
            <a:pPr eaLnBrk="1" hangingPunct="1"/>
            <a:r>
              <a:rPr lang="en-US" altLang="zh-CN">
                <a:ea typeface="宋体" charset="-122"/>
                <a:cs typeface="宋体" charset="-122"/>
              </a:rPr>
              <a:t>Beta online working design of a table search engine</a:t>
            </a:r>
            <a:endParaRPr lang="en-US">
              <a:ea typeface="宋体" charset="-122"/>
              <a:cs typeface="宋体"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hape 10257"/>
          <p:cNvSpPr>
            <a:spLocks noGrp="1" noChangeArrowheads="1"/>
          </p:cNvSpPr>
          <p:nvPr>
            <p:ph type="title" idx="4294967295"/>
          </p:nvPr>
        </p:nvSpPr>
        <p:spPr>
          <a:xfrm>
            <a:off x="0" y="2514600"/>
            <a:ext cx="2133600" cy="868363"/>
          </a:xfrm>
          <a:noFill/>
        </p:spPr>
        <p:txBody>
          <a:bodyPr/>
          <a:lstStyle/>
          <a:p>
            <a:pPr eaLnBrk="1" hangingPunct="1"/>
            <a:r>
              <a:rPr lang="en-US" altLang="zh-CN" sz="2800">
                <a:ea typeface="宋体" charset="-122"/>
                <a:cs typeface="宋体" charset="-122"/>
              </a:rPr>
              <a:t>TableSeer</a:t>
            </a:r>
            <a:br>
              <a:rPr lang="en-US" altLang="zh-CN" sz="2800">
                <a:ea typeface="宋体" charset="-122"/>
                <a:cs typeface="宋体" charset="-122"/>
              </a:rPr>
            </a:br>
            <a:r>
              <a:rPr lang="en-US" altLang="zh-CN" sz="2800">
                <a:ea typeface="宋体" charset="-122"/>
                <a:cs typeface="宋体" charset="-122"/>
              </a:rPr>
              <a:t>System </a:t>
            </a:r>
            <a:br>
              <a:rPr lang="en-US" altLang="zh-CN" sz="2800">
                <a:ea typeface="宋体" charset="-122"/>
                <a:cs typeface="宋体" charset="-122"/>
              </a:rPr>
            </a:br>
            <a:r>
              <a:rPr lang="en-US" altLang="zh-CN" sz="2800">
                <a:ea typeface="宋体" charset="-122"/>
                <a:cs typeface="宋体" charset="-122"/>
              </a:rPr>
              <a:t>Architecture</a:t>
            </a:r>
          </a:p>
        </p:txBody>
      </p:sp>
      <p:pic>
        <p:nvPicPr>
          <p:cNvPr id="82947" name="Picture 3"/>
          <p:cNvPicPr>
            <a:picLocks noChangeAspect="1" noChangeArrowheads="1"/>
          </p:cNvPicPr>
          <p:nvPr/>
        </p:nvPicPr>
        <p:blipFill>
          <a:blip r:embed="rId3"/>
          <a:srcRect/>
          <a:stretch>
            <a:fillRect/>
          </a:stretch>
        </p:blipFill>
        <p:spPr bwMode="auto">
          <a:xfrm>
            <a:off x="2057400" y="0"/>
            <a:ext cx="6884988" cy="6850063"/>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14400" y="152400"/>
            <a:ext cx="7772400" cy="792163"/>
          </a:xfrm>
        </p:spPr>
        <p:txBody>
          <a:bodyPr/>
          <a:lstStyle/>
          <a:p>
            <a:pPr eaLnBrk="1" hangingPunct="1"/>
            <a:r>
              <a:rPr lang="en-US" altLang="zh-CN" sz="4000">
                <a:solidFill>
                  <a:srgbClr val="FF0066"/>
                </a:solidFill>
                <a:ea typeface="宋体" charset="-122"/>
                <a:cs typeface="宋体" charset="-122"/>
              </a:rPr>
              <a:t>Page Box-Cutting Algorithm</a:t>
            </a:r>
            <a:endParaRPr lang="en-US" altLang="zh-CN" sz="4000">
              <a:ea typeface="宋体" charset="-122"/>
              <a:cs typeface="宋体" charset="-122"/>
            </a:endParaRPr>
          </a:p>
        </p:txBody>
      </p:sp>
      <p:sp>
        <p:nvSpPr>
          <p:cNvPr id="84995" name="Rectangle 3"/>
          <p:cNvSpPr>
            <a:spLocks noGrp="1" noChangeArrowheads="1"/>
          </p:cNvSpPr>
          <p:nvPr>
            <p:ph type="body" idx="1"/>
          </p:nvPr>
        </p:nvSpPr>
        <p:spPr>
          <a:xfrm>
            <a:off x="457200" y="1066800"/>
            <a:ext cx="8229600" cy="5364163"/>
          </a:xfrm>
        </p:spPr>
        <p:txBody>
          <a:bodyPr/>
          <a:lstStyle/>
          <a:p>
            <a:pPr eaLnBrk="1" hangingPunct="1"/>
            <a:r>
              <a:rPr lang="en-US" altLang="zh-CN">
                <a:ea typeface="宋体" charset="-122"/>
                <a:cs typeface="宋体" charset="-122"/>
              </a:rPr>
              <a:t>Improves the table detection performance by excluding more than </a:t>
            </a:r>
            <a:r>
              <a:rPr lang="en-US" altLang="zh-CN">
                <a:solidFill>
                  <a:srgbClr val="0000FF"/>
                </a:solidFill>
                <a:ea typeface="宋体" charset="-122"/>
                <a:cs typeface="宋体" charset="-122"/>
              </a:rPr>
              <a:t>93.6%</a:t>
            </a:r>
            <a:r>
              <a:rPr lang="en-US" altLang="zh-CN">
                <a:ea typeface="宋体" charset="-122"/>
                <a:cs typeface="宋体" charset="-122"/>
              </a:rPr>
              <a:t> document content in the beginning</a:t>
            </a:r>
            <a:endParaRPr lang="en-US"/>
          </a:p>
        </p:txBody>
      </p:sp>
      <p:pic>
        <p:nvPicPr>
          <p:cNvPr id="84996" name="Picture 4"/>
          <p:cNvPicPr>
            <a:picLocks noChangeAspect="1" noChangeArrowheads="1"/>
          </p:cNvPicPr>
          <p:nvPr/>
        </p:nvPicPr>
        <p:blipFill>
          <a:blip r:embed="rId3"/>
          <a:srcRect/>
          <a:stretch>
            <a:fillRect/>
          </a:stretch>
        </p:blipFill>
        <p:spPr bwMode="auto">
          <a:xfrm>
            <a:off x="228600" y="2743200"/>
            <a:ext cx="8610600" cy="3962400"/>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304800" y="152400"/>
            <a:ext cx="8534400" cy="762000"/>
          </a:xfrm>
        </p:spPr>
        <p:txBody>
          <a:bodyPr/>
          <a:lstStyle/>
          <a:p>
            <a:pPr eaLnBrk="1" hangingPunct="1"/>
            <a:r>
              <a:rPr lang="en-US" altLang="zh-CN" sz="3600">
                <a:solidFill>
                  <a:srgbClr val="FF0066"/>
                </a:solidFill>
                <a:ea typeface="宋体" charset="-122"/>
                <a:cs typeface="宋体" charset="-122"/>
              </a:rPr>
              <a:t>Sample Table Metadata Extracted File</a:t>
            </a:r>
            <a:endParaRPr lang="en-US" altLang="zh-CN">
              <a:ea typeface="宋体" charset="-122"/>
              <a:cs typeface="宋体" charset="-122"/>
            </a:endParaRPr>
          </a:p>
        </p:txBody>
      </p:sp>
      <p:pic>
        <p:nvPicPr>
          <p:cNvPr id="87043" name="Picture 3"/>
          <p:cNvPicPr>
            <a:picLocks noGrp="1" noChangeAspect="1" noChangeArrowheads="1"/>
          </p:cNvPicPr>
          <p:nvPr>
            <p:ph type="body" idx="1"/>
          </p:nvPr>
        </p:nvPicPr>
        <p:blipFill>
          <a:blip r:embed="rId3"/>
          <a:srcRect/>
          <a:stretch>
            <a:fillRect/>
          </a:stretch>
        </p:blipFill>
        <p:spPr>
          <a:xfrm>
            <a:off x="1143000" y="1524000"/>
            <a:ext cx="6705600" cy="2057400"/>
          </a:xfrm>
        </p:spPr>
      </p:pic>
      <p:sp>
        <p:nvSpPr>
          <p:cNvPr id="87044" name="Rectangle 4"/>
          <p:cNvSpPr>
            <a:spLocks noChangeArrowheads="1"/>
          </p:cNvSpPr>
          <p:nvPr/>
        </p:nvSpPr>
        <p:spPr bwMode="auto">
          <a:xfrm>
            <a:off x="762000" y="3581400"/>
            <a:ext cx="7924800" cy="6858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r>
              <a:rPr lang="en-US" altLang="zh-CN" sz="800" b="1">
                <a:ea typeface="宋体" charset="-122"/>
                <a:cs typeface="宋体" charset="-122"/>
              </a:rPr>
              <a:t>&lt;Table&gt;</a:t>
            </a:r>
          </a:p>
          <a:p>
            <a:pPr marL="342900" indent="-342900" eaLnBrk="1" hangingPunct="1">
              <a:spcBef>
                <a:spcPct val="20000"/>
              </a:spcBef>
              <a:buFontTx/>
              <a:buChar char="•"/>
            </a:pPr>
            <a:r>
              <a:rPr lang="en-US" altLang="zh-CN" sz="800" b="1">
                <a:ea typeface="宋体" charset="-122"/>
                <a:cs typeface="宋体" charset="-122"/>
              </a:rPr>
              <a:t>&lt;DocumentOrigin&gt;Analyst&lt;/DocumentOrigin&gt;</a:t>
            </a:r>
          </a:p>
          <a:p>
            <a:pPr marL="342900" indent="-342900" eaLnBrk="1" hangingPunct="1">
              <a:spcBef>
                <a:spcPct val="20000"/>
              </a:spcBef>
              <a:buFontTx/>
              <a:buChar char="•"/>
            </a:pPr>
            <a:r>
              <a:rPr lang="en-US" altLang="zh-CN" sz="800" b="1">
                <a:ea typeface="宋体" charset="-122"/>
                <a:cs typeface="宋体" charset="-122"/>
              </a:rPr>
              <a:t>&lt;DocumentName&gt;b006011i.pdf&lt;/DocumentName&gt;</a:t>
            </a:r>
          </a:p>
          <a:p>
            <a:pPr marL="342900" indent="-342900" eaLnBrk="1" hangingPunct="1">
              <a:spcBef>
                <a:spcPct val="20000"/>
              </a:spcBef>
              <a:buFontTx/>
              <a:buChar char="•"/>
            </a:pPr>
            <a:r>
              <a:rPr lang="en-US" altLang="zh-CN" sz="800" b="1">
                <a:ea typeface="宋体" charset="-122"/>
                <a:cs typeface="宋体" charset="-122"/>
              </a:rPr>
              <a:t>&lt;Year&gt;2001&lt;/Year&gt;</a:t>
            </a:r>
          </a:p>
          <a:p>
            <a:pPr marL="342900" indent="-342900" eaLnBrk="1" hangingPunct="1">
              <a:spcBef>
                <a:spcPct val="20000"/>
              </a:spcBef>
              <a:buFontTx/>
              <a:buChar char="•"/>
            </a:pPr>
            <a:r>
              <a:rPr lang="en-US" altLang="zh-CN" sz="800" b="1">
                <a:ea typeface="宋体" charset="-122"/>
                <a:cs typeface="宋体" charset="-122"/>
              </a:rPr>
              <a:t>&lt;DocumentTitle&gt;Detection of chlorinated methanes by tin oxide gas sensors &lt;/DocumentTitle&gt;</a:t>
            </a:r>
          </a:p>
          <a:p>
            <a:pPr marL="342900" indent="-342900" eaLnBrk="1" hangingPunct="1">
              <a:spcBef>
                <a:spcPct val="20000"/>
              </a:spcBef>
              <a:buFontTx/>
              <a:buChar char="•"/>
            </a:pPr>
            <a:r>
              <a:rPr lang="en-US" altLang="zh-CN" sz="800" b="1">
                <a:ea typeface="宋体" charset="-122"/>
                <a:cs typeface="宋体" charset="-122"/>
              </a:rPr>
              <a:t>&lt;Author&gt;Sang Hyun Park, a ? Young-Chan Son, a Brenda R . Shaw, a Kenneth E. Creasy,* b and Steven L. Suib* acd a Department of Chemistry, U-60, University of Connecticut, Storrs, C T 06269-3060&lt;/Author&gt;</a:t>
            </a:r>
          </a:p>
          <a:p>
            <a:pPr marL="342900" indent="-342900" eaLnBrk="1" hangingPunct="1">
              <a:spcBef>
                <a:spcPct val="20000"/>
              </a:spcBef>
              <a:buFontTx/>
              <a:buChar char="•"/>
            </a:pPr>
            <a:r>
              <a:rPr lang="en-US" altLang="zh-CN" sz="800" b="1">
                <a:ea typeface="宋体" charset="-122"/>
                <a:cs typeface="宋体" charset="-122"/>
              </a:rPr>
              <a:t>&lt;TheNumOfCiters&gt;&lt;/TheNumOfCiters&gt;</a:t>
            </a:r>
          </a:p>
          <a:p>
            <a:pPr marL="342900" indent="-342900" eaLnBrk="1" hangingPunct="1">
              <a:spcBef>
                <a:spcPct val="20000"/>
              </a:spcBef>
              <a:buFontTx/>
              <a:buChar char="•"/>
            </a:pPr>
            <a:r>
              <a:rPr lang="en-US" altLang="zh-CN" sz="800" b="1">
                <a:ea typeface="宋体" charset="-122"/>
                <a:cs typeface="宋体" charset="-122"/>
              </a:rPr>
              <a:t>&lt;Citers&gt;&lt;/Citers&gt;</a:t>
            </a:r>
          </a:p>
          <a:p>
            <a:pPr marL="342900" indent="-342900" eaLnBrk="1" hangingPunct="1">
              <a:spcBef>
                <a:spcPct val="20000"/>
              </a:spcBef>
              <a:buFontTx/>
              <a:buChar char="•"/>
            </a:pPr>
            <a:r>
              <a:rPr lang="en-US" altLang="zh-CN" sz="800" b="1">
                <a:ea typeface="宋体" charset="-122"/>
                <a:cs typeface="宋体" charset="-122"/>
              </a:rPr>
              <a:t>&lt;TableCaption&gt;Table 1 Temperature effect o n r esistance change ( D R ) and response timeof tin oxide thin film with 1 % C Cl 4&lt;/TableCaption&gt;</a:t>
            </a:r>
          </a:p>
          <a:p>
            <a:pPr marL="342900" indent="-342900" eaLnBrk="1" hangingPunct="1">
              <a:spcBef>
                <a:spcPct val="20000"/>
              </a:spcBef>
              <a:buFontTx/>
              <a:buChar char="•"/>
            </a:pPr>
            <a:r>
              <a:rPr lang="en-US" altLang="zh-CN" sz="800" b="1">
                <a:ea typeface="宋体" charset="-122"/>
                <a:cs typeface="宋体" charset="-122"/>
              </a:rPr>
              <a:t>&lt;TableColumnHeading&gt;D R Temperature/ ¡ã C D R a / W ( R ,O 2 ) (%) R esponse time Reproducibiliy &lt;/TableColumnHeading&gt;</a:t>
            </a:r>
          </a:p>
          <a:p>
            <a:pPr marL="342900" indent="-342900" eaLnBrk="1" hangingPunct="1">
              <a:spcBef>
                <a:spcPct val="20000"/>
              </a:spcBef>
              <a:buFontTx/>
              <a:buChar char="•"/>
            </a:pPr>
            <a:r>
              <a:rPr lang="en-US" altLang="zh-CN" sz="800" b="1">
                <a:ea typeface="宋体" charset="-122"/>
                <a:cs typeface="宋体" charset="-122"/>
              </a:rPr>
              <a:t>&lt;TableContent&gt;100 223 5 ~ 22 min Yes 200 270 9 ~ 7-8 min Yes 300 1027 21 &lt; 2 0 s Yes 400 993 31 ~ 1 0 s No &lt;/TableContent&gt;</a:t>
            </a:r>
          </a:p>
          <a:p>
            <a:pPr marL="342900" indent="-342900" eaLnBrk="1" hangingPunct="1">
              <a:spcBef>
                <a:spcPct val="20000"/>
              </a:spcBef>
              <a:buFontTx/>
              <a:buChar char="•"/>
            </a:pPr>
            <a:r>
              <a:rPr lang="en-US" altLang="zh-CN" sz="800" b="1">
                <a:ea typeface="宋体" charset="-122"/>
                <a:cs typeface="宋体" charset="-122"/>
              </a:rPr>
              <a:t>&lt;TableFootnote&gt; a D R =( R , CCl 4 ) - ( R ,O 2 ). &lt;/TableFootnote&gt;</a:t>
            </a:r>
          </a:p>
          <a:p>
            <a:pPr marL="342900" indent="-342900" eaLnBrk="1" hangingPunct="1">
              <a:spcBef>
                <a:spcPct val="20000"/>
              </a:spcBef>
              <a:buFontTx/>
              <a:buChar char="•"/>
            </a:pPr>
            <a:r>
              <a:rPr lang="en-US" altLang="zh-CN" sz="800" b="1">
                <a:ea typeface="宋体" charset="-122"/>
                <a:cs typeface="宋体" charset="-122"/>
              </a:rPr>
              <a:t>&lt;ColumnNum&gt;5&lt;/ColumnNum&gt;</a:t>
            </a:r>
          </a:p>
          <a:p>
            <a:pPr marL="342900" indent="-342900" eaLnBrk="1" hangingPunct="1">
              <a:spcBef>
                <a:spcPct val="20000"/>
              </a:spcBef>
              <a:buFontTx/>
              <a:buChar char="•"/>
            </a:pPr>
            <a:r>
              <a:rPr lang="en-US" altLang="zh-CN" sz="800" b="1">
                <a:ea typeface="宋体" charset="-122"/>
                <a:cs typeface="宋体" charset="-122"/>
              </a:rPr>
              <a:t>&lt;TableReferenceText&gt;In page 3, line 11, … Film responses to 1% CCl4 at different temperatures are summarized in Table 1……&lt;/TableReferenceText&gt;</a:t>
            </a:r>
          </a:p>
          <a:p>
            <a:pPr marL="342900" indent="-342900" eaLnBrk="1" hangingPunct="1">
              <a:spcBef>
                <a:spcPct val="20000"/>
              </a:spcBef>
              <a:buFontTx/>
              <a:buChar char="•"/>
            </a:pPr>
            <a:r>
              <a:rPr lang="en-US" altLang="zh-CN" sz="800" b="1">
                <a:ea typeface="宋体" charset="-122"/>
                <a:cs typeface="宋体" charset="-122"/>
              </a:rPr>
              <a:t>&lt;PageNumOfTable&gt;3&lt;/PageNumOfTable&gt;</a:t>
            </a:r>
          </a:p>
          <a:p>
            <a:pPr marL="342900" indent="-342900" eaLnBrk="1" hangingPunct="1">
              <a:spcBef>
                <a:spcPct val="20000"/>
              </a:spcBef>
              <a:buFontTx/>
              <a:buChar char="•"/>
            </a:pPr>
            <a:r>
              <a:rPr lang="en-US" altLang="zh-CN" sz="800" b="1">
                <a:ea typeface="宋体" charset="-122"/>
                <a:cs typeface="宋体" charset="-122"/>
              </a:rPr>
              <a:t>&lt;Snapshot&gt;b006011i/b006011i_t1.jpg&lt;/Snapshot&gt;</a:t>
            </a:r>
          </a:p>
          <a:p>
            <a:pPr marL="342900" indent="-342900" eaLnBrk="1" hangingPunct="1">
              <a:spcBef>
                <a:spcPct val="20000"/>
              </a:spcBef>
              <a:buFontTx/>
              <a:buChar char="•"/>
            </a:pPr>
            <a:r>
              <a:rPr lang="en-US" altLang="zh-CN" sz="800" b="1">
                <a:ea typeface="宋体" charset="-122"/>
                <a:cs typeface="宋体" charset="-122"/>
              </a:rPr>
              <a:t>&lt;/Table&gt;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52400"/>
            <a:ext cx="8458200" cy="762000"/>
          </a:xfrm>
        </p:spPr>
        <p:txBody>
          <a:bodyPr/>
          <a:lstStyle/>
          <a:p>
            <a:pPr eaLnBrk="1" hangingPunct="1"/>
            <a:r>
              <a:rPr lang="en-US" altLang="zh-CN">
                <a:solidFill>
                  <a:srgbClr val="FF0066"/>
                </a:solidFill>
                <a:ea typeface="宋体" charset="-122"/>
                <a:cs typeface="宋体" charset="-122"/>
              </a:rPr>
              <a:t>TableRank</a:t>
            </a:r>
            <a:endParaRPr lang="en-US" altLang="zh-CN">
              <a:ea typeface="宋体" charset="-122"/>
              <a:cs typeface="宋体" charset="-122"/>
            </a:endParaRPr>
          </a:p>
        </p:txBody>
      </p:sp>
      <p:sp>
        <p:nvSpPr>
          <p:cNvPr id="89091" name="Rectangle 3"/>
          <p:cNvSpPr>
            <a:spLocks noChangeArrowheads="1"/>
          </p:cNvSpPr>
          <p:nvPr/>
        </p:nvSpPr>
        <p:spPr bwMode="auto">
          <a:xfrm>
            <a:off x="152400" y="2133600"/>
            <a:ext cx="8229600" cy="3535363"/>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Tx/>
              <a:buChar char="•"/>
            </a:pPr>
            <a:endParaRPr lang="en-US" sz="2800"/>
          </a:p>
        </p:txBody>
      </p:sp>
      <p:sp>
        <p:nvSpPr>
          <p:cNvPr id="89092" name="Rectangle 4"/>
          <p:cNvSpPr>
            <a:spLocks noChangeArrowheads="1"/>
          </p:cNvSpPr>
          <p:nvPr/>
        </p:nvSpPr>
        <p:spPr bwMode="auto">
          <a:xfrm>
            <a:off x="381000" y="1752600"/>
            <a:ext cx="8610600" cy="5276850"/>
          </a:xfrm>
          <a:prstGeom prst="rect">
            <a:avLst/>
          </a:prstGeom>
          <a:noFill/>
          <a:ln w="9525">
            <a:noFill/>
            <a:miter lim="800000"/>
            <a:headEnd/>
            <a:tailEnd/>
          </a:ln>
        </p:spPr>
        <p:txBody>
          <a:bodyPr>
            <a:prstTxWarp prst="textNoShape">
              <a:avLst/>
            </a:prstTxWarp>
            <a:spAutoFit/>
          </a:bodyPr>
          <a:lstStyle/>
          <a:p>
            <a:pPr eaLnBrk="1" hangingPunct="1">
              <a:buFontTx/>
              <a:buChar char="•"/>
            </a:pPr>
            <a:r>
              <a:rPr lang="en-US">
                <a:ea typeface="宋体" charset="-122"/>
                <a:cs typeface="宋体" charset="-122"/>
              </a:rPr>
              <a:t>Rank tables by rating the </a:t>
            </a:r>
            <a:r>
              <a:rPr lang="en-US" u="sng">
                <a:ea typeface="宋体" charset="-122"/>
                <a:cs typeface="宋体" charset="-122"/>
              </a:rPr>
              <a:t>&lt;query, table&gt;</a:t>
            </a:r>
            <a:r>
              <a:rPr lang="en-US">
                <a:ea typeface="宋体" charset="-122"/>
                <a:cs typeface="宋体" charset="-122"/>
              </a:rPr>
              <a:t> pairs,</a:t>
            </a:r>
            <a:r>
              <a:rPr lang="en-US" b="1">
                <a:ea typeface="宋体" charset="-122"/>
                <a:cs typeface="宋体" charset="-122"/>
              </a:rPr>
              <a:t> </a:t>
            </a:r>
            <a:r>
              <a:rPr lang="en-US">
                <a:ea typeface="宋体" charset="-122"/>
                <a:cs typeface="宋体" charset="-122"/>
              </a:rPr>
              <a:t>instead of the &lt;query, document&gt; pairs: </a:t>
            </a:r>
            <a:r>
              <a:rPr lang="en-US">
                <a:solidFill>
                  <a:srgbClr val="0000FF"/>
                </a:solidFill>
                <a:ea typeface="宋体" charset="-122"/>
                <a:cs typeface="宋体" charset="-122"/>
              </a:rPr>
              <a:t>preventing a lot of false positive hits for table search, which frequently occur in current web search engines</a:t>
            </a:r>
            <a:endParaRPr lang="en-US" altLang="zh-CN">
              <a:ea typeface="宋体" charset="-122"/>
              <a:cs typeface="宋体" charset="-122"/>
            </a:endParaRPr>
          </a:p>
          <a:p>
            <a:pPr eaLnBrk="1" hangingPunct="1">
              <a:spcBef>
                <a:spcPct val="20000"/>
              </a:spcBef>
              <a:buFontTx/>
              <a:buChar char="•"/>
            </a:pPr>
            <a:r>
              <a:rPr lang="en-US" altLang="zh-CN">
                <a:ea typeface="宋体" charset="-122"/>
                <a:cs typeface="宋体" charset="-122"/>
              </a:rPr>
              <a:t>The similarity between a &lt;table, query&gt; pair: the cosine of the angle between vectors</a:t>
            </a:r>
          </a:p>
          <a:p>
            <a:pPr eaLnBrk="1" hangingPunct="1">
              <a:spcBef>
                <a:spcPct val="20000"/>
              </a:spcBef>
              <a:buFontTx/>
              <a:buChar char="•"/>
            </a:pPr>
            <a:endParaRPr lang="en-US" altLang="zh-CN">
              <a:ea typeface="宋体" charset="-122"/>
              <a:cs typeface="宋体" charset="-122"/>
            </a:endParaRPr>
          </a:p>
          <a:p>
            <a:pPr eaLnBrk="1" hangingPunct="1">
              <a:spcBef>
                <a:spcPct val="20000"/>
              </a:spcBef>
              <a:buFontTx/>
              <a:buChar char="•"/>
            </a:pPr>
            <a:endParaRPr lang="en-US" altLang="zh-CN">
              <a:ea typeface="宋体" charset="-122"/>
              <a:cs typeface="宋体" charset="-122"/>
            </a:endParaRPr>
          </a:p>
          <a:p>
            <a:pPr eaLnBrk="1" hangingPunct="1">
              <a:spcBef>
                <a:spcPct val="20000"/>
              </a:spcBef>
              <a:buFontTx/>
              <a:buChar char="•"/>
            </a:pPr>
            <a:endParaRPr lang="en-US" altLang="zh-CN">
              <a:ea typeface="宋体" charset="-122"/>
              <a:cs typeface="宋体" charset="-122"/>
            </a:endParaRPr>
          </a:p>
          <a:p>
            <a:pPr eaLnBrk="1" hangingPunct="1">
              <a:spcBef>
                <a:spcPct val="20000"/>
              </a:spcBef>
              <a:buFontTx/>
              <a:buChar char="•"/>
            </a:pPr>
            <a:r>
              <a:rPr lang="en-US" altLang="zh-CN">
                <a:ea typeface="宋体" charset="-122"/>
                <a:cs typeface="宋体" charset="-122"/>
              </a:rPr>
              <a:t>Tailored term vector space =&gt; </a:t>
            </a:r>
            <a:r>
              <a:rPr lang="en-US" altLang="zh-CN">
                <a:solidFill>
                  <a:srgbClr val="0000FF"/>
                </a:solidFill>
                <a:ea typeface="宋体" charset="-122"/>
                <a:cs typeface="宋体" charset="-122"/>
              </a:rPr>
              <a:t>table vectors</a:t>
            </a:r>
            <a:r>
              <a:rPr lang="en-US" altLang="zh-CN">
                <a:ea typeface="宋体" charset="-122"/>
                <a:cs typeface="宋体" charset="-122"/>
              </a:rPr>
              <a:t>: </a:t>
            </a:r>
          </a:p>
          <a:p>
            <a:pPr lvl="1" eaLnBrk="1" hangingPunct="1">
              <a:spcBef>
                <a:spcPct val="20000"/>
              </a:spcBef>
              <a:buFontTx/>
              <a:buChar char="•"/>
            </a:pPr>
            <a:r>
              <a:rPr lang="en-US" altLang="zh-CN">
                <a:ea typeface="宋体" charset="-122"/>
                <a:cs typeface="宋体" charset="-122"/>
              </a:rPr>
              <a:t>Query vectors and table vectors, instead of document vectors</a:t>
            </a:r>
          </a:p>
          <a:p>
            <a:pPr eaLnBrk="1" hangingPunct="1"/>
            <a:endParaRPr lang="en-US" altLang="zh-CN">
              <a:ea typeface="宋体" charset="-122"/>
              <a:cs typeface="宋体" charset="-122"/>
            </a:endParaRPr>
          </a:p>
        </p:txBody>
      </p:sp>
      <p:pic>
        <p:nvPicPr>
          <p:cNvPr id="89093" name="Picture 5"/>
          <p:cNvPicPr>
            <a:picLocks noChangeAspect="1" noChangeArrowheads="1"/>
          </p:cNvPicPr>
          <p:nvPr/>
        </p:nvPicPr>
        <p:blipFill>
          <a:blip r:embed="rId3"/>
          <a:srcRect/>
          <a:stretch>
            <a:fillRect/>
          </a:stretch>
        </p:blipFill>
        <p:spPr bwMode="auto">
          <a:xfrm>
            <a:off x="2209800" y="4267200"/>
            <a:ext cx="5029200" cy="8255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762000" y="381000"/>
            <a:ext cx="7772400" cy="553998"/>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3000" dirty="0">
                <a:solidFill>
                  <a:srgbClr val="FF0000"/>
                </a:solidFill>
              </a:rPr>
              <a:t>Research Approach</a:t>
            </a:r>
            <a:endParaRPr lang="en-US" dirty="0">
              <a:solidFill>
                <a:srgbClr val="FF0000"/>
              </a:solidFill>
            </a:endParaRPr>
          </a:p>
        </p:txBody>
      </p:sp>
      <p:sp>
        <p:nvSpPr>
          <p:cNvPr id="19459" name="Text Box 3"/>
          <p:cNvSpPr txBox="1">
            <a:spLocks noChangeArrowheads="1"/>
          </p:cNvSpPr>
          <p:nvPr/>
        </p:nvSpPr>
        <p:spPr bwMode="auto">
          <a:xfrm>
            <a:off x="685800" y="1066800"/>
            <a:ext cx="7848600" cy="6001643"/>
          </a:xfrm>
          <a:prstGeom prst="rect">
            <a:avLst/>
          </a:prstGeom>
          <a:noFill/>
          <a:ln w="9525">
            <a:noFill/>
            <a:miter lim="800000"/>
            <a:headEnd/>
            <a:tailEnd/>
          </a:ln>
        </p:spPr>
        <p:txBody>
          <a:bodyPr wrap="square">
            <a:prstTxWarp prst="textNoShape">
              <a:avLst/>
            </a:prstTxWarp>
            <a:spAutoFit/>
          </a:bodyPr>
          <a:lstStyle/>
          <a:p>
            <a:pPr indent="-182880"/>
            <a:r>
              <a:rPr lang="en-US" sz="2000" dirty="0"/>
              <a:t>Integration of the following:</a:t>
            </a:r>
          </a:p>
          <a:p>
            <a:pPr indent="-182880"/>
            <a:endParaRPr lang="en-US" sz="2000" dirty="0"/>
          </a:p>
          <a:p>
            <a:pPr indent="-182880">
              <a:buFont typeface="Arial"/>
              <a:buChar char="•"/>
            </a:pPr>
            <a:r>
              <a:rPr lang="en-US" sz="2000" dirty="0"/>
              <a:t>Special purpose parsers and </a:t>
            </a:r>
            <a:r>
              <a:rPr lang="en-US" sz="2000" dirty="0" err="1"/>
              <a:t>pdf</a:t>
            </a:r>
            <a:r>
              <a:rPr lang="en-US" sz="2000" dirty="0"/>
              <a:t> extractors for getting text, formulae, etc.</a:t>
            </a:r>
          </a:p>
          <a:p>
            <a:pPr indent="-182880">
              <a:buFont typeface="Arial"/>
              <a:buChar char="•"/>
            </a:pPr>
            <a:endParaRPr lang="en-US" sz="2000" dirty="0"/>
          </a:p>
          <a:p>
            <a:pPr indent="-182880">
              <a:buFont typeface="Arial"/>
              <a:buChar char="•"/>
            </a:pPr>
            <a:r>
              <a:rPr lang="en-US" sz="2000" dirty="0"/>
              <a:t>Automated feature extraction using </a:t>
            </a:r>
          </a:p>
          <a:p>
            <a:pPr lvl="1" indent="-182880">
              <a:buFont typeface="Arial"/>
              <a:buChar char="•"/>
            </a:pPr>
            <a:r>
              <a:rPr lang="en-US" sz="2000" dirty="0"/>
              <a:t>State of the art machine learning methods</a:t>
            </a:r>
          </a:p>
          <a:p>
            <a:pPr lvl="1" indent="-182880">
              <a:buFont typeface="Arial"/>
              <a:buChar char="•"/>
            </a:pPr>
            <a:r>
              <a:rPr lang="en-US" sz="2000" dirty="0"/>
              <a:t>Regular expressions</a:t>
            </a:r>
          </a:p>
          <a:p>
            <a:pPr indent="-182880">
              <a:buFont typeface="Arial"/>
              <a:buChar char="•"/>
            </a:pPr>
            <a:endParaRPr lang="en-US" sz="2000" dirty="0"/>
          </a:p>
          <a:p>
            <a:pPr indent="-182880">
              <a:buFont typeface="Arial"/>
              <a:buChar char="•"/>
            </a:pPr>
            <a:r>
              <a:rPr lang="en-US" sz="2000" dirty="0"/>
              <a:t>Entity disambiguation</a:t>
            </a:r>
          </a:p>
          <a:p>
            <a:pPr indent="-182880">
              <a:buFont typeface="Arial"/>
              <a:buChar char="•"/>
            </a:pPr>
            <a:endParaRPr lang="en-US" sz="2000" dirty="0"/>
          </a:p>
          <a:p>
            <a:pPr indent="-182880">
              <a:buFont typeface="Arial"/>
              <a:buChar char="•"/>
            </a:pPr>
            <a:r>
              <a:rPr lang="en-US" sz="2000" dirty="0"/>
              <a:t>Unique ranking methods</a:t>
            </a:r>
          </a:p>
          <a:p>
            <a:pPr indent="-182880">
              <a:buFont typeface="Arial"/>
              <a:buChar char="•"/>
            </a:pPr>
            <a:endParaRPr lang="en-US" sz="2000" dirty="0"/>
          </a:p>
          <a:p>
            <a:pPr indent="-182880">
              <a:buFont typeface="Arial"/>
              <a:buChar char="•"/>
            </a:pPr>
            <a:r>
              <a:rPr lang="en-US" sz="2000" dirty="0"/>
              <a:t>State of the art existing search and indexing systems</a:t>
            </a:r>
          </a:p>
          <a:p>
            <a:pPr lvl="1" indent="-182880">
              <a:buFont typeface="Arial"/>
              <a:buChar char="•"/>
            </a:pPr>
            <a:r>
              <a:rPr lang="en-US" sz="2000" dirty="0" err="1"/>
              <a:t>Solr/Lucene</a:t>
            </a:r>
            <a:endParaRPr lang="en-US" sz="2000" dirty="0"/>
          </a:p>
          <a:p>
            <a:pPr lvl="1" indent="-182880">
              <a:buFont typeface="Arial"/>
              <a:buChar char="•"/>
            </a:pPr>
            <a:r>
              <a:rPr lang="en-US" sz="2000" dirty="0" err="1"/>
              <a:t>SeerSuite</a:t>
            </a:r>
            <a:endParaRPr lang="en-US" sz="2000" dirty="0"/>
          </a:p>
          <a:p>
            <a:pPr indent="-182880">
              <a:buFont typeface="Arial"/>
              <a:buChar char="•"/>
            </a:pPr>
            <a:endParaRPr lang="en-US" sz="2000" dirty="0"/>
          </a:p>
          <a:p>
            <a:pPr indent="-182880">
              <a:buFont typeface="Arial"/>
              <a:buChar char="•"/>
            </a:pPr>
            <a:r>
              <a:rPr lang="en-US" sz="2000" dirty="0"/>
              <a:t>APIs for integration</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dirty="0">
                <a:solidFill>
                  <a:srgbClr val="FF0000"/>
                </a:solidFill>
              </a:rPr>
              <a:t>Term Weighting</a:t>
            </a:r>
          </a:p>
        </p:txBody>
      </p:sp>
      <p:sp>
        <p:nvSpPr>
          <p:cNvPr id="91139" name="Rectangle 3"/>
          <p:cNvSpPr>
            <a:spLocks noGrp="1" noChangeArrowheads="1"/>
          </p:cNvSpPr>
          <p:nvPr>
            <p:ph type="body" idx="1"/>
          </p:nvPr>
        </p:nvSpPr>
        <p:spPr/>
        <p:txBody>
          <a:bodyPr/>
          <a:lstStyle/>
          <a:p>
            <a:pPr lvl="1" eaLnBrk="1" hangingPunct="1"/>
            <a:r>
              <a:rPr lang="en-US" altLang="zh-CN" sz="2000" i="1">
                <a:ea typeface="宋体" charset="-122"/>
                <a:cs typeface="宋体" charset="-122"/>
              </a:rPr>
              <a:t>TTF – ITTF: </a:t>
            </a:r>
            <a:r>
              <a:rPr lang="en-US" altLang="zh-CN" sz="2000">
                <a:ea typeface="宋体" charset="-122"/>
                <a:cs typeface="宋体" charset="-122"/>
              </a:rPr>
              <a:t>(Table Term Frequency-Inverse Table Term Frequency)</a:t>
            </a:r>
          </a:p>
          <a:p>
            <a:pPr eaLnBrk="1" hangingPunct="1"/>
            <a:endParaRPr lang="en-US" altLang="zh-CN" sz="2400">
              <a:ea typeface="宋体" charset="-122"/>
              <a:cs typeface="宋体" charset="-122"/>
            </a:endParaRPr>
          </a:p>
          <a:p>
            <a:pPr eaLnBrk="1" hangingPunct="1"/>
            <a:endParaRPr lang="en-US" altLang="zh-CN" sz="2400" i="1">
              <a:ea typeface="宋体" charset="-122"/>
              <a:cs typeface="宋体" charset="-122"/>
            </a:endParaRPr>
          </a:p>
          <a:p>
            <a:pPr eaLnBrk="1" hangingPunct="1"/>
            <a:endParaRPr lang="en-US" altLang="zh-CN" sz="2400" i="1">
              <a:ea typeface="宋体" charset="-122"/>
              <a:cs typeface="宋体" charset="-122"/>
            </a:endParaRPr>
          </a:p>
          <a:p>
            <a:pPr eaLnBrk="1" hangingPunct="1"/>
            <a:endParaRPr lang="en-US" altLang="zh-CN" sz="2400" i="1">
              <a:ea typeface="宋体" charset="-122"/>
              <a:cs typeface="宋体" charset="-122"/>
            </a:endParaRPr>
          </a:p>
          <a:p>
            <a:pPr lvl="1" eaLnBrk="1" hangingPunct="1"/>
            <a:r>
              <a:rPr lang="en-US" altLang="zh-CN" sz="2000" i="1">
                <a:ea typeface="宋体" charset="-122"/>
                <a:cs typeface="宋体" charset="-122"/>
              </a:rPr>
              <a:t>TLB: Table Level Boost </a:t>
            </a:r>
            <a:r>
              <a:rPr lang="en-US" altLang="zh-CN" sz="2000">
                <a:ea typeface="宋体" charset="-122"/>
                <a:cs typeface="宋体" charset="-122"/>
              </a:rPr>
              <a:t>Factors (e.g., table frequency)</a:t>
            </a:r>
          </a:p>
          <a:p>
            <a:pPr lvl="1" eaLnBrk="1" hangingPunct="1"/>
            <a:r>
              <a:rPr lang="en-US" altLang="zh-CN" sz="2000">
                <a:ea typeface="宋体" charset="-122"/>
                <a:cs typeface="宋体" charset="-122"/>
              </a:rPr>
              <a:t>DLB: </a:t>
            </a:r>
            <a:r>
              <a:rPr lang="en-US" altLang="zh-CN" sz="2000" i="1">
                <a:ea typeface="宋体" charset="-122"/>
                <a:cs typeface="宋体" charset="-122"/>
              </a:rPr>
              <a:t>Document Level Boost </a:t>
            </a:r>
            <a:r>
              <a:rPr lang="en-US" altLang="zh-CN" sz="2000">
                <a:ea typeface="宋体" charset="-122"/>
                <a:cs typeface="宋体" charset="-122"/>
              </a:rPr>
              <a:t>factors (e.g., journal/proceeding order, document citation) </a:t>
            </a:r>
          </a:p>
          <a:p>
            <a:pPr eaLnBrk="1" hangingPunct="1"/>
            <a:endParaRPr lang="en-US" sz="2400"/>
          </a:p>
        </p:txBody>
      </p:sp>
      <p:pic>
        <p:nvPicPr>
          <p:cNvPr id="91140" name="Picture 4"/>
          <p:cNvPicPr>
            <a:picLocks noChangeAspect="1" noChangeArrowheads="1"/>
          </p:cNvPicPr>
          <p:nvPr/>
        </p:nvPicPr>
        <p:blipFill>
          <a:blip r:embed="rId3"/>
          <a:srcRect/>
          <a:stretch>
            <a:fillRect/>
          </a:stretch>
        </p:blipFill>
        <p:spPr bwMode="auto">
          <a:xfrm>
            <a:off x="1905000" y="3200400"/>
            <a:ext cx="4495800" cy="685800"/>
          </a:xfrm>
          <a:prstGeom prst="rect">
            <a:avLst/>
          </a:prstGeom>
          <a:noFill/>
          <a:ln w="9525">
            <a:noFill/>
            <a:miter lim="800000"/>
            <a:headEnd/>
            <a:tailEnd/>
          </a:ln>
        </p:spPr>
      </p:pic>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0"/>
            <a:ext cx="8229600" cy="639763"/>
          </a:xfrm>
        </p:spPr>
        <p:txBody>
          <a:bodyPr/>
          <a:lstStyle/>
          <a:p>
            <a:pPr eaLnBrk="1" hangingPunct="1"/>
            <a:r>
              <a:rPr lang="en-US" altLang="zh-CN" sz="4000">
                <a:solidFill>
                  <a:srgbClr val="FF0066"/>
                </a:solidFill>
                <a:ea typeface="宋体" charset="-122"/>
                <a:cs typeface="宋体" charset="-122"/>
              </a:rPr>
              <a:t>The Term Level</a:t>
            </a:r>
          </a:p>
        </p:txBody>
      </p:sp>
      <p:sp>
        <p:nvSpPr>
          <p:cNvPr id="93187" name="Rectangle 3"/>
          <p:cNvSpPr>
            <a:spLocks noChangeArrowheads="1"/>
          </p:cNvSpPr>
          <p:nvPr/>
        </p:nvSpPr>
        <p:spPr bwMode="auto">
          <a:xfrm>
            <a:off x="304800" y="3657600"/>
            <a:ext cx="8839200" cy="2566988"/>
          </a:xfrm>
          <a:prstGeom prst="rect">
            <a:avLst/>
          </a:prstGeom>
          <a:noFill/>
          <a:ln w="9525">
            <a:noFill/>
            <a:miter lim="800000"/>
            <a:headEnd/>
            <a:tailEnd/>
          </a:ln>
        </p:spPr>
        <p:txBody>
          <a:bodyPr>
            <a:prstTxWarp prst="textNoShape">
              <a:avLst/>
            </a:prstTxWarp>
            <a:spAutoFit/>
          </a:bodyPr>
          <a:lstStyle/>
          <a:p>
            <a:pPr eaLnBrk="1" hangingPunct="1">
              <a:spcBef>
                <a:spcPct val="20000"/>
              </a:spcBef>
              <a:buFontTx/>
              <a:buChar char="•"/>
            </a:pPr>
            <a:r>
              <a:rPr lang="en-US" altLang="zh-CN" sz="1800">
                <a:ea typeface="宋体" charset="-122"/>
                <a:cs typeface="宋体" charset="-122"/>
              </a:rPr>
              <a:t>A term occurring in a few tables is likely to be a better discriminator than a term appearing in most or all tables</a:t>
            </a:r>
          </a:p>
          <a:p>
            <a:pPr eaLnBrk="1" hangingPunct="1">
              <a:spcBef>
                <a:spcPct val="20000"/>
              </a:spcBef>
              <a:buFontTx/>
              <a:buChar char="•"/>
            </a:pPr>
            <a:r>
              <a:rPr lang="en-US" altLang="zh-CN" sz="1800">
                <a:ea typeface="宋体" charset="-122"/>
                <a:cs typeface="宋体" charset="-122"/>
              </a:rPr>
              <a:t>Similar to document abstract, table metadata and table query should be treated as semi-structured text</a:t>
            </a:r>
          </a:p>
          <a:p>
            <a:pPr lvl="1" eaLnBrk="1" hangingPunct="1">
              <a:spcBef>
                <a:spcPct val="20000"/>
              </a:spcBef>
              <a:buFontTx/>
              <a:buChar char="•"/>
            </a:pPr>
            <a:r>
              <a:rPr lang="en-US" altLang="zh-CN" sz="1800">
                <a:ea typeface="宋体" charset="-122"/>
                <a:cs typeface="宋体" charset="-122"/>
              </a:rPr>
              <a:t>Not complete sentences and express a summary</a:t>
            </a:r>
          </a:p>
          <a:p>
            <a:pPr lvl="1" eaLnBrk="1" hangingPunct="1">
              <a:spcBef>
                <a:spcPct val="20000"/>
              </a:spcBef>
              <a:buFontTx/>
              <a:buChar char="•"/>
            </a:pPr>
            <a:r>
              <a:rPr lang="en-US" altLang="zh-CN" sz="1800">
                <a:ea typeface="宋体" charset="-122"/>
                <a:cs typeface="宋体" charset="-122"/>
              </a:rPr>
              <a:t>P = 0.5 (G. Salton 1988)</a:t>
            </a:r>
          </a:p>
          <a:p>
            <a:pPr eaLnBrk="1" hangingPunct="1">
              <a:spcBef>
                <a:spcPct val="20000"/>
              </a:spcBef>
              <a:buFontTx/>
              <a:buChar char="•"/>
            </a:pPr>
            <a:r>
              <a:rPr lang="en-US" altLang="zh-CN" sz="1800">
                <a:ea typeface="宋体" charset="-122"/>
                <a:cs typeface="宋体" charset="-122"/>
              </a:rPr>
              <a:t> b is the total number of tables</a:t>
            </a:r>
          </a:p>
          <a:p>
            <a:pPr eaLnBrk="1" hangingPunct="1">
              <a:spcBef>
                <a:spcPct val="20000"/>
              </a:spcBef>
              <a:buFontTx/>
              <a:buChar char="•"/>
            </a:pPr>
            <a:r>
              <a:rPr lang="en-US" altLang="zh-CN" sz="1800">
                <a:ea typeface="宋体" charset="-122"/>
                <a:cs typeface="宋体" charset="-122"/>
              </a:rPr>
              <a:t>IDF(ijk): the number of tables that term t(i) occurs in the matadata m(k)</a:t>
            </a:r>
          </a:p>
        </p:txBody>
      </p:sp>
      <p:pic>
        <p:nvPicPr>
          <p:cNvPr id="93188" name="Picture 4"/>
          <p:cNvPicPr>
            <a:picLocks noChangeAspect="1" noChangeArrowheads="1"/>
          </p:cNvPicPr>
          <p:nvPr/>
        </p:nvPicPr>
        <p:blipFill>
          <a:blip r:embed="rId3"/>
          <a:srcRect/>
          <a:stretch>
            <a:fillRect/>
          </a:stretch>
        </p:blipFill>
        <p:spPr bwMode="auto">
          <a:xfrm>
            <a:off x="914400" y="1600200"/>
            <a:ext cx="6705600" cy="685800"/>
          </a:xfrm>
          <a:prstGeom prst="rect">
            <a:avLst/>
          </a:prstGeom>
          <a:noFill/>
          <a:ln w="9525">
            <a:noFill/>
            <a:miter lim="800000"/>
            <a:headEnd/>
            <a:tailEnd/>
          </a:ln>
        </p:spPr>
      </p:pic>
      <p:pic>
        <p:nvPicPr>
          <p:cNvPr id="93189" name="Picture 5"/>
          <p:cNvPicPr>
            <a:picLocks noChangeAspect="1" noChangeArrowheads="1"/>
          </p:cNvPicPr>
          <p:nvPr/>
        </p:nvPicPr>
        <p:blipFill>
          <a:blip r:embed="rId4"/>
          <a:srcRect/>
          <a:stretch>
            <a:fillRect/>
          </a:stretch>
        </p:blipFill>
        <p:spPr bwMode="auto">
          <a:xfrm>
            <a:off x="1219200" y="2971800"/>
            <a:ext cx="6096000" cy="762000"/>
          </a:xfrm>
          <a:prstGeom prst="rect">
            <a:avLst/>
          </a:prstGeom>
          <a:noFill/>
          <a:ln w="9525">
            <a:noFill/>
            <a:miter lim="800000"/>
            <a:headEnd/>
            <a:tailEnd/>
          </a:ln>
        </p:spPr>
      </p:pic>
      <p:pic>
        <p:nvPicPr>
          <p:cNvPr id="93190" name="Picture 6"/>
          <p:cNvPicPr>
            <a:picLocks noChangeAspect="1" noChangeArrowheads="1"/>
          </p:cNvPicPr>
          <p:nvPr/>
        </p:nvPicPr>
        <p:blipFill>
          <a:blip r:embed="rId5"/>
          <a:srcRect/>
          <a:stretch>
            <a:fillRect/>
          </a:stretch>
        </p:blipFill>
        <p:spPr bwMode="auto">
          <a:xfrm>
            <a:off x="1905000" y="2209800"/>
            <a:ext cx="4800600" cy="838200"/>
          </a:xfrm>
          <a:prstGeom prst="rect">
            <a:avLst/>
          </a:prstGeom>
          <a:noFill/>
          <a:ln w="9525">
            <a:noFill/>
            <a:miter lim="800000"/>
            <a:headEnd/>
            <a:tailEnd/>
          </a:ln>
        </p:spPr>
      </p:pic>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609600"/>
            <a:ext cx="8229600" cy="736600"/>
          </a:xfrm>
        </p:spPr>
        <p:txBody>
          <a:bodyPr/>
          <a:lstStyle/>
          <a:p>
            <a:pPr eaLnBrk="1" hangingPunct="1"/>
            <a:r>
              <a:rPr lang="en-US" altLang="zh-CN" sz="4000">
                <a:solidFill>
                  <a:srgbClr val="FF0066"/>
                </a:solidFill>
                <a:ea typeface="宋体" charset="-122"/>
                <a:cs typeface="宋体" charset="-122"/>
              </a:rPr>
              <a:t>Table Level Boost and Document Level Boost</a:t>
            </a:r>
          </a:p>
        </p:txBody>
      </p:sp>
      <p:sp>
        <p:nvSpPr>
          <p:cNvPr id="95235" name="Rectangle 3"/>
          <p:cNvSpPr>
            <a:spLocks noGrp="1" noChangeArrowheads="1"/>
          </p:cNvSpPr>
          <p:nvPr>
            <p:ph type="body" idx="1"/>
          </p:nvPr>
        </p:nvSpPr>
        <p:spPr/>
        <p:txBody>
          <a:bodyPr/>
          <a:lstStyle/>
          <a:p>
            <a:pPr eaLnBrk="1" hangingPunct="1"/>
            <a:endParaRPr lang="en-US" altLang="zh-CN">
              <a:ea typeface="宋体" charset="-122"/>
              <a:cs typeface="宋体" charset="-122"/>
            </a:endParaRPr>
          </a:p>
          <a:p>
            <a:pPr eaLnBrk="1" hangingPunct="1"/>
            <a:endParaRPr lang="en-US" altLang="zh-CN">
              <a:ea typeface="宋体" charset="-122"/>
              <a:cs typeface="宋体" charset="-122"/>
            </a:endParaRPr>
          </a:p>
        </p:txBody>
      </p:sp>
      <p:sp>
        <p:nvSpPr>
          <p:cNvPr id="95236" name="Rectangle 4"/>
          <p:cNvSpPr>
            <a:spLocks noChangeArrowheads="1"/>
          </p:cNvSpPr>
          <p:nvPr/>
        </p:nvSpPr>
        <p:spPr bwMode="auto">
          <a:xfrm>
            <a:off x="381000" y="2847975"/>
            <a:ext cx="8686800" cy="1190625"/>
          </a:xfrm>
          <a:prstGeom prst="rect">
            <a:avLst/>
          </a:prstGeom>
          <a:noFill/>
          <a:ln w="9525">
            <a:noFill/>
            <a:miter lim="800000"/>
            <a:headEnd/>
            <a:tailEnd/>
          </a:ln>
        </p:spPr>
        <p:txBody>
          <a:bodyPr>
            <a:prstTxWarp prst="textNoShape">
              <a:avLst/>
            </a:prstTxWarp>
            <a:spAutoFit/>
          </a:bodyPr>
          <a:lstStyle/>
          <a:p>
            <a:pPr eaLnBrk="1" hangingPunct="1"/>
            <a:r>
              <a:rPr lang="en-US" altLang="zh-CN" sz="1800" i="1">
                <a:ea typeface="宋体" charset="-122"/>
                <a:cs typeface="宋体" charset="-122"/>
              </a:rPr>
              <a:t>B</a:t>
            </a:r>
            <a:r>
              <a:rPr lang="en-US" altLang="zh-CN" sz="1800" i="1" baseline="-25000">
                <a:ea typeface="宋体" charset="-122"/>
                <a:cs typeface="宋体" charset="-122"/>
              </a:rPr>
              <a:t>tbf</a:t>
            </a:r>
            <a:r>
              <a:rPr lang="en-US" altLang="zh-CN" sz="1800" i="1">
                <a:ea typeface="宋体" charset="-122"/>
                <a:cs typeface="宋体" charset="-122"/>
              </a:rPr>
              <a:t> </a:t>
            </a:r>
            <a:r>
              <a:rPr lang="en-US" altLang="zh-CN" sz="1800">
                <a:ea typeface="宋体" charset="-122"/>
                <a:cs typeface="宋体" charset="-122"/>
              </a:rPr>
              <a:t>is the boost value of the </a:t>
            </a:r>
            <a:r>
              <a:rPr lang="en-US" altLang="zh-CN" sz="1800" i="1">
                <a:ea typeface="宋体" charset="-122"/>
                <a:cs typeface="宋体" charset="-122"/>
              </a:rPr>
              <a:t>table frequency</a:t>
            </a:r>
          </a:p>
          <a:p>
            <a:pPr eaLnBrk="1" hangingPunct="1"/>
            <a:r>
              <a:rPr lang="en-US" altLang="zh-CN" sz="1800" i="1">
                <a:ea typeface="宋体" charset="-122"/>
                <a:cs typeface="宋体" charset="-122"/>
              </a:rPr>
              <a:t>B</a:t>
            </a:r>
            <a:r>
              <a:rPr lang="en-US" altLang="zh-CN" sz="1800" i="1" baseline="-25000">
                <a:ea typeface="宋体" charset="-122"/>
                <a:cs typeface="宋体" charset="-122"/>
              </a:rPr>
              <a:t>trt</a:t>
            </a:r>
            <a:r>
              <a:rPr lang="en-US" altLang="zh-CN" sz="1800" i="1">
                <a:ea typeface="宋体" charset="-122"/>
                <a:cs typeface="宋体" charset="-122"/>
              </a:rPr>
              <a:t> </a:t>
            </a:r>
            <a:r>
              <a:rPr lang="en-US" altLang="zh-CN" sz="1800">
                <a:ea typeface="宋体" charset="-122"/>
                <a:cs typeface="宋体" charset="-122"/>
              </a:rPr>
              <a:t>is the boost value of the </a:t>
            </a:r>
            <a:r>
              <a:rPr lang="en-US" altLang="zh-CN" sz="1800" i="1">
                <a:ea typeface="宋体" charset="-122"/>
                <a:cs typeface="宋体" charset="-122"/>
              </a:rPr>
              <a:t>table reference text</a:t>
            </a:r>
            <a:r>
              <a:rPr lang="en-US" altLang="zh-CN" sz="1800">
                <a:ea typeface="宋体" charset="-122"/>
                <a:cs typeface="宋体" charset="-122"/>
              </a:rPr>
              <a:t> (e.g., the normalized length), and </a:t>
            </a:r>
            <a:r>
              <a:rPr lang="en-US" altLang="zh-CN" sz="1800" i="1">
                <a:ea typeface="宋体" charset="-122"/>
                <a:cs typeface="宋体" charset="-122"/>
              </a:rPr>
              <a:t>B</a:t>
            </a:r>
            <a:r>
              <a:rPr lang="en-US" altLang="zh-CN" sz="1800" i="1" baseline="-25000">
                <a:ea typeface="宋体" charset="-122"/>
                <a:cs typeface="宋体" charset="-122"/>
              </a:rPr>
              <a:t>tp</a:t>
            </a:r>
            <a:r>
              <a:rPr lang="en-US" altLang="zh-CN" sz="1800" i="1">
                <a:ea typeface="宋体" charset="-122"/>
                <a:cs typeface="宋体" charset="-122"/>
              </a:rPr>
              <a:t> </a:t>
            </a:r>
            <a:r>
              <a:rPr lang="en-US" altLang="zh-CN" sz="1800">
                <a:ea typeface="宋体" charset="-122"/>
                <a:cs typeface="宋体" charset="-122"/>
              </a:rPr>
              <a:t>is the boost value of the </a:t>
            </a:r>
            <a:r>
              <a:rPr lang="en-US" altLang="zh-CN" sz="1800" i="1">
                <a:ea typeface="宋体" charset="-122"/>
                <a:cs typeface="宋体" charset="-122"/>
              </a:rPr>
              <a:t>table position</a:t>
            </a:r>
            <a:r>
              <a:rPr lang="en-US" altLang="zh-CN" sz="1800">
                <a:ea typeface="宋体" charset="-122"/>
                <a:cs typeface="宋体" charset="-122"/>
              </a:rPr>
              <a:t>. </a:t>
            </a:r>
            <a:r>
              <a:rPr lang="en-US" altLang="zh-CN" sz="1800" i="1">
                <a:ea typeface="宋体" charset="-122"/>
                <a:cs typeface="宋体" charset="-122"/>
              </a:rPr>
              <a:t>r </a:t>
            </a:r>
            <a:r>
              <a:rPr lang="en-US" altLang="zh-CN" sz="1800">
                <a:ea typeface="宋体" charset="-122"/>
                <a:cs typeface="宋体" charset="-122"/>
              </a:rPr>
              <a:t>is a parameter, which is 1 if users specify the table position in the query. Otherwise, </a:t>
            </a:r>
            <a:r>
              <a:rPr lang="en-US" altLang="zh-CN" sz="1800" i="1">
                <a:ea typeface="宋体" charset="-122"/>
                <a:cs typeface="宋体" charset="-122"/>
              </a:rPr>
              <a:t>r </a:t>
            </a:r>
            <a:r>
              <a:rPr lang="en-US" altLang="zh-CN" sz="1800">
                <a:ea typeface="宋体" charset="-122"/>
                <a:cs typeface="宋体" charset="-122"/>
              </a:rPr>
              <a:t>= 0.</a:t>
            </a:r>
          </a:p>
        </p:txBody>
      </p:sp>
      <p:sp>
        <p:nvSpPr>
          <p:cNvPr id="95237" name="Rectangle 5"/>
          <p:cNvSpPr>
            <a:spLocks noChangeArrowheads="1"/>
          </p:cNvSpPr>
          <p:nvPr/>
        </p:nvSpPr>
        <p:spPr bwMode="auto">
          <a:xfrm>
            <a:off x="457200" y="4953000"/>
            <a:ext cx="7924800" cy="2014538"/>
          </a:xfrm>
          <a:prstGeom prst="rect">
            <a:avLst/>
          </a:prstGeom>
          <a:noFill/>
          <a:ln w="9525">
            <a:noFill/>
            <a:miter lim="800000"/>
            <a:headEnd/>
            <a:tailEnd/>
          </a:ln>
        </p:spPr>
        <p:txBody>
          <a:bodyPr>
            <a:prstTxWarp prst="textNoShape">
              <a:avLst/>
            </a:prstTxWarp>
            <a:spAutoFit/>
          </a:bodyPr>
          <a:lstStyle/>
          <a:p>
            <a:pPr eaLnBrk="1" hangingPunct="1"/>
            <a:r>
              <a:rPr lang="en-US" altLang="zh-CN" sz="1800" i="1">
                <a:ea typeface="宋体" charset="-122"/>
                <a:cs typeface="宋体" charset="-122"/>
              </a:rPr>
              <a:t>IV</a:t>
            </a:r>
            <a:r>
              <a:rPr lang="en-US" altLang="zh-CN" sz="1800" i="1" baseline="-25000">
                <a:ea typeface="宋体" charset="-122"/>
                <a:cs typeface="宋体" charset="-122"/>
              </a:rPr>
              <a:t>j:</a:t>
            </a:r>
            <a:r>
              <a:rPr lang="en-US" altLang="zh-CN" sz="1800" i="1">
                <a:ea typeface="宋体" charset="-122"/>
                <a:cs typeface="宋体" charset="-122"/>
              </a:rPr>
              <a:t> </a:t>
            </a:r>
            <a:r>
              <a:rPr lang="en-US" altLang="zh-CN" sz="1800">
                <a:ea typeface="宋体" charset="-122"/>
                <a:cs typeface="宋体" charset="-122"/>
              </a:rPr>
              <a:t>document </a:t>
            </a:r>
            <a:r>
              <a:rPr lang="en-US" altLang="zh-CN" sz="1800" i="1">
                <a:ea typeface="宋体" charset="-122"/>
                <a:cs typeface="宋体" charset="-122"/>
              </a:rPr>
              <a:t>Importance Value (IV).</a:t>
            </a:r>
            <a:r>
              <a:rPr lang="en-US" altLang="zh-CN" sz="1800">
                <a:ea typeface="宋体" charset="-122"/>
                <a:cs typeface="宋体" charset="-122"/>
              </a:rPr>
              <a:t> If a table comes from a document with a high </a:t>
            </a:r>
            <a:r>
              <a:rPr lang="en-US" altLang="zh-CN" sz="1800" i="1">
                <a:ea typeface="宋体" charset="-122"/>
                <a:cs typeface="宋体" charset="-122"/>
              </a:rPr>
              <a:t>IV </a:t>
            </a:r>
            <a:r>
              <a:rPr lang="en-US" altLang="zh-CN" sz="1800">
                <a:ea typeface="宋体" charset="-122"/>
                <a:cs typeface="宋体" charset="-122"/>
              </a:rPr>
              <a:t>, all the table terms of this document should get a high document level boost</a:t>
            </a:r>
          </a:p>
          <a:p>
            <a:pPr eaLnBrk="1" hangingPunct="1"/>
            <a:r>
              <a:rPr lang="en-US" altLang="zh-CN" sz="1800">
                <a:ea typeface="宋体" charset="-122"/>
                <a:cs typeface="宋体" charset="-122"/>
              </a:rPr>
              <a:t>IC</a:t>
            </a:r>
            <a:r>
              <a:rPr lang="en-US" altLang="zh-CN" sz="1800" baseline="-25000">
                <a:ea typeface="宋体" charset="-122"/>
                <a:cs typeface="宋体" charset="-122"/>
              </a:rPr>
              <a:t>j</a:t>
            </a:r>
            <a:r>
              <a:rPr lang="en-US" altLang="zh-CN" sz="1800">
                <a:ea typeface="宋体" charset="-122"/>
                <a:cs typeface="宋体" charset="-122"/>
              </a:rPr>
              <a:t>: the inherited citation value (</a:t>
            </a:r>
            <a:r>
              <a:rPr lang="en-US" altLang="zh-CN" sz="1800" i="1">
                <a:ea typeface="宋体" charset="-122"/>
                <a:cs typeface="宋体" charset="-122"/>
              </a:rPr>
              <a:t>ICj</a:t>
            </a:r>
            <a:r>
              <a:rPr lang="en-US" altLang="zh-CN" sz="1800">
                <a:ea typeface="宋体" charset="-122"/>
                <a:cs typeface="宋体" charset="-122"/>
              </a:rPr>
              <a:t>)</a:t>
            </a:r>
          </a:p>
          <a:p>
            <a:pPr eaLnBrk="1" hangingPunct="1"/>
            <a:r>
              <a:rPr lang="en-US" altLang="zh-CN" sz="1800">
                <a:ea typeface="宋体" charset="-122"/>
                <a:cs typeface="宋体" charset="-122"/>
              </a:rPr>
              <a:t>DO</a:t>
            </a:r>
            <a:r>
              <a:rPr lang="en-US" altLang="zh-CN" sz="1800" baseline="-25000">
                <a:ea typeface="宋体" charset="-122"/>
                <a:cs typeface="宋体" charset="-122"/>
              </a:rPr>
              <a:t>j:</a:t>
            </a:r>
            <a:r>
              <a:rPr lang="en-US" altLang="zh-CN" sz="1800">
                <a:ea typeface="宋体" charset="-122"/>
                <a:cs typeface="宋体" charset="-122"/>
              </a:rPr>
              <a:t> source value (the rank of the journal/conference proceeding)</a:t>
            </a:r>
          </a:p>
          <a:p>
            <a:pPr eaLnBrk="1" hangingPunct="1"/>
            <a:r>
              <a:rPr lang="en-US" altLang="zh-CN" sz="1800">
                <a:ea typeface="宋体" charset="-122"/>
                <a:cs typeface="宋体" charset="-122"/>
              </a:rPr>
              <a:t>DF</a:t>
            </a:r>
            <a:r>
              <a:rPr lang="en-US" altLang="zh-CN" sz="1800" baseline="-25000">
                <a:ea typeface="宋体" charset="-122"/>
                <a:cs typeface="宋体" charset="-122"/>
              </a:rPr>
              <a:t>j</a:t>
            </a:r>
            <a:r>
              <a:rPr lang="en-US" altLang="zh-CN" sz="1800">
                <a:ea typeface="宋体" charset="-122"/>
                <a:cs typeface="宋体" charset="-122"/>
              </a:rPr>
              <a:t>: document freshness</a:t>
            </a:r>
          </a:p>
          <a:p>
            <a:pPr eaLnBrk="1" hangingPunct="1"/>
            <a:endParaRPr lang="en-US" altLang="zh-CN" sz="1800">
              <a:ea typeface="宋体" charset="-122"/>
              <a:cs typeface="宋体" charset="-122"/>
            </a:endParaRPr>
          </a:p>
        </p:txBody>
      </p:sp>
      <p:pic>
        <p:nvPicPr>
          <p:cNvPr id="95238" name="Picture 6"/>
          <p:cNvPicPr>
            <a:picLocks noChangeAspect="1" noChangeArrowheads="1"/>
          </p:cNvPicPr>
          <p:nvPr/>
        </p:nvPicPr>
        <p:blipFill>
          <a:blip r:embed="rId3"/>
          <a:srcRect/>
          <a:stretch>
            <a:fillRect/>
          </a:stretch>
        </p:blipFill>
        <p:spPr bwMode="auto">
          <a:xfrm>
            <a:off x="533400" y="4267200"/>
            <a:ext cx="5486400" cy="685800"/>
          </a:xfrm>
          <a:prstGeom prst="rect">
            <a:avLst/>
          </a:prstGeom>
          <a:noFill/>
          <a:ln w="9525">
            <a:noFill/>
            <a:miter lim="800000"/>
            <a:headEnd/>
            <a:tailEnd/>
          </a:ln>
        </p:spPr>
      </p:pic>
      <p:pic>
        <p:nvPicPr>
          <p:cNvPr id="95239" name="Picture 7"/>
          <p:cNvPicPr>
            <a:picLocks noChangeAspect="1" noChangeArrowheads="1"/>
          </p:cNvPicPr>
          <p:nvPr/>
        </p:nvPicPr>
        <p:blipFill>
          <a:blip r:embed="rId4"/>
          <a:srcRect/>
          <a:stretch>
            <a:fillRect/>
          </a:stretch>
        </p:blipFill>
        <p:spPr bwMode="auto">
          <a:xfrm>
            <a:off x="457200" y="2209800"/>
            <a:ext cx="4267200" cy="685800"/>
          </a:xfrm>
          <a:prstGeom prst="rect">
            <a:avLst/>
          </a:prstGeom>
          <a:noFill/>
          <a:ln w="9525">
            <a:noFill/>
            <a:miter lim="800000"/>
            <a:headEnd/>
            <a:tailEnd/>
          </a:ln>
        </p:spPr>
      </p:pic>
      <p:pic>
        <p:nvPicPr>
          <p:cNvPr id="95240" name="Picture 8"/>
          <p:cNvPicPr>
            <a:picLocks noChangeAspect="1" noChangeArrowheads="1"/>
          </p:cNvPicPr>
          <p:nvPr/>
        </p:nvPicPr>
        <p:blipFill>
          <a:blip r:embed="rId5"/>
          <a:srcRect/>
          <a:stretch>
            <a:fillRect/>
          </a:stretch>
        </p:blipFill>
        <p:spPr bwMode="auto">
          <a:xfrm>
            <a:off x="457200" y="1676400"/>
            <a:ext cx="3276600" cy="457200"/>
          </a:xfrm>
          <a:prstGeom prst="rect">
            <a:avLst/>
          </a:prstGeom>
          <a:noFill/>
          <a:ln w="9525">
            <a:noFill/>
            <a:miter lim="800000"/>
            <a:headEnd/>
            <a:tailEnd/>
          </a:ln>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457200" y="228600"/>
            <a:ext cx="8229600" cy="1143000"/>
          </a:xfrm>
        </p:spPr>
        <p:txBody>
          <a:bodyPr/>
          <a:lstStyle/>
          <a:p>
            <a:pPr eaLnBrk="1" hangingPunct="1"/>
            <a:r>
              <a:rPr lang="en-US">
                <a:solidFill>
                  <a:srgbClr val="FF0066"/>
                </a:solidFill>
              </a:rPr>
              <a:t>Table citation network</a:t>
            </a:r>
          </a:p>
        </p:txBody>
      </p:sp>
      <p:sp>
        <p:nvSpPr>
          <p:cNvPr id="97283" name="Rectangle 3"/>
          <p:cNvSpPr>
            <a:spLocks noGrp="1" noChangeArrowheads="1"/>
          </p:cNvSpPr>
          <p:nvPr>
            <p:ph type="body" idx="1"/>
          </p:nvPr>
        </p:nvSpPr>
        <p:spPr>
          <a:xfrm>
            <a:off x="457200" y="1524000"/>
            <a:ext cx="8229600" cy="5029200"/>
          </a:xfrm>
        </p:spPr>
        <p:txBody>
          <a:bodyPr/>
          <a:lstStyle/>
          <a:p>
            <a:pPr eaLnBrk="1" hangingPunct="1">
              <a:lnSpc>
                <a:spcPct val="80000"/>
              </a:lnSpc>
            </a:pPr>
            <a:r>
              <a:rPr lang="en-US" sz="2400"/>
              <a:t>Similar to the </a:t>
            </a:r>
            <a:r>
              <a:rPr lang="en-US" sz="2400" i="1"/>
              <a:t>PageRank </a:t>
            </a:r>
            <a:r>
              <a:rPr lang="en-US" sz="2400"/>
              <a:t>network</a:t>
            </a:r>
          </a:p>
          <a:p>
            <a:pPr lvl="1" eaLnBrk="1" hangingPunct="1">
              <a:lnSpc>
                <a:spcPct val="80000"/>
              </a:lnSpc>
            </a:pPr>
            <a:r>
              <a:rPr lang="en-US" sz="2000"/>
              <a:t>Documents construct a network from the citations</a:t>
            </a:r>
          </a:p>
          <a:p>
            <a:pPr lvl="1" eaLnBrk="1" hangingPunct="1">
              <a:lnSpc>
                <a:spcPct val="80000"/>
              </a:lnSpc>
            </a:pPr>
            <a:r>
              <a:rPr lang="en-US" sz="2000"/>
              <a:t>The “incoming links” – the documents that cite </a:t>
            </a:r>
            <a:r>
              <a:rPr lang="en-US" sz="2000" i="1"/>
              <a:t>the document in which the table is located</a:t>
            </a:r>
          </a:p>
          <a:p>
            <a:pPr lvl="1" eaLnBrk="1" hangingPunct="1">
              <a:lnSpc>
                <a:spcPct val="80000"/>
              </a:lnSpc>
            </a:pPr>
            <a:r>
              <a:rPr lang="en-US" sz="2000"/>
              <a:t>Exponential decay used to deal with the impact of the propagated importance</a:t>
            </a:r>
          </a:p>
          <a:p>
            <a:pPr eaLnBrk="1" hangingPunct="1">
              <a:lnSpc>
                <a:spcPct val="80000"/>
              </a:lnSpc>
            </a:pPr>
            <a:r>
              <a:rPr lang="en-US" sz="2400"/>
              <a:t>Unlike the </a:t>
            </a:r>
            <a:r>
              <a:rPr lang="en-US" sz="2400" i="1"/>
              <a:t>PageRank </a:t>
            </a:r>
            <a:r>
              <a:rPr lang="en-US" sz="2400"/>
              <a:t>network</a:t>
            </a:r>
          </a:p>
          <a:p>
            <a:pPr lvl="1" eaLnBrk="1" hangingPunct="1">
              <a:lnSpc>
                <a:spcPct val="80000"/>
              </a:lnSpc>
            </a:pPr>
            <a:r>
              <a:rPr lang="en-US" sz="2000" i="1"/>
              <a:t>Directed </a:t>
            </a:r>
            <a:r>
              <a:rPr lang="en-US" sz="2000" i="1" u="sng"/>
              <a:t>Acyclic</a:t>
            </a:r>
            <a:r>
              <a:rPr lang="en-US" sz="2000" i="1"/>
              <a:t> Graph</a:t>
            </a:r>
          </a:p>
          <a:p>
            <a:pPr lvl="1" eaLnBrk="1" hangingPunct="1">
              <a:lnSpc>
                <a:spcPct val="80000"/>
              </a:lnSpc>
            </a:pPr>
            <a:r>
              <a:rPr lang="en-US" sz="2000" i="1"/>
              <a:t>Importance Value (IV) </a:t>
            </a:r>
            <a:r>
              <a:rPr lang="en-US" sz="2000"/>
              <a:t>of a document </a:t>
            </a:r>
            <a:r>
              <a:rPr lang="en-US" sz="2000" u="sng"/>
              <a:t>not</a:t>
            </a:r>
            <a:r>
              <a:rPr lang="en-US" sz="2000"/>
              <a:t> decreased as the number of citations increases</a:t>
            </a:r>
          </a:p>
          <a:p>
            <a:pPr lvl="1" eaLnBrk="1" hangingPunct="1">
              <a:lnSpc>
                <a:spcPct val="80000"/>
              </a:lnSpc>
            </a:pPr>
            <a:r>
              <a:rPr lang="en-US" sz="2000" i="1"/>
              <a:t>IV</a:t>
            </a:r>
            <a:r>
              <a:rPr lang="en-US" sz="2000"/>
              <a:t> </a:t>
            </a:r>
            <a:r>
              <a:rPr lang="en-US" sz="2000" u="sng"/>
              <a:t>not</a:t>
            </a:r>
            <a:r>
              <a:rPr lang="en-US" sz="2000"/>
              <a:t> divided by the number of outbound links</a:t>
            </a:r>
          </a:p>
          <a:p>
            <a:pPr eaLnBrk="1" hangingPunct="1">
              <a:lnSpc>
                <a:spcPct val="80000"/>
              </a:lnSpc>
            </a:pPr>
            <a:r>
              <a:rPr lang="en-US" sz="2400"/>
              <a:t>A document may have multiple, one, or no tables 	</a:t>
            </a:r>
          </a:p>
          <a:p>
            <a:pPr eaLnBrk="1" hangingPunct="1">
              <a:lnSpc>
                <a:spcPct val="80000"/>
              </a:lnSpc>
            </a:pPr>
            <a:r>
              <a:rPr lang="en-US" sz="2400"/>
              <a:t>Each table is consisted as a set of metadata </a:t>
            </a:r>
          </a:p>
          <a:p>
            <a:pPr eaLnBrk="1" hangingPunct="1">
              <a:lnSpc>
                <a:spcPct val="80000"/>
              </a:lnSpc>
            </a:pPr>
            <a:r>
              <a:rPr lang="en-US" sz="2400"/>
              <a:t>Same keywords may appear in different metadata in different tables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a:xfrm>
            <a:off x="304800" y="304800"/>
            <a:ext cx="8458200" cy="1143000"/>
          </a:xfrm>
        </p:spPr>
        <p:txBody>
          <a:bodyPr/>
          <a:lstStyle/>
          <a:p>
            <a:pPr eaLnBrk="1" hangingPunct="1"/>
            <a:r>
              <a:rPr lang="en-US" altLang="zh-CN" sz="4000">
                <a:solidFill>
                  <a:srgbClr val="FF0066"/>
                </a:solidFill>
                <a:ea typeface="宋体" charset="-122"/>
                <a:cs typeface="宋体" charset="-122"/>
              </a:rPr>
              <a:t>An Example of the Citation Network</a:t>
            </a:r>
          </a:p>
        </p:txBody>
      </p:sp>
      <p:graphicFrame>
        <p:nvGraphicFramePr>
          <p:cNvPr id="99330" name="Object 2"/>
          <p:cNvGraphicFramePr>
            <a:graphicFrameLocks noGrp="1" noChangeAspect="1"/>
          </p:cNvGraphicFramePr>
          <p:nvPr>
            <p:ph idx="1"/>
          </p:nvPr>
        </p:nvGraphicFramePr>
        <p:xfrm>
          <a:off x="1219200" y="1524000"/>
          <a:ext cx="6781800" cy="3962400"/>
        </p:xfrm>
        <a:graphic>
          <a:graphicData uri="http://schemas.openxmlformats.org/presentationml/2006/ole">
            <mc:AlternateContent xmlns:mc="http://schemas.openxmlformats.org/markup-compatibility/2006">
              <mc:Choice xmlns:v="urn:schemas-microsoft-com:vml" Requires="v">
                <p:oleObj spid="_x0000_s99332" name="Visio" r:id="rId4" imgW="3564000" imgH="2152800" progId="">
                  <p:embed/>
                </p:oleObj>
              </mc:Choice>
              <mc:Fallback>
                <p:oleObj name="Visio" r:id="rId4" imgW="3564000" imgH="2152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1524000"/>
                        <a:ext cx="6781800" cy="39624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693863" y="639763"/>
            <a:ext cx="5900737" cy="715962"/>
          </a:xfrm>
        </p:spPr>
        <p:txBody>
          <a:bodyPr/>
          <a:lstStyle/>
          <a:p>
            <a:pPr eaLnBrk="1" hangingPunct="1"/>
            <a:r>
              <a:rPr lang="en-US" sz="4000" dirty="0">
                <a:solidFill>
                  <a:srgbClr val="FF0066"/>
                </a:solidFill>
              </a:rPr>
              <a:t>Contribution</a:t>
            </a:r>
            <a:endParaRPr lang="en-US" sz="4000" dirty="0"/>
          </a:p>
        </p:txBody>
      </p:sp>
      <p:sp>
        <p:nvSpPr>
          <p:cNvPr id="101379" name="Rectangle 3"/>
          <p:cNvSpPr>
            <a:spLocks noGrp="1" noChangeArrowheads="1"/>
          </p:cNvSpPr>
          <p:nvPr>
            <p:ph type="body" idx="1"/>
          </p:nvPr>
        </p:nvSpPr>
        <p:spPr>
          <a:xfrm>
            <a:off x="533400" y="1600200"/>
            <a:ext cx="8077200" cy="5257800"/>
          </a:xfrm>
        </p:spPr>
        <p:txBody>
          <a:bodyPr/>
          <a:lstStyle/>
          <a:p>
            <a:pPr eaLnBrk="1" hangingPunct="1">
              <a:lnSpc>
                <a:spcPct val="90000"/>
              </a:lnSpc>
            </a:pPr>
            <a:r>
              <a:rPr lang="en-US" sz="2600"/>
              <a:t>An novel first time table ranking algorithm -- TableRank</a:t>
            </a:r>
          </a:p>
          <a:p>
            <a:pPr eaLnBrk="1" hangingPunct="1">
              <a:lnSpc>
                <a:spcPct val="90000"/>
              </a:lnSpc>
            </a:pPr>
            <a:r>
              <a:rPr lang="en-US" sz="2600"/>
              <a:t>A tailored table term vector space</a:t>
            </a:r>
          </a:p>
          <a:p>
            <a:pPr eaLnBrk="1" hangingPunct="1">
              <a:lnSpc>
                <a:spcPct val="90000"/>
              </a:lnSpc>
            </a:pPr>
            <a:r>
              <a:rPr lang="en-US" sz="2600"/>
              <a:t>An innovative table term weighting scheme – TTF-ITTF</a:t>
            </a:r>
          </a:p>
          <a:p>
            <a:pPr lvl="1" eaLnBrk="1" hangingPunct="1">
              <a:lnSpc>
                <a:spcPct val="90000"/>
              </a:lnSpc>
            </a:pPr>
            <a:r>
              <a:rPr lang="en-US" sz="2600"/>
              <a:t>Aggregating impact factors from three levels: the term, the table, and the document</a:t>
            </a:r>
          </a:p>
          <a:p>
            <a:pPr eaLnBrk="1" hangingPunct="1">
              <a:lnSpc>
                <a:spcPct val="90000"/>
              </a:lnSpc>
            </a:pPr>
            <a:r>
              <a:rPr lang="en-US" sz="2600"/>
              <a:t>Index table referenced texts, term locations, and document backgrounds</a:t>
            </a:r>
          </a:p>
          <a:p>
            <a:pPr eaLnBrk="1" hangingPunct="1">
              <a:lnSpc>
                <a:spcPct val="90000"/>
              </a:lnSpc>
            </a:pPr>
            <a:r>
              <a:rPr lang="en-US" sz="2600"/>
              <a:t>Design and implement a table search engine, TableSeer, to evaluate the TableRank and compare with popular web search engines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p:cNvSpPr>
          <p:nvPr>
            <p:ph type="title"/>
          </p:nvPr>
        </p:nvSpPr>
        <p:spPr>
          <a:xfrm>
            <a:off x="1524000" y="304800"/>
            <a:ext cx="6248400" cy="715963"/>
          </a:xfrm>
        </p:spPr>
        <p:txBody>
          <a:bodyPr/>
          <a:lstStyle/>
          <a:p>
            <a:pPr eaLnBrk="1" hangingPunct="1"/>
            <a:r>
              <a:rPr lang="en-US" sz="4000">
                <a:solidFill>
                  <a:srgbClr val="FF0066"/>
                </a:solidFill>
              </a:rPr>
              <a:t>Status of Table Search</a:t>
            </a:r>
            <a:endParaRPr lang="en-US" sz="4000"/>
          </a:p>
        </p:txBody>
      </p:sp>
      <p:sp>
        <p:nvSpPr>
          <p:cNvPr id="196611" name="Rectangle 3"/>
          <p:cNvSpPr>
            <a:spLocks noGrp="1"/>
          </p:cNvSpPr>
          <p:nvPr>
            <p:ph type="body" idx="1"/>
          </p:nvPr>
        </p:nvSpPr>
        <p:spPr>
          <a:xfrm>
            <a:off x="533400" y="1066800"/>
            <a:ext cx="8077200" cy="5257800"/>
          </a:xfrm>
        </p:spPr>
        <p:txBody>
          <a:bodyPr/>
          <a:lstStyle/>
          <a:p>
            <a:pPr eaLnBrk="1" hangingPunct="1">
              <a:lnSpc>
                <a:spcPct val="90000"/>
              </a:lnSpc>
            </a:pPr>
            <a:r>
              <a:rPr lang="en-US" sz="2600" dirty="0"/>
              <a:t>An novel first table ranking algorithm -- </a:t>
            </a:r>
            <a:r>
              <a:rPr lang="en-US" sz="2600" dirty="0" err="1"/>
              <a:t>TableRank</a:t>
            </a:r>
            <a:endParaRPr lang="en-US" sz="2600" dirty="0"/>
          </a:p>
          <a:p>
            <a:pPr eaLnBrk="1" hangingPunct="1">
              <a:lnSpc>
                <a:spcPct val="90000"/>
              </a:lnSpc>
            </a:pPr>
            <a:r>
              <a:rPr lang="en-US" sz="2600" dirty="0"/>
              <a:t>A tailored table term vector space</a:t>
            </a:r>
          </a:p>
          <a:p>
            <a:pPr eaLnBrk="1" hangingPunct="1">
              <a:lnSpc>
                <a:spcPct val="90000"/>
              </a:lnSpc>
            </a:pPr>
            <a:r>
              <a:rPr lang="en-US" sz="2600" dirty="0"/>
              <a:t>An innovative table term weighting scheme – TTF-ITTF</a:t>
            </a:r>
          </a:p>
          <a:p>
            <a:pPr lvl="1" eaLnBrk="1" hangingPunct="1">
              <a:lnSpc>
                <a:spcPct val="90000"/>
              </a:lnSpc>
            </a:pPr>
            <a:r>
              <a:rPr lang="en-US" sz="2600" dirty="0"/>
              <a:t>Aggregating impact factors from three levels: the term, the table, and the document</a:t>
            </a:r>
          </a:p>
          <a:p>
            <a:pPr eaLnBrk="1" hangingPunct="1">
              <a:lnSpc>
                <a:spcPct val="90000"/>
              </a:lnSpc>
            </a:pPr>
            <a:r>
              <a:rPr lang="en-US" sz="2600" dirty="0"/>
              <a:t>Index table referenced texts, term locations, and document backgrounds</a:t>
            </a:r>
          </a:p>
          <a:p>
            <a:pPr eaLnBrk="1" hangingPunct="1">
              <a:lnSpc>
                <a:spcPct val="90000"/>
              </a:lnSpc>
            </a:pPr>
            <a:r>
              <a:rPr lang="en-US" sz="2600" dirty="0"/>
              <a:t>Design and implement first table search engine, </a:t>
            </a:r>
            <a:r>
              <a:rPr lang="en-US" sz="2600" dirty="0" err="1"/>
              <a:t>TableSeer</a:t>
            </a:r>
            <a:r>
              <a:rPr lang="en-US" sz="2600" dirty="0"/>
              <a:t>, to evaluate the </a:t>
            </a:r>
            <a:r>
              <a:rPr lang="en-US" sz="2600" dirty="0" err="1"/>
              <a:t>TableRank</a:t>
            </a:r>
            <a:r>
              <a:rPr lang="en-US" sz="2600" dirty="0"/>
              <a:t> and compare with popular web search engines</a:t>
            </a:r>
          </a:p>
          <a:p>
            <a:pPr eaLnBrk="1" hangingPunct="1">
              <a:lnSpc>
                <a:spcPct val="90000"/>
              </a:lnSpc>
            </a:pPr>
            <a:r>
              <a:rPr lang="en-US" sz="2600" dirty="0"/>
              <a:t>Currently implement in </a:t>
            </a:r>
            <a:r>
              <a:rPr lang="en-US" sz="2600" dirty="0" err="1"/>
              <a:t>CiteSeerX</a:t>
            </a:r>
            <a:r>
              <a:rPr lang="en-US" sz="2600" dirty="0"/>
              <a:t> - millions of tables</a:t>
            </a:r>
          </a:p>
          <a:p>
            <a:pPr eaLnBrk="1" hangingPunct="1">
              <a:lnSpc>
                <a:spcPct val="90000"/>
              </a:lnSpc>
              <a:buNone/>
            </a:pPr>
            <a:endParaRPr lang="en-US" sz="2600" dirty="0">
              <a:solidFill>
                <a:schemeClr val="hlink"/>
              </a:solidFill>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a:xfrm>
            <a:off x="609600" y="228600"/>
            <a:ext cx="7772400" cy="685800"/>
          </a:xfrm>
        </p:spPr>
        <p:txBody>
          <a:bodyPr/>
          <a:lstStyle/>
          <a:p>
            <a:pPr eaLnBrk="1" hangingPunct="1"/>
            <a:r>
              <a:rPr lang="en-US" sz="2800">
                <a:latin typeface="Helvetica" charset="0"/>
              </a:rPr>
              <a:t>Automated Figure Data Extraction and Search</a:t>
            </a:r>
            <a:endParaRPr lang="en-US">
              <a:latin typeface="Helvetica" charset="0"/>
            </a:endParaRPr>
          </a:p>
        </p:txBody>
      </p:sp>
      <p:sp>
        <p:nvSpPr>
          <p:cNvPr id="198659" name="Rectangle 3"/>
          <p:cNvSpPr>
            <a:spLocks noGrp="1" noChangeArrowheads="1"/>
          </p:cNvSpPr>
          <p:nvPr>
            <p:ph type="body" idx="4294967295"/>
          </p:nvPr>
        </p:nvSpPr>
        <p:spPr>
          <a:xfrm>
            <a:off x="609600" y="914400"/>
            <a:ext cx="8305800" cy="2133600"/>
          </a:xfrm>
        </p:spPr>
        <p:txBody>
          <a:bodyPr/>
          <a:lstStyle/>
          <a:p>
            <a:pPr eaLnBrk="1" hangingPunct="1">
              <a:lnSpc>
                <a:spcPct val="90000"/>
              </a:lnSpc>
            </a:pPr>
            <a:r>
              <a:rPr lang="en-US" sz="1400">
                <a:latin typeface="Helvetica" charset="0"/>
              </a:rPr>
              <a:t>Large amount of results in digital documents are recorded in figures, time series, experimental results (eg., NMR spectra, income growth)</a:t>
            </a:r>
          </a:p>
          <a:p>
            <a:pPr eaLnBrk="1" hangingPunct="1">
              <a:lnSpc>
                <a:spcPct val="90000"/>
              </a:lnSpc>
            </a:pPr>
            <a:endParaRPr lang="en-US" sz="1400">
              <a:latin typeface="Helvetica" charset="0"/>
            </a:endParaRPr>
          </a:p>
          <a:p>
            <a:pPr eaLnBrk="1" hangingPunct="1">
              <a:lnSpc>
                <a:spcPct val="90000"/>
              </a:lnSpc>
            </a:pPr>
            <a:r>
              <a:rPr lang="en-US" sz="1400">
                <a:latin typeface="Helvetica" charset="0"/>
              </a:rPr>
              <a:t>Extraction for purposes of:</a:t>
            </a:r>
          </a:p>
          <a:p>
            <a:pPr lvl="1" eaLnBrk="1" hangingPunct="1">
              <a:lnSpc>
                <a:spcPct val="90000"/>
              </a:lnSpc>
            </a:pPr>
            <a:r>
              <a:rPr lang="en-US" sz="1200">
                <a:solidFill>
                  <a:srgbClr val="C00000"/>
                </a:solidFill>
                <a:latin typeface="Helvetica" charset="0"/>
              </a:rPr>
              <a:t>Further modeling using presented data</a:t>
            </a:r>
          </a:p>
          <a:p>
            <a:pPr lvl="1" eaLnBrk="1" hangingPunct="1">
              <a:lnSpc>
                <a:spcPct val="90000"/>
              </a:lnSpc>
            </a:pPr>
            <a:r>
              <a:rPr lang="en-US" sz="1200">
                <a:solidFill>
                  <a:srgbClr val="C00000"/>
                </a:solidFill>
                <a:latin typeface="Helvetica" charset="0"/>
              </a:rPr>
              <a:t>Indexing, meta-data creation for storage &amp; search on figures for data reuse</a:t>
            </a:r>
          </a:p>
          <a:p>
            <a:pPr eaLnBrk="1" hangingPunct="1">
              <a:lnSpc>
                <a:spcPct val="90000"/>
              </a:lnSpc>
            </a:pPr>
            <a:endParaRPr lang="en-US" sz="1400" i="1">
              <a:latin typeface="Helvetica" charset="0"/>
            </a:endParaRPr>
          </a:p>
          <a:p>
            <a:pPr eaLnBrk="1" hangingPunct="1">
              <a:lnSpc>
                <a:spcPct val="90000"/>
              </a:lnSpc>
            </a:pPr>
            <a:r>
              <a:rPr lang="en-US" sz="1400" i="1">
                <a:latin typeface="Helvetica" charset="0"/>
              </a:rPr>
              <a:t>Current extraction done manually!</a:t>
            </a:r>
          </a:p>
          <a:p>
            <a:pPr eaLnBrk="1" hangingPunct="1">
              <a:lnSpc>
                <a:spcPct val="90000"/>
              </a:lnSpc>
            </a:pPr>
            <a:endParaRPr lang="en-US" sz="1800">
              <a:solidFill>
                <a:srgbClr val="FF0000"/>
              </a:solidFill>
              <a:latin typeface="Helvetica" charset="0"/>
            </a:endParaRPr>
          </a:p>
          <a:p>
            <a:pPr eaLnBrk="1" hangingPunct="1">
              <a:lnSpc>
                <a:spcPct val="90000"/>
              </a:lnSpc>
            </a:pPr>
            <a:endParaRPr lang="en-US" sz="1800">
              <a:latin typeface="Helvetica" charset="0"/>
            </a:endParaRPr>
          </a:p>
        </p:txBody>
      </p:sp>
      <p:sp>
        <p:nvSpPr>
          <p:cNvPr id="198660" name="Line 631"/>
          <p:cNvSpPr>
            <a:spLocks noChangeShapeType="1"/>
          </p:cNvSpPr>
          <p:nvPr/>
        </p:nvSpPr>
        <p:spPr bwMode="auto">
          <a:xfrm>
            <a:off x="6589713" y="6467475"/>
            <a:ext cx="1587" cy="88900"/>
          </a:xfrm>
          <a:prstGeom prst="line">
            <a:avLst/>
          </a:prstGeom>
          <a:noFill/>
          <a:ln w="3175">
            <a:noFill/>
            <a:round/>
            <a:headEnd/>
            <a:tailEnd/>
          </a:ln>
        </p:spPr>
        <p:txBody>
          <a:bodyPr>
            <a:prstTxWarp prst="textNoShape">
              <a:avLst/>
            </a:prstTxWarp>
          </a:bodyPr>
          <a:lstStyle/>
          <a:p>
            <a:endParaRPr lang="en-US"/>
          </a:p>
        </p:txBody>
      </p:sp>
      <p:sp>
        <p:nvSpPr>
          <p:cNvPr id="198661" name="Line 634"/>
          <p:cNvSpPr>
            <a:spLocks noChangeShapeType="1"/>
          </p:cNvSpPr>
          <p:nvPr/>
        </p:nvSpPr>
        <p:spPr bwMode="auto">
          <a:xfrm flipH="1" flipV="1">
            <a:off x="6778625" y="6502400"/>
            <a:ext cx="20638" cy="6350"/>
          </a:xfrm>
          <a:prstGeom prst="line">
            <a:avLst/>
          </a:prstGeom>
          <a:noFill/>
          <a:ln w="3175">
            <a:noFill/>
            <a:round/>
            <a:headEnd/>
            <a:tailEnd/>
          </a:ln>
        </p:spPr>
        <p:txBody>
          <a:bodyPr>
            <a:prstTxWarp prst="textNoShape">
              <a:avLst/>
            </a:prstTxWarp>
          </a:bodyPr>
          <a:lstStyle/>
          <a:p>
            <a:endParaRPr lang="en-US"/>
          </a:p>
        </p:txBody>
      </p:sp>
      <p:sp>
        <p:nvSpPr>
          <p:cNvPr id="198662" name="Line 652"/>
          <p:cNvSpPr>
            <a:spLocks noChangeShapeType="1"/>
          </p:cNvSpPr>
          <p:nvPr/>
        </p:nvSpPr>
        <p:spPr bwMode="auto">
          <a:xfrm flipV="1">
            <a:off x="6211888" y="6410325"/>
            <a:ext cx="19050" cy="3175"/>
          </a:xfrm>
          <a:prstGeom prst="line">
            <a:avLst/>
          </a:prstGeom>
          <a:noFill/>
          <a:ln w="3175">
            <a:noFill/>
            <a:round/>
            <a:headEnd/>
            <a:tailEnd/>
          </a:ln>
        </p:spPr>
        <p:txBody>
          <a:bodyPr>
            <a:prstTxWarp prst="textNoShape">
              <a:avLst/>
            </a:prstTxWarp>
          </a:bodyPr>
          <a:lstStyle/>
          <a:p>
            <a:endParaRPr lang="en-US"/>
          </a:p>
        </p:txBody>
      </p:sp>
      <p:grpSp>
        <p:nvGrpSpPr>
          <p:cNvPr id="2" name="Group 9"/>
          <p:cNvGrpSpPr>
            <a:grpSpLocks/>
          </p:cNvGrpSpPr>
          <p:nvPr/>
        </p:nvGrpSpPr>
        <p:grpSpPr bwMode="auto">
          <a:xfrm>
            <a:off x="990600" y="2720975"/>
            <a:ext cx="7696200" cy="3835400"/>
            <a:chOff x="768" y="1680"/>
            <a:chExt cx="3984" cy="2269"/>
          </a:xfrm>
        </p:grpSpPr>
        <p:pic>
          <p:nvPicPr>
            <p:cNvPr id="198664" name="Picture 7"/>
            <p:cNvPicPr>
              <a:picLocks noChangeAspect="1" noChangeArrowheads="1"/>
            </p:cNvPicPr>
            <p:nvPr/>
          </p:nvPicPr>
          <p:blipFill>
            <a:blip r:embed="rId3"/>
            <a:srcRect/>
            <a:stretch>
              <a:fillRect/>
            </a:stretch>
          </p:blipFill>
          <p:spPr bwMode="auto">
            <a:xfrm>
              <a:off x="2256" y="1776"/>
              <a:ext cx="1026" cy="864"/>
            </a:xfrm>
            <a:prstGeom prst="rect">
              <a:avLst/>
            </a:prstGeom>
            <a:noFill/>
            <a:ln w="9525">
              <a:noFill/>
              <a:miter lim="800000"/>
              <a:headEnd/>
              <a:tailEnd/>
            </a:ln>
          </p:spPr>
        </p:pic>
        <p:pic>
          <p:nvPicPr>
            <p:cNvPr id="198665" name="Picture 8"/>
            <p:cNvPicPr>
              <a:picLocks noChangeAspect="1" noChangeArrowheads="1"/>
            </p:cNvPicPr>
            <p:nvPr/>
          </p:nvPicPr>
          <p:blipFill>
            <a:blip r:embed="rId4"/>
            <a:srcRect/>
            <a:stretch>
              <a:fillRect/>
            </a:stretch>
          </p:blipFill>
          <p:spPr bwMode="auto">
            <a:xfrm>
              <a:off x="3504" y="1872"/>
              <a:ext cx="960" cy="672"/>
            </a:xfrm>
            <a:prstGeom prst="rect">
              <a:avLst/>
            </a:prstGeom>
            <a:noFill/>
            <a:ln w="9525">
              <a:noFill/>
              <a:miter lim="800000"/>
              <a:headEnd/>
              <a:tailEnd/>
            </a:ln>
          </p:spPr>
        </p:pic>
        <p:pic>
          <p:nvPicPr>
            <p:cNvPr id="198666" name="Picture 11"/>
            <p:cNvPicPr>
              <a:picLocks noChangeAspect="1" noChangeArrowheads="1"/>
            </p:cNvPicPr>
            <p:nvPr/>
          </p:nvPicPr>
          <p:blipFill>
            <a:blip r:embed="rId5"/>
            <a:srcRect/>
            <a:stretch>
              <a:fillRect/>
            </a:stretch>
          </p:blipFill>
          <p:spPr bwMode="auto">
            <a:xfrm>
              <a:off x="864" y="1824"/>
              <a:ext cx="1008" cy="624"/>
            </a:xfrm>
            <a:prstGeom prst="rect">
              <a:avLst/>
            </a:prstGeom>
            <a:noFill/>
            <a:ln w="9525">
              <a:noFill/>
              <a:miter lim="800000"/>
              <a:headEnd/>
              <a:tailEnd/>
            </a:ln>
          </p:spPr>
        </p:pic>
        <p:sp>
          <p:nvSpPr>
            <p:cNvPr id="10" name="Content Placeholder 2"/>
            <p:cNvSpPr txBox="1">
              <a:spLocks/>
            </p:cNvSpPr>
            <p:nvPr/>
          </p:nvSpPr>
          <p:spPr bwMode="auto">
            <a:xfrm>
              <a:off x="960" y="2496"/>
              <a:ext cx="720" cy="192"/>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defRPr/>
              </a:pPr>
              <a:r>
                <a:rPr lang="en-US" kern="0" dirty="0">
                  <a:latin typeface="+mn-lt"/>
                  <a:ea typeface="+mn-ea"/>
                  <a:cs typeface="+mn-cs"/>
                </a:rPr>
                <a:t>Documents</a:t>
              </a:r>
            </a:p>
          </p:txBody>
        </p:sp>
        <p:sp>
          <p:nvSpPr>
            <p:cNvPr id="11" name="Right Arrow 10"/>
            <p:cNvSpPr/>
            <p:nvPr/>
          </p:nvSpPr>
          <p:spPr>
            <a:xfrm>
              <a:off x="1728" y="1920"/>
              <a:ext cx="528" cy="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200"/>
            </a:p>
          </p:txBody>
        </p:sp>
        <p:sp>
          <p:nvSpPr>
            <p:cNvPr id="12" name="Right Arrow 11"/>
            <p:cNvSpPr/>
            <p:nvPr/>
          </p:nvSpPr>
          <p:spPr>
            <a:xfrm>
              <a:off x="3120" y="2016"/>
              <a:ext cx="432" cy="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200"/>
            </a:p>
          </p:txBody>
        </p:sp>
        <p:sp>
          <p:nvSpPr>
            <p:cNvPr id="13" name="Flowchart: Magnetic Disk 12"/>
            <p:cNvSpPr/>
            <p:nvPr/>
          </p:nvSpPr>
          <p:spPr>
            <a:xfrm>
              <a:off x="3792" y="2976"/>
              <a:ext cx="480" cy="3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200" dirty="0"/>
                <a:t>Plot Index</a:t>
              </a:r>
            </a:p>
          </p:txBody>
        </p:sp>
        <p:sp>
          <p:nvSpPr>
            <p:cNvPr id="14" name="Flowchart: Magnetic Disk 13"/>
            <p:cNvSpPr/>
            <p:nvPr/>
          </p:nvSpPr>
          <p:spPr>
            <a:xfrm>
              <a:off x="1344" y="2976"/>
              <a:ext cx="528" cy="336"/>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200" dirty="0"/>
                <a:t>Document Index</a:t>
              </a:r>
            </a:p>
          </p:txBody>
        </p:sp>
        <p:sp>
          <p:nvSpPr>
            <p:cNvPr id="18" name="Down Arrow 17"/>
            <p:cNvSpPr/>
            <p:nvPr/>
          </p:nvSpPr>
          <p:spPr>
            <a:xfrm>
              <a:off x="1536" y="2688"/>
              <a:ext cx="144" cy="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200"/>
            </a:p>
          </p:txBody>
        </p:sp>
        <p:sp>
          <p:nvSpPr>
            <p:cNvPr id="19" name="Down Arrow 18"/>
            <p:cNvSpPr/>
            <p:nvPr/>
          </p:nvSpPr>
          <p:spPr>
            <a:xfrm>
              <a:off x="3984" y="2784"/>
              <a:ext cx="96" cy="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200"/>
            </a:p>
          </p:txBody>
        </p:sp>
        <p:pic>
          <p:nvPicPr>
            <p:cNvPr id="198674" name="Picture 2" descr="C:\Program Files\Microsoft Office\MEDIA\CAGCAT10\j0292020.wmf"/>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6"/>
                <a:srcRect/>
                <a:stretch>
                  <a:fillRect/>
                </a:stretch>
              </p:blipFill>
            </mc:Choice>
            <mc:Fallback>
              <p:blipFill>
                <a:blip r:embed="rId7"/>
                <a:srcRect/>
                <a:stretch>
                  <a:fillRect/>
                </a:stretch>
              </p:blipFill>
            </mc:Fallback>
          </mc:AlternateContent>
          <p:spPr bwMode="auto">
            <a:xfrm>
              <a:off x="2640" y="3648"/>
              <a:ext cx="432" cy="301"/>
            </a:xfrm>
            <a:prstGeom prst="rect">
              <a:avLst/>
            </a:prstGeom>
            <a:noFill/>
            <a:ln w="9525">
              <a:noFill/>
              <a:miter lim="800000"/>
              <a:headEnd/>
              <a:tailEnd/>
            </a:ln>
          </p:spPr>
        </p:pic>
        <p:sp>
          <p:nvSpPr>
            <p:cNvPr id="22" name="Flowchart: Magnetic Disk 21"/>
            <p:cNvSpPr/>
            <p:nvPr/>
          </p:nvSpPr>
          <p:spPr>
            <a:xfrm>
              <a:off x="2592" y="2928"/>
              <a:ext cx="431" cy="38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r>
                <a:rPr lang="en-US" sz="1200" dirty="0"/>
                <a:t>Merged Index</a:t>
              </a:r>
            </a:p>
          </p:txBody>
        </p:sp>
        <p:sp>
          <p:nvSpPr>
            <p:cNvPr id="23" name="Right Arrow 22"/>
            <p:cNvSpPr/>
            <p:nvPr/>
          </p:nvSpPr>
          <p:spPr>
            <a:xfrm>
              <a:off x="1920" y="3072"/>
              <a:ext cx="624" cy="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200"/>
            </a:p>
          </p:txBody>
        </p:sp>
        <p:sp>
          <p:nvSpPr>
            <p:cNvPr id="24" name="Left Arrow 23"/>
            <p:cNvSpPr/>
            <p:nvPr/>
          </p:nvSpPr>
          <p:spPr>
            <a:xfrm>
              <a:off x="3072" y="3072"/>
              <a:ext cx="671" cy="1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200"/>
            </a:p>
          </p:txBody>
        </p:sp>
        <p:sp>
          <p:nvSpPr>
            <p:cNvPr id="25" name="Up Arrow 24"/>
            <p:cNvSpPr/>
            <p:nvPr/>
          </p:nvSpPr>
          <p:spPr>
            <a:xfrm>
              <a:off x="2784" y="3408"/>
              <a:ext cx="96" cy="1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200"/>
            </a:p>
          </p:txBody>
        </p:sp>
        <p:sp>
          <p:nvSpPr>
            <p:cNvPr id="26" name="Content Placeholder 2"/>
            <p:cNvSpPr txBox="1">
              <a:spLocks/>
            </p:cNvSpPr>
            <p:nvPr/>
          </p:nvSpPr>
          <p:spPr bwMode="auto">
            <a:xfrm>
              <a:off x="2352" y="2592"/>
              <a:ext cx="864" cy="193"/>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defRPr/>
              </a:pPr>
              <a:r>
                <a:rPr lang="en-US" kern="0" dirty="0">
                  <a:latin typeface="+mn-lt"/>
                  <a:ea typeface="+mn-ea"/>
                  <a:cs typeface="+mn-cs"/>
                </a:rPr>
                <a:t>Extracted Plot</a:t>
              </a:r>
            </a:p>
          </p:txBody>
        </p:sp>
        <p:sp>
          <p:nvSpPr>
            <p:cNvPr id="27" name="Content Placeholder 2"/>
            <p:cNvSpPr txBox="1">
              <a:spLocks/>
            </p:cNvSpPr>
            <p:nvPr/>
          </p:nvSpPr>
          <p:spPr bwMode="auto">
            <a:xfrm>
              <a:off x="3552" y="2592"/>
              <a:ext cx="1008" cy="193"/>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defRPr/>
              </a:pPr>
              <a:r>
                <a:rPr lang="en-US" kern="0" dirty="0">
                  <a:latin typeface="+mn-lt"/>
                  <a:ea typeface="+mn-ea"/>
                  <a:cs typeface="+mn-cs"/>
                </a:rPr>
                <a:t>Extracted Info.</a:t>
              </a:r>
            </a:p>
          </p:txBody>
        </p:sp>
        <p:sp>
          <p:nvSpPr>
            <p:cNvPr id="28" name="Content Placeholder 2"/>
            <p:cNvSpPr txBox="1">
              <a:spLocks/>
            </p:cNvSpPr>
            <p:nvPr/>
          </p:nvSpPr>
          <p:spPr bwMode="auto">
            <a:xfrm>
              <a:off x="3072" y="3744"/>
              <a:ext cx="384" cy="192"/>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defRPr/>
              </a:pPr>
              <a:r>
                <a:rPr lang="en-US" kern="0" dirty="0">
                  <a:latin typeface="+mn-lt"/>
                  <a:ea typeface="+mn-ea"/>
                  <a:cs typeface="+mn-cs"/>
                </a:rPr>
                <a:t>User</a:t>
              </a:r>
            </a:p>
          </p:txBody>
        </p:sp>
        <p:sp>
          <p:nvSpPr>
            <p:cNvPr id="29" name="Rectangle 28"/>
            <p:cNvSpPr/>
            <p:nvPr/>
          </p:nvSpPr>
          <p:spPr>
            <a:xfrm>
              <a:off x="768" y="1680"/>
              <a:ext cx="3984" cy="1776"/>
            </a:xfrm>
            <a:prstGeom prst="rect">
              <a:avLst/>
            </a:prstGeom>
            <a:solidFill>
              <a:schemeClr val="bg1">
                <a:alpha val="1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defTabSz="914400">
                <a:defRPr/>
              </a:pPr>
              <a:endParaRPr lang="en-US" sz="1200" dirty="0"/>
            </a:p>
          </p:txBody>
        </p:sp>
        <p:sp>
          <p:nvSpPr>
            <p:cNvPr id="30" name="Content Placeholder 2"/>
            <p:cNvSpPr txBox="1">
              <a:spLocks/>
            </p:cNvSpPr>
            <p:nvPr/>
          </p:nvSpPr>
          <p:spPr bwMode="auto">
            <a:xfrm>
              <a:off x="768" y="3456"/>
              <a:ext cx="768" cy="192"/>
            </a:xfrm>
            <a:prstGeom prst="rect">
              <a:avLst/>
            </a:prstGeom>
            <a:noFill/>
            <a:ln w="9525">
              <a:noFill/>
              <a:miter lim="800000"/>
              <a:headEnd/>
              <a:tailEnd/>
            </a:ln>
          </p:spPr>
          <p:txBody>
            <a:bodyPr>
              <a:prstTxWarp prst="textNoShape">
                <a:avLst/>
              </a:prstTxWarp>
            </a:bodyPr>
            <a:lstStyle/>
            <a:p>
              <a:pPr marL="342900" indent="-342900" defTabSz="914400" eaLnBrk="0" hangingPunct="0">
                <a:spcBef>
                  <a:spcPct val="20000"/>
                </a:spcBef>
                <a:defRPr/>
              </a:pPr>
              <a:r>
                <a:rPr lang="en-US" sz="1200" b="1" kern="0" dirty="0">
                  <a:latin typeface="+mn-lt"/>
                  <a:ea typeface="+mn-ea"/>
                  <a:cs typeface="+mn-cs"/>
                </a:rPr>
                <a:t>Digital Library</a:t>
              </a:r>
            </a:p>
          </p:txBody>
        </p:sp>
      </p:gr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Text Box 2"/>
          <p:cNvSpPr txBox="1">
            <a:spLocks noChangeArrowheads="1"/>
          </p:cNvSpPr>
          <p:nvPr/>
        </p:nvSpPr>
        <p:spPr bwMode="auto">
          <a:xfrm>
            <a:off x="228600" y="212725"/>
            <a:ext cx="8458200" cy="488950"/>
          </a:xfrm>
          <a:prstGeom prst="rect">
            <a:avLst/>
          </a:prstGeom>
          <a:noFill/>
          <a:ln w="9525">
            <a:noFill/>
            <a:miter lim="800000"/>
            <a:headEnd/>
            <a:tailEnd/>
          </a:ln>
        </p:spPr>
        <p:txBody>
          <a:bodyPr>
            <a:prstTxWarp prst="textNoShape">
              <a:avLst/>
            </a:prstTxWarp>
            <a:spAutoFit/>
          </a:bodyPr>
          <a:lstStyle/>
          <a:p>
            <a:pPr eaLnBrk="0" hangingPunct="0">
              <a:spcBef>
                <a:spcPct val="50000"/>
              </a:spcBef>
            </a:pPr>
            <a:r>
              <a:rPr lang="en-US" sz="2600">
                <a:solidFill>
                  <a:srgbClr val="FF0000"/>
                </a:solidFill>
              </a:rPr>
              <a:t>Chem</a:t>
            </a:r>
            <a:r>
              <a:rPr lang="en-US" sz="2600" baseline="-25000">
                <a:solidFill>
                  <a:srgbClr val="FF0000"/>
                </a:solidFill>
              </a:rPr>
              <a:t>X</a:t>
            </a:r>
            <a:r>
              <a:rPr lang="en-US" sz="2600">
                <a:solidFill>
                  <a:srgbClr val="FF0000"/>
                </a:solidFill>
              </a:rPr>
              <a:t>Seer Figure/Plot Data Extraction and Search</a:t>
            </a:r>
            <a:endParaRPr lang="en-US" sz="2000">
              <a:solidFill>
                <a:srgbClr val="FF0000"/>
              </a:solidFill>
            </a:endParaRPr>
          </a:p>
        </p:txBody>
      </p:sp>
      <p:sp>
        <p:nvSpPr>
          <p:cNvPr id="200707" name="Text Box 3"/>
          <p:cNvSpPr txBox="1">
            <a:spLocks noChangeArrowheads="1"/>
          </p:cNvSpPr>
          <p:nvPr/>
        </p:nvSpPr>
        <p:spPr bwMode="auto">
          <a:xfrm>
            <a:off x="517525" y="1038225"/>
            <a:ext cx="7864475" cy="5568950"/>
          </a:xfrm>
          <a:prstGeom prst="rect">
            <a:avLst/>
          </a:prstGeom>
          <a:noFill/>
          <a:ln w="9525">
            <a:noFill/>
            <a:miter lim="800000"/>
            <a:headEnd/>
            <a:tailEnd/>
          </a:ln>
        </p:spPr>
        <p:txBody>
          <a:bodyPr>
            <a:prstTxWarp prst="textNoShape">
              <a:avLst/>
            </a:prstTxWarp>
            <a:spAutoFit/>
          </a:bodyPr>
          <a:lstStyle/>
          <a:p>
            <a:pPr eaLnBrk="0" hangingPunct="0"/>
            <a:r>
              <a:rPr lang="en-US" sz="2400"/>
              <a:t>Numerical data in </a:t>
            </a:r>
          </a:p>
          <a:p>
            <a:pPr eaLnBrk="0" hangingPunct="0"/>
            <a:r>
              <a:rPr lang="en-US" sz="2400"/>
              <a:t>scientific publications </a:t>
            </a:r>
          </a:p>
          <a:p>
            <a:pPr eaLnBrk="0" hangingPunct="0"/>
            <a:r>
              <a:rPr lang="en-US" sz="2400"/>
              <a:t>are often found in figures. </a:t>
            </a:r>
          </a:p>
          <a:p>
            <a:pPr eaLnBrk="0" hangingPunct="0"/>
            <a:endParaRPr lang="en-US" sz="2400"/>
          </a:p>
          <a:p>
            <a:pPr eaLnBrk="0" hangingPunct="0"/>
            <a:endParaRPr lang="en-US" sz="2400"/>
          </a:p>
          <a:p>
            <a:pPr eaLnBrk="0" hangingPunct="0"/>
            <a:endParaRPr lang="en-US" sz="2400"/>
          </a:p>
          <a:p>
            <a:pPr eaLnBrk="0" hangingPunct="0"/>
            <a:endParaRPr lang="en-US" sz="2400"/>
          </a:p>
          <a:p>
            <a:pPr eaLnBrk="0" hangingPunct="0"/>
            <a:r>
              <a:rPr lang="en-US" sz="2400"/>
              <a:t>Tools that automate the data extraction from figures provide the following:</a:t>
            </a:r>
          </a:p>
          <a:p>
            <a:pPr eaLnBrk="0" hangingPunct="0">
              <a:buFontTx/>
              <a:buChar char="•"/>
            </a:pPr>
            <a:r>
              <a:rPr lang="en-US" sz="2400"/>
              <a:t> Increases our understanding of key concepts of papers</a:t>
            </a:r>
          </a:p>
          <a:p>
            <a:pPr eaLnBrk="0" hangingPunct="0">
              <a:buFontTx/>
              <a:buChar char="•"/>
            </a:pPr>
            <a:r>
              <a:rPr lang="en-US" sz="2400"/>
              <a:t> Provides data for automatic comparative analyses.</a:t>
            </a:r>
          </a:p>
          <a:p>
            <a:pPr eaLnBrk="0" hangingPunct="0">
              <a:buFontTx/>
              <a:buChar char="•"/>
            </a:pPr>
            <a:r>
              <a:rPr lang="en-US" sz="2400"/>
              <a:t> Enables regeneration of figures in different contexts.</a:t>
            </a:r>
          </a:p>
          <a:p>
            <a:pPr eaLnBrk="0" hangingPunct="0">
              <a:buFontTx/>
              <a:buChar char="•"/>
            </a:pPr>
            <a:r>
              <a:rPr lang="en-US" sz="2400"/>
              <a:t> Enables search for documents with figures containing specific experiment results.</a:t>
            </a:r>
          </a:p>
          <a:p>
            <a:pPr eaLnBrk="0" hangingPunct="0">
              <a:buFontTx/>
              <a:buChar char="•"/>
            </a:pPr>
            <a:endParaRPr lang="en-US" sz="2400"/>
          </a:p>
        </p:txBody>
      </p:sp>
      <p:pic>
        <p:nvPicPr>
          <p:cNvPr id="200708" name="Picture 4" descr="figure1"/>
          <p:cNvPicPr>
            <a:picLocks noChangeAspect="1" noChangeArrowheads="1"/>
          </p:cNvPicPr>
          <p:nvPr/>
        </p:nvPicPr>
        <p:blipFill>
          <a:blip r:embed="rId3"/>
          <a:srcRect/>
          <a:stretch>
            <a:fillRect/>
          </a:stretch>
        </p:blipFill>
        <p:spPr bwMode="auto">
          <a:xfrm>
            <a:off x="4343400" y="914400"/>
            <a:ext cx="2057400" cy="1152525"/>
          </a:xfrm>
          <a:prstGeom prst="rect">
            <a:avLst/>
          </a:prstGeom>
          <a:noFill/>
          <a:ln w="9525">
            <a:solidFill>
              <a:schemeClr val="tx1"/>
            </a:solidFill>
            <a:miter lim="800000"/>
            <a:headEnd/>
            <a:tailEnd/>
          </a:ln>
        </p:spPr>
      </p:pic>
      <p:pic>
        <p:nvPicPr>
          <p:cNvPr id="200709" name="Picture 5" descr="figure2"/>
          <p:cNvPicPr>
            <a:picLocks noChangeAspect="1" noChangeArrowheads="1"/>
          </p:cNvPicPr>
          <p:nvPr/>
        </p:nvPicPr>
        <p:blipFill>
          <a:blip r:embed="rId4"/>
          <a:srcRect/>
          <a:stretch>
            <a:fillRect/>
          </a:stretch>
        </p:blipFill>
        <p:spPr bwMode="auto">
          <a:xfrm>
            <a:off x="6781800" y="914400"/>
            <a:ext cx="1905000" cy="1136650"/>
          </a:xfrm>
          <a:prstGeom prst="rect">
            <a:avLst/>
          </a:prstGeom>
          <a:noFill/>
          <a:ln w="9525">
            <a:solidFill>
              <a:schemeClr val="tx1"/>
            </a:solidFill>
            <a:miter lim="800000"/>
            <a:headEnd/>
            <a:tailEnd/>
          </a:ln>
        </p:spPr>
      </p:pic>
      <p:pic>
        <p:nvPicPr>
          <p:cNvPr id="200710" name="Picture 6" descr="figure3"/>
          <p:cNvPicPr>
            <a:picLocks noChangeAspect="1" noChangeArrowheads="1"/>
          </p:cNvPicPr>
          <p:nvPr/>
        </p:nvPicPr>
        <p:blipFill>
          <a:blip r:embed="rId5"/>
          <a:srcRect/>
          <a:stretch>
            <a:fillRect/>
          </a:stretch>
        </p:blipFill>
        <p:spPr bwMode="auto">
          <a:xfrm>
            <a:off x="4495800" y="2309813"/>
            <a:ext cx="1828800" cy="1195387"/>
          </a:xfrm>
          <a:prstGeom prst="rect">
            <a:avLst/>
          </a:prstGeom>
          <a:noFill/>
          <a:ln w="9525">
            <a:solidFill>
              <a:schemeClr val="tx1"/>
            </a:solidFill>
            <a:miter lim="800000"/>
            <a:headEnd/>
            <a:tailEnd/>
          </a:ln>
        </p:spPr>
      </p:pic>
      <p:pic>
        <p:nvPicPr>
          <p:cNvPr id="200711" name="Picture 7" descr="figure4"/>
          <p:cNvPicPr>
            <a:picLocks noChangeAspect="1" noChangeArrowheads="1"/>
          </p:cNvPicPr>
          <p:nvPr/>
        </p:nvPicPr>
        <p:blipFill>
          <a:blip r:embed="rId6"/>
          <a:srcRect/>
          <a:stretch>
            <a:fillRect/>
          </a:stretch>
        </p:blipFill>
        <p:spPr bwMode="auto">
          <a:xfrm>
            <a:off x="6934200" y="2268538"/>
            <a:ext cx="1649413" cy="1236662"/>
          </a:xfrm>
          <a:prstGeom prst="rect">
            <a:avLst/>
          </a:prstGeom>
          <a:noFill/>
          <a:ln w="9525">
            <a:solidFill>
              <a:schemeClr val="tx1"/>
            </a:solidFill>
            <a:miter lim="800000"/>
            <a:headEnd/>
            <a:tailEnd/>
          </a:ln>
        </p:spPr>
      </p:pic>
      <p:sp>
        <p:nvSpPr>
          <p:cNvPr id="200712" name="Text Box 8"/>
          <p:cNvSpPr txBox="1">
            <a:spLocks noChangeArrowheads="1"/>
          </p:cNvSpPr>
          <p:nvPr/>
        </p:nvSpPr>
        <p:spPr bwMode="auto">
          <a:xfrm>
            <a:off x="4424363" y="6240463"/>
            <a:ext cx="4594225" cy="366712"/>
          </a:xfrm>
          <a:prstGeom prst="rect">
            <a:avLst/>
          </a:prstGeom>
          <a:noFill/>
          <a:ln w="9525">
            <a:noFill/>
            <a:miter lim="800000"/>
            <a:headEnd/>
            <a:tailEnd/>
          </a:ln>
        </p:spPr>
        <p:txBody>
          <a:bodyPr wrap="none">
            <a:prstTxWarp prst="textNoShape">
              <a:avLst/>
            </a:prstTxWarp>
            <a:spAutoFit/>
          </a:bodyPr>
          <a:lstStyle/>
          <a:p>
            <a:pPr eaLnBrk="0" hangingPunct="0"/>
            <a:r>
              <a:rPr lang="en-US" sz="1800">
                <a:solidFill>
                  <a:schemeClr val="accent2"/>
                </a:solidFill>
              </a:rPr>
              <a:t>X. Lu, et.al, JCDL 2006, Kataria, et.al, 2008</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a:xfrm>
            <a:off x="609600" y="457200"/>
            <a:ext cx="7772400" cy="1143000"/>
          </a:xfrm>
        </p:spPr>
        <p:txBody>
          <a:bodyPr/>
          <a:lstStyle/>
          <a:p>
            <a:pPr eaLnBrk="1" hangingPunct="1"/>
            <a:r>
              <a:rPr lang="en-US" sz="3200">
                <a:latin typeface="Helvetica" charset="0"/>
              </a:rPr>
              <a:t>Metadata &amp; data to extract: </a:t>
            </a:r>
            <a:br>
              <a:rPr lang="en-US" sz="3200">
                <a:latin typeface="Helvetica" charset="0"/>
              </a:rPr>
            </a:br>
            <a:r>
              <a:rPr lang="en-US" sz="3200">
                <a:latin typeface="Helvetica" charset="0"/>
              </a:rPr>
              <a:t>2 Dimensional Plot</a:t>
            </a:r>
          </a:p>
        </p:txBody>
      </p:sp>
      <p:pic>
        <p:nvPicPr>
          <p:cNvPr id="202755" name="Picture 11"/>
          <p:cNvPicPr>
            <a:picLocks noChangeAspect="1" noChangeArrowheads="1"/>
          </p:cNvPicPr>
          <p:nvPr/>
        </p:nvPicPr>
        <p:blipFill>
          <a:blip r:embed="rId3"/>
          <a:srcRect/>
          <a:stretch>
            <a:fillRect/>
          </a:stretch>
        </p:blipFill>
        <p:spPr bwMode="auto">
          <a:xfrm>
            <a:off x="609600" y="2362200"/>
            <a:ext cx="3733800" cy="2819400"/>
          </a:xfrm>
          <a:prstGeom prst="rect">
            <a:avLst/>
          </a:prstGeom>
          <a:noFill/>
          <a:ln w="9525">
            <a:noFill/>
            <a:miter lim="800000"/>
            <a:headEnd/>
            <a:tailEnd/>
          </a:ln>
        </p:spPr>
      </p:pic>
      <p:sp>
        <p:nvSpPr>
          <p:cNvPr id="202756" name="Rectangle 3"/>
          <p:cNvSpPr>
            <a:spLocks noChangeArrowheads="1"/>
          </p:cNvSpPr>
          <p:nvPr/>
        </p:nvSpPr>
        <p:spPr bwMode="auto">
          <a:xfrm>
            <a:off x="533400" y="5410200"/>
            <a:ext cx="3810000" cy="396875"/>
          </a:xfrm>
          <a:prstGeom prst="rect">
            <a:avLst/>
          </a:prstGeom>
          <a:noFill/>
          <a:ln w="9525">
            <a:noFill/>
            <a:miter lim="800000"/>
            <a:headEnd/>
            <a:tailEnd/>
          </a:ln>
        </p:spPr>
        <p:txBody>
          <a:bodyPr>
            <a:prstTxWarp prst="textNoShape">
              <a:avLst/>
            </a:prstTxWarp>
            <a:spAutoFit/>
          </a:bodyPr>
          <a:lstStyle/>
          <a:p>
            <a:pPr marL="342900" indent="-342900" defTabSz="914400">
              <a:spcBef>
                <a:spcPct val="20000"/>
              </a:spcBef>
            </a:pPr>
            <a:r>
              <a:rPr lang="en-US" sz="2000" b="1">
                <a:latin typeface="Times New Roman" charset="0"/>
              </a:rPr>
              <a:t>	   Snapshot of a document</a:t>
            </a:r>
          </a:p>
        </p:txBody>
      </p:sp>
      <p:grpSp>
        <p:nvGrpSpPr>
          <p:cNvPr id="2" name="Group 18"/>
          <p:cNvGrpSpPr>
            <a:grpSpLocks/>
          </p:cNvGrpSpPr>
          <p:nvPr/>
        </p:nvGrpSpPr>
        <p:grpSpPr bwMode="auto">
          <a:xfrm>
            <a:off x="4876800" y="2438400"/>
            <a:ext cx="3886200" cy="3444875"/>
            <a:chOff x="4876800" y="2438400"/>
            <a:chExt cx="3886200" cy="3444875"/>
          </a:xfrm>
        </p:grpSpPr>
        <p:pic>
          <p:nvPicPr>
            <p:cNvPr id="202766" name="Picture 491"/>
            <p:cNvPicPr>
              <a:picLocks noChangeAspect="1" noChangeArrowheads="1"/>
            </p:cNvPicPr>
            <p:nvPr/>
          </p:nvPicPr>
          <p:blipFill>
            <a:blip r:embed="rId4"/>
            <a:srcRect/>
            <a:stretch>
              <a:fillRect/>
            </a:stretch>
          </p:blipFill>
          <p:spPr bwMode="auto">
            <a:xfrm>
              <a:off x="4876800" y="2438400"/>
              <a:ext cx="3810000" cy="2971800"/>
            </a:xfrm>
            <a:prstGeom prst="rect">
              <a:avLst/>
            </a:prstGeom>
            <a:noFill/>
            <a:ln w="9525">
              <a:noFill/>
              <a:miter lim="800000"/>
              <a:headEnd/>
              <a:tailEnd/>
            </a:ln>
          </p:spPr>
        </p:pic>
        <p:sp>
          <p:nvSpPr>
            <p:cNvPr id="202767" name="Rectangle 3"/>
            <p:cNvSpPr>
              <a:spLocks noChangeArrowheads="1"/>
            </p:cNvSpPr>
            <p:nvPr/>
          </p:nvSpPr>
          <p:spPr bwMode="auto">
            <a:xfrm>
              <a:off x="4953000" y="5486400"/>
              <a:ext cx="3810000" cy="396875"/>
            </a:xfrm>
            <a:prstGeom prst="rect">
              <a:avLst/>
            </a:prstGeom>
            <a:noFill/>
            <a:ln w="9525">
              <a:noFill/>
              <a:miter lim="800000"/>
              <a:headEnd/>
              <a:tailEnd/>
            </a:ln>
          </p:spPr>
          <p:txBody>
            <a:bodyPr>
              <a:prstTxWarp prst="textNoShape">
                <a:avLst/>
              </a:prstTxWarp>
              <a:spAutoFit/>
            </a:bodyPr>
            <a:lstStyle/>
            <a:p>
              <a:pPr marL="342900" indent="-342900" defTabSz="914400">
                <a:spcBef>
                  <a:spcPct val="20000"/>
                </a:spcBef>
              </a:pPr>
              <a:r>
                <a:rPr lang="en-US" sz="2000" b="1">
                  <a:latin typeface="Times New Roman" charset="0"/>
                </a:rPr>
                <a:t>	       Extracted 2D plot </a:t>
              </a:r>
            </a:p>
          </p:txBody>
        </p:sp>
      </p:grpSp>
      <p:sp>
        <p:nvSpPr>
          <p:cNvPr id="15" name="Right Arrow 14"/>
          <p:cNvSpPr/>
          <p:nvPr/>
        </p:nvSpPr>
        <p:spPr>
          <a:xfrm>
            <a:off x="3429000" y="2514600"/>
            <a:ext cx="1219200" cy="685800"/>
          </a:xfrm>
          <a:prstGeom prst="rightArrow">
            <a:avLst/>
          </a:prstGeom>
          <a:solidFill>
            <a:schemeClr val="accent2">
              <a:alpha val="39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200"/>
          </a:p>
        </p:txBody>
      </p:sp>
      <p:grpSp>
        <p:nvGrpSpPr>
          <p:cNvPr id="3" name="Group 16"/>
          <p:cNvGrpSpPr>
            <a:grpSpLocks/>
          </p:cNvGrpSpPr>
          <p:nvPr/>
        </p:nvGrpSpPr>
        <p:grpSpPr bwMode="auto">
          <a:xfrm>
            <a:off x="4343400" y="2286000"/>
            <a:ext cx="4800600" cy="3124200"/>
            <a:chOff x="4343400" y="2286000"/>
            <a:chExt cx="4800600" cy="3124200"/>
          </a:xfrm>
        </p:grpSpPr>
        <p:sp>
          <p:nvSpPr>
            <p:cNvPr id="202760" name="AutoShape 493"/>
            <p:cNvSpPr>
              <a:spLocks noChangeArrowheads="1"/>
            </p:cNvSpPr>
            <p:nvPr/>
          </p:nvSpPr>
          <p:spPr bwMode="auto">
            <a:xfrm>
              <a:off x="7924800" y="4953000"/>
              <a:ext cx="1066800" cy="457200"/>
            </a:xfrm>
            <a:prstGeom prst="wedgeRoundRectCallout">
              <a:avLst>
                <a:gd name="adj1" fmla="val -142856"/>
                <a:gd name="adj2" fmla="val -47917"/>
                <a:gd name="adj3" fmla="val 16667"/>
              </a:avLst>
            </a:prstGeom>
            <a:solidFill>
              <a:schemeClr val="accent2">
                <a:alpha val="65881"/>
              </a:schemeClr>
            </a:solidFill>
            <a:ln w="9525">
              <a:solidFill>
                <a:schemeClr val="accent2"/>
              </a:solidFill>
              <a:miter lim="800000"/>
              <a:headEnd/>
              <a:tailEnd/>
            </a:ln>
          </p:spPr>
          <p:txBody>
            <a:bodyPr>
              <a:prstTxWarp prst="textNoShape">
                <a:avLst/>
              </a:prstTxWarp>
            </a:bodyPr>
            <a:lstStyle/>
            <a:p>
              <a:pPr algn="ctr" defTabSz="914400"/>
              <a:r>
                <a:rPr lang="en-US" sz="1400" b="1">
                  <a:latin typeface="Perpetua" charset="0"/>
                </a:rPr>
                <a:t>X-Axis Label</a:t>
              </a:r>
            </a:p>
          </p:txBody>
        </p:sp>
        <p:sp>
          <p:nvSpPr>
            <p:cNvPr id="202761" name="AutoShape 494"/>
            <p:cNvSpPr>
              <a:spLocks noChangeArrowheads="1"/>
            </p:cNvSpPr>
            <p:nvPr/>
          </p:nvSpPr>
          <p:spPr bwMode="auto">
            <a:xfrm>
              <a:off x="8229600" y="2743200"/>
              <a:ext cx="914400" cy="304800"/>
            </a:xfrm>
            <a:prstGeom prst="wedgeRoundRectCallout">
              <a:avLst>
                <a:gd name="adj1" fmla="val -116667"/>
                <a:gd name="adj2" fmla="val -14583"/>
                <a:gd name="adj3" fmla="val 16667"/>
              </a:avLst>
            </a:prstGeom>
            <a:solidFill>
              <a:schemeClr val="accent2">
                <a:alpha val="65881"/>
              </a:schemeClr>
            </a:solidFill>
            <a:ln w="9525">
              <a:solidFill>
                <a:schemeClr val="accent2"/>
              </a:solidFill>
              <a:miter lim="800000"/>
              <a:headEnd/>
              <a:tailEnd/>
            </a:ln>
          </p:spPr>
          <p:txBody>
            <a:bodyPr>
              <a:prstTxWarp prst="textNoShape">
                <a:avLst/>
              </a:prstTxWarp>
            </a:bodyPr>
            <a:lstStyle/>
            <a:p>
              <a:pPr algn="ctr" defTabSz="914400"/>
              <a:r>
                <a:rPr lang="en-US" sz="1400" b="1">
                  <a:latin typeface="Perpetua" charset="0"/>
                </a:rPr>
                <a:t>Legend</a:t>
              </a:r>
            </a:p>
          </p:txBody>
        </p:sp>
        <p:sp>
          <p:nvSpPr>
            <p:cNvPr id="202762" name="AutoShape 495"/>
            <p:cNvSpPr>
              <a:spLocks noChangeArrowheads="1"/>
            </p:cNvSpPr>
            <p:nvPr/>
          </p:nvSpPr>
          <p:spPr bwMode="auto">
            <a:xfrm>
              <a:off x="4343400" y="4800600"/>
              <a:ext cx="1066800" cy="304800"/>
            </a:xfrm>
            <a:prstGeom prst="wedgeRoundRectCallout">
              <a:avLst>
                <a:gd name="adj1" fmla="val 121431"/>
                <a:gd name="adj2" fmla="val -62500"/>
                <a:gd name="adj3" fmla="val 16667"/>
              </a:avLst>
            </a:prstGeom>
            <a:solidFill>
              <a:schemeClr val="accent2">
                <a:alpha val="65881"/>
              </a:schemeClr>
            </a:solidFill>
            <a:ln w="9525">
              <a:solidFill>
                <a:schemeClr val="accent2"/>
              </a:solidFill>
              <a:miter lim="800000"/>
              <a:headEnd/>
              <a:tailEnd/>
            </a:ln>
          </p:spPr>
          <p:txBody>
            <a:bodyPr>
              <a:prstTxWarp prst="textNoShape">
                <a:avLst/>
              </a:prstTxWarp>
            </a:bodyPr>
            <a:lstStyle/>
            <a:p>
              <a:pPr algn="ctr" defTabSz="914400"/>
              <a:r>
                <a:rPr lang="en-US" sz="1400" b="1">
                  <a:latin typeface="Perpetua" charset="0"/>
                </a:rPr>
                <a:t>Axis Units</a:t>
              </a:r>
            </a:p>
          </p:txBody>
        </p:sp>
        <p:sp>
          <p:nvSpPr>
            <p:cNvPr id="202763" name="AutoShape 496"/>
            <p:cNvSpPr>
              <a:spLocks noChangeArrowheads="1"/>
            </p:cNvSpPr>
            <p:nvPr/>
          </p:nvSpPr>
          <p:spPr bwMode="auto">
            <a:xfrm>
              <a:off x="4800600" y="4419600"/>
              <a:ext cx="685800" cy="381000"/>
            </a:xfrm>
            <a:prstGeom prst="wedgeRoundRectCallout">
              <a:avLst>
                <a:gd name="adj1" fmla="val 154167"/>
                <a:gd name="adj2" fmla="val -5000"/>
                <a:gd name="adj3" fmla="val 16667"/>
              </a:avLst>
            </a:prstGeom>
            <a:solidFill>
              <a:schemeClr val="accent2">
                <a:alpha val="65881"/>
              </a:schemeClr>
            </a:solidFill>
            <a:ln w="9525">
              <a:solidFill>
                <a:schemeClr val="accent2"/>
              </a:solidFill>
              <a:miter lim="800000"/>
              <a:headEnd/>
              <a:tailEnd/>
            </a:ln>
          </p:spPr>
          <p:txBody>
            <a:bodyPr>
              <a:prstTxWarp prst="textNoShape">
                <a:avLst/>
              </a:prstTxWarp>
            </a:bodyPr>
            <a:lstStyle/>
            <a:p>
              <a:pPr algn="ctr" defTabSz="914400"/>
              <a:r>
                <a:rPr lang="en-US" sz="1400" b="1">
                  <a:latin typeface="Perpetua" charset="0"/>
                </a:rPr>
                <a:t>Ticks</a:t>
              </a:r>
            </a:p>
          </p:txBody>
        </p:sp>
        <p:sp>
          <p:nvSpPr>
            <p:cNvPr id="202764" name="AutoShape 497"/>
            <p:cNvSpPr>
              <a:spLocks noChangeArrowheads="1"/>
            </p:cNvSpPr>
            <p:nvPr/>
          </p:nvSpPr>
          <p:spPr bwMode="auto">
            <a:xfrm>
              <a:off x="7543800" y="3810000"/>
              <a:ext cx="1219200" cy="304800"/>
            </a:xfrm>
            <a:prstGeom prst="wedgeRoundRectCallout">
              <a:avLst>
                <a:gd name="adj1" fmla="val -101171"/>
                <a:gd name="adj2" fmla="val -25519"/>
                <a:gd name="adj3" fmla="val 16667"/>
              </a:avLst>
            </a:prstGeom>
            <a:solidFill>
              <a:schemeClr val="accent2">
                <a:alpha val="65881"/>
              </a:schemeClr>
            </a:solidFill>
            <a:ln w="9525">
              <a:solidFill>
                <a:schemeClr val="accent2"/>
              </a:solidFill>
              <a:miter lim="800000"/>
              <a:headEnd/>
              <a:tailEnd/>
            </a:ln>
          </p:spPr>
          <p:txBody>
            <a:bodyPr>
              <a:prstTxWarp prst="textNoShape">
                <a:avLst/>
              </a:prstTxWarp>
            </a:bodyPr>
            <a:lstStyle/>
            <a:p>
              <a:pPr algn="ctr" defTabSz="914400"/>
              <a:r>
                <a:rPr lang="en-US" sz="1400" b="1">
                  <a:latin typeface="Perpetua" charset="0"/>
                </a:rPr>
                <a:t>Data Points</a:t>
              </a:r>
            </a:p>
          </p:txBody>
        </p:sp>
        <p:sp>
          <p:nvSpPr>
            <p:cNvPr id="202765" name="AutoShape 498"/>
            <p:cNvSpPr>
              <a:spLocks noChangeArrowheads="1"/>
            </p:cNvSpPr>
            <p:nvPr/>
          </p:nvSpPr>
          <p:spPr bwMode="auto">
            <a:xfrm>
              <a:off x="4648200" y="2286000"/>
              <a:ext cx="914400" cy="533400"/>
            </a:xfrm>
            <a:prstGeom prst="wedgeRoundRectCallout">
              <a:avLst>
                <a:gd name="adj1" fmla="val 12500"/>
                <a:gd name="adj2" fmla="val 159227"/>
                <a:gd name="adj3" fmla="val 16667"/>
              </a:avLst>
            </a:prstGeom>
            <a:solidFill>
              <a:schemeClr val="accent2">
                <a:alpha val="65881"/>
              </a:schemeClr>
            </a:solidFill>
            <a:ln w="9525">
              <a:solidFill>
                <a:schemeClr val="accent2"/>
              </a:solidFill>
              <a:miter lim="800000"/>
              <a:headEnd/>
              <a:tailEnd/>
            </a:ln>
          </p:spPr>
          <p:txBody>
            <a:bodyPr>
              <a:prstTxWarp prst="textNoShape">
                <a:avLst/>
              </a:prstTxWarp>
            </a:bodyPr>
            <a:lstStyle/>
            <a:p>
              <a:pPr algn="ctr" defTabSz="914400"/>
              <a:r>
                <a:rPr lang="en-US" sz="1400" b="1">
                  <a:latin typeface="Perpetua" charset="0"/>
                </a:rPr>
                <a:t>Y-Axis Labels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09600" y="0"/>
            <a:ext cx="7772400" cy="1143000"/>
          </a:xfrm>
        </p:spPr>
        <p:txBody>
          <a:bodyPr/>
          <a:lstStyle/>
          <a:p>
            <a:pPr eaLnBrk="1" hangingPunct="1"/>
            <a:r>
              <a:rPr lang="en-US"/>
              <a:t>How will we get metadata?</a:t>
            </a:r>
          </a:p>
        </p:txBody>
      </p:sp>
      <p:grpSp>
        <p:nvGrpSpPr>
          <p:cNvPr id="2" name="Group 3"/>
          <p:cNvGrpSpPr>
            <a:grpSpLocks/>
          </p:cNvGrpSpPr>
          <p:nvPr/>
        </p:nvGrpSpPr>
        <p:grpSpPr bwMode="auto">
          <a:xfrm>
            <a:off x="1371600" y="990600"/>
            <a:ext cx="6172200" cy="5418138"/>
            <a:chOff x="1296" y="1104"/>
            <a:chExt cx="3456" cy="2936"/>
          </a:xfrm>
        </p:grpSpPr>
        <p:pic>
          <p:nvPicPr>
            <p:cNvPr id="90116" name="Picture 4" descr="semweb-6"/>
            <p:cNvPicPr>
              <a:picLocks noChangeAspect="1" noChangeArrowheads="1"/>
            </p:cNvPicPr>
            <p:nvPr/>
          </p:nvPicPr>
          <p:blipFill>
            <a:blip r:embed="rId3"/>
            <a:srcRect/>
            <a:stretch>
              <a:fillRect/>
            </a:stretch>
          </p:blipFill>
          <p:spPr bwMode="auto">
            <a:xfrm>
              <a:off x="1872" y="1104"/>
              <a:ext cx="2143" cy="2640"/>
            </a:xfrm>
            <a:prstGeom prst="rect">
              <a:avLst/>
            </a:prstGeom>
            <a:noFill/>
            <a:ln w="9525">
              <a:noFill/>
              <a:miter lim="800000"/>
              <a:headEnd/>
              <a:tailEnd/>
            </a:ln>
          </p:spPr>
        </p:pic>
        <p:sp>
          <p:nvSpPr>
            <p:cNvPr id="90117" name="Text Box 5"/>
            <p:cNvSpPr txBox="1">
              <a:spLocks noChangeArrowheads="1"/>
            </p:cNvSpPr>
            <p:nvPr/>
          </p:nvSpPr>
          <p:spPr bwMode="auto">
            <a:xfrm>
              <a:off x="1296" y="3840"/>
              <a:ext cx="3456" cy="200"/>
            </a:xfrm>
            <a:prstGeom prst="rect">
              <a:avLst/>
            </a:prstGeom>
            <a:noFill/>
            <a:ln w="9525">
              <a:noFill/>
              <a:miter lim="800000"/>
              <a:headEnd/>
              <a:tailEnd/>
            </a:ln>
          </p:spPr>
          <p:txBody>
            <a:bodyPr>
              <a:prstTxWarp prst="textNoShape">
                <a:avLst/>
              </a:prstTxWarp>
              <a:spAutoFit/>
            </a:bodyPr>
            <a:lstStyle/>
            <a:p>
              <a:pPr>
                <a:spcBef>
                  <a:spcPct val="50000"/>
                </a:spcBef>
              </a:pPr>
              <a:r>
                <a:rPr lang="en-US" sz="1800"/>
                <a:t>Now... </a:t>
              </a:r>
              <a:r>
                <a:rPr lang="en-US" sz="1800" i="1"/>
                <a:t>that</a:t>
              </a:r>
              <a:r>
                <a:rPr lang="en-US" sz="1800"/>
                <a:t> should clear up a few things around here</a:t>
              </a:r>
            </a:p>
          </p:txBody>
        </p:sp>
      </p:gr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76200" y="198438"/>
            <a:ext cx="9023350" cy="579437"/>
          </a:xfrm>
          <a:noFill/>
        </p:spPr>
        <p:txBody>
          <a:bodyPr>
            <a:spAutoFit/>
          </a:bodyPr>
          <a:lstStyle/>
          <a:p>
            <a:pPr eaLnBrk="1" hangingPunct="1"/>
            <a:r>
              <a:rPr lang="en-US" sz="3200">
                <a:solidFill>
                  <a:srgbClr val="FF0000"/>
                </a:solidFill>
              </a:rPr>
              <a:t>Our Approach to Plot Data Extraction</a:t>
            </a:r>
            <a:endParaRPr lang="en-US" sz="3200"/>
          </a:p>
        </p:txBody>
      </p:sp>
      <p:sp>
        <p:nvSpPr>
          <p:cNvPr id="204803" name="Text Box 3"/>
          <p:cNvSpPr txBox="1">
            <a:spLocks noChangeArrowheads="1"/>
          </p:cNvSpPr>
          <p:nvPr/>
        </p:nvSpPr>
        <p:spPr bwMode="auto">
          <a:xfrm>
            <a:off x="533400" y="838200"/>
            <a:ext cx="8001000" cy="5581650"/>
          </a:xfrm>
          <a:prstGeom prst="rect">
            <a:avLst/>
          </a:prstGeom>
          <a:noFill/>
          <a:ln w="9525">
            <a:noFill/>
            <a:miter lim="800000"/>
            <a:headEnd/>
            <a:tailEnd/>
          </a:ln>
        </p:spPr>
        <p:txBody>
          <a:bodyPr>
            <a:prstTxWarp prst="textNoShape">
              <a:avLst/>
            </a:prstTxWarp>
            <a:spAutoFit/>
          </a:bodyPr>
          <a:lstStyle/>
          <a:p>
            <a:pPr>
              <a:buFontTx/>
              <a:buChar char="•"/>
            </a:pPr>
            <a:r>
              <a:rPr lang="en-US" sz="2000">
                <a:ea typeface="Arial" charset="0"/>
                <a:cs typeface="Arial" charset="0"/>
              </a:rPr>
              <a:t>Identify and extract figures from digital documents</a:t>
            </a:r>
          </a:p>
          <a:p>
            <a:pPr lvl="1">
              <a:buFontTx/>
              <a:buChar char="•"/>
            </a:pPr>
            <a:r>
              <a:rPr lang="en-US" sz="1800">
                <a:ea typeface="Arial" charset="0"/>
                <a:cs typeface="Arial" charset="0"/>
              </a:rPr>
              <a:t>Ascii and image extraction (xpdf)</a:t>
            </a:r>
          </a:p>
          <a:p>
            <a:pPr lvl="1">
              <a:buFontTx/>
              <a:buChar char="•"/>
            </a:pPr>
            <a:r>
              <a:rPr lang="en-US" sz="1800">
                <a:ea typeface="Arial" charset="0"/>
                <a:cs typeface="Arial" charset="0"/>
              </a:rPr>
              <a:t>OCR - bit map, raster pdfs</a:t>
            </a:r>
          </a:p>
          <a:p>
            <a:pPr>
              <a:buFontTx/>
              <a:buChar char="•"/>
            </a:pPr>
            <a:r>
              <a:rPr lang="en-US" sz="2000">
                <a:ea typeface="Arial" charset="0"/>
                <a:cs typeface="Arial" charset="0"/>
              </a:rPr>
              <a:t>Identify figures as images of 2D plots using SVM (Only for Bit</a:t>
            </a:r>
          </a:p>
          <a:p>
            <a:r>
              <a:rPr lang="en-US" sz="2000">
                <a:ea typeface="Arial" charset="0"/>
                <a:cs typeface="Arial" charset="0"/>
              </a:rPr>
              <a:t> map images)</a:t>
            </a:r>
          </a:p>
          <a:p>
            <a:pPr lvl="1">
              <a:buFontTx/>
              <a:buChar char="•"/>
            </a:pPr>
            <a:r>
              <a:rPr lang="en-US" sz="1800">
                <a:ea typeface="Arial" charset="0"/>
                <a:cs typeface="Arial" charset="0"/>
              </a:rPr>
              <a:t>Hough transform</a:t>
            </a:r>
          </a:p>
          <a:p>
            <a:pPr lvl="1">
              <a:buFontTx/>
              <a:buChar char="•"/>
            </a:pPr>
            <a:r>
              <a:rPr lang="en-US" sz="1800">
                <a:ea typeface="Arial" charset="0"/>
                <a:cs typeface="Arial" charset="0"/>
              </a:rPr>
              <a:t>Wavelets coefficients of image</a:t>
            </a:r>
          </a:p>
          <a:p>
            <a:pPr lvl="1">
              <a:buFontTx/>
              <a:buChar char="•"/>
            </a:pPr>
            <a:r>
              <a:rPr lang="en-US" sz="1800">
                <a:ea typeface="Arial" charset="0"/>
                <a:cs typeface="Arial" charset="0"/>
              </a:rPr>
              <a:t>Surrounding text features</a:t>
            </a:r>
          </a:p>
          <a:p>
            <a:pPr>
              <a:buFontTx/>
              <a:buChar char="•"/>
            </a:pPr>
            <a:r>
              <a:rPr lang="en-US" sz="2000">
                <a:ea typeface="Arial" charset="0"/>
                <a:cs typeface="Arial" charset="0"/>
              </a:rPr>
              <a:t>Binarization of the 2D plots identified for preprocessing (No</a:t>
            </a:r>
          </a:p>
          <a:p>
            <a:r>
              <a:rPr lang="en-US" sz="2000">
                <a:ea typeface="Arial" charset="0"/>
                <a:cs typeface="Arial" charset="0"/>
              </a:rPr>
              <a:t> need for Vectorized Images)</a:t>
            </a:r>
          </a:p>
          <a:p>
            <a:pPr lvl="1">
              <a:buFontTx/>
              <a:buChar char="•"/>
            </a:pPr>
            <a:r>
              <a:rPr lang="en-US" sz="1800">
                <a:ea typeface="Arial" charset="0"/>
                <a:cs typeface="Arial" charset="0"/>
              </a:rPr>
              <a:t>Adaptive Thresholding</a:t>
            </a:r>
          </a:p>
          <a:p>
            <a:pPr>
              <a:buFontTx/>
              <a:buChar char="•"/>
            </a:pPr>
            <a:r>
              <a:rPr lang="en-US" sz="1800">
                <a:ea typeface="Arial" charset="0"/>
                <a:cs typeface="Arial" charset="0"/>
              </a:rPr>
              <a:t> </a:t>
            </a:r>
            <a:r>
              <a:rPr lang="en-US" sz="2000">
                <a:ea typeface="Arial" charset="0"/>
                <a:cs typeface="Arial" charset="0"/>
              </a:rPr>
              <a:t>Image segmentation to identify regions</a:t>
            </a:r>
          </a:p>
          <a:p>
            <a:pPr lvl="1">
              <a:buFontTx/>
              <a:buChar char="•"/>
            </a:pPr>
            <a:r>
              <a:rPr lang="en-US" sz="1800">
                <a:ea typeface="Arial" charset="0"/>
                <a:cs typeface="Arial" charset="0"/>
              </a:rPr>
              <a:t>Profiling or Image Signature</a:t>
            </a:r>
          </a:p>
          <a:p>
            <a:pPr>
              <a:buFontTx/>
              <a:buChar char="•"/>
            </a:pPr>
            <a:r>
              <a:rPr lang="en-US" sz="1800">
                <a:ea typeface="Arial" charset="0"/>
                <a:cs typeface="Arial" charset="0"/>
              </a:rPr>
              <a:t> </a:t>
            </a:r>
            <a:r>
              <a:rPr lang="en-US" sz="2000">
                <a:ea typeface="Arial" charset="0"/>
                <a:cs typeface="Arial" charset="0"/>
              </a:rPr>
              <a:t>Text block detection</a:t>
            </a:r>
          </a:p>
          <a:p>
            <a:pPr lvl="1">
              <a:buFontTx/>
              <a:buChar char="•"/>
            </a:pPr>
            <a:r>
              <a:rPr lang="en-US" sz="1800">
                <a:ea typeface="Arial" charset="0"/>
                <a:cs typeface="Arial" charset="0"/>
              </a:rPr>
              <a:t>Nearest Neighbor</a:t>
            </a:r>
          </a:p>
          <a:p>
            <a:pPr>
              <a:buFontTx/>
              <a:buChar char="•"/>
            </a:pPr>
            <a:r>
              <a:rPr lang="en-US" sz="1800">
                <a:ea typeface="Arial" charset="0"/>
                <a:cs typeface="Arial" charset="0"/>
              </a:rPr>
              <a:t> </a:t>
            </a:r>
            <a:r>
              <a:rPr lang="en-US" sz="2000">
                <a:ea typeface="Arial" charset="0"/>
                <a:cs typeface="Arial" charset="0"/>
              </a:rPr>
              <a:t>Data point detection</a:t>
            </a:r>
          </a:p>
          <a:p>
            <a:pPr lvl="1">
              <a:buFontTx/>
              <a:buChar char="•"/>
            </a:pPr>
            <a:r>
              <a:rPr lang="en-US" sz="1800">
                <a:ea typeface="Arial" charset="0"/>
                <a:cs typeface="Arial" charset="0"/>
              </a:rPr>
              <a:t>K-means Filtering</a:t>
            </a:r>
          </a:p>
          <a:p>
            <a:pPr>
              <a:buFontTx/>
              <a:buChar char="•"/>
            </a:pPr>
            <a:r>
              <a:rPr lang="en-US" sz="1800">
                <a:ea typeface="Arial" charset="0"/>
                <a:cs typeface="Arial" charset="0"/>
              </a:rPr>
              <a:t> </a:t>
            </a:r>
            <a:r>
              <a:rPr lang="en-US" sz="2000">
                <a:ea typeface="Arial" charset="0"/>
                <a:cs typeface="Arial" charset="0"/>
              </a:rPr>
              <a:t>Data point disambiguation for overlapping points</a:t>
            </a:r>
          </a:p>
          <a:p>
            <a:pPr lvl="1">
              <a:buFontTx/>
              <a:buChar char="•"/>
            </a:pPr>
            <a:r>
              <a:rPr lang="en-US" sz="1800">
                <a:ea typeface="Arial" charset="0"/>
                <a:cs typeface="Arial" charset="0"/>
              </a:rPr>
              <a:t>Simulated Annealing</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idx="4294967295"/>
          </p:nvPr>
        </p:nvSpPr>
        <p:spPr>
          <a:xfrm>
            <a:off x="838200" y="228600"/>
            <a:ext cx="7772400" cy="1143000"/>
          </a:xfrm>
        </p:spPr>
        <p:txBody>
          <a:bodyPr/>
          <a:lstStyle/>
          <a:p>
            <a:pPr eaLnBrk="1" hangingPunct="1"/>
            <a:r>
              <a:rPr lang="en-US" sz="3200">
                <a:latin typeface="Helvetica" charset="0"/>
              </a:rPr>
              <a:t>System Overview: Automatic Figure Information Extraction</a:t>
            </a:r>
          </a:p>
        </p:txBody>
      </p:sp>
      <p:grpSp>
        <p:nvGrpSpPr>
          <p:cNvPr id="2" name="Group 45"/>
          <p:cNvGrpSpPr>
            <a:grpSpLocks/>
          </p:cNvGrpSpPr>
          <p:nvPr/>
        </p:nvGrpSpPr>
        <p:grpSpPr bwMode="auto">
          <a:xfrm>
            <a:off x="990600" y="1524000"/>
            <a:ext cx="7391400" cy="5016500"/>
            <a:chOff x="624" y="960"/>
            <a:chExt cx="4656" cy="3160"/>
          </a:xfrm>
        </p:grpSpPr>
        <p:sp>
          <p:nvSpPr>
            <p:cNvPr id="206853" name="AutoShape 5"/>
            <p:cNvSpPr>
              <a:spLocks noChangeArrowheads="1"/>
            </p:cNvSpPr>
            <p:nvPr/>
          </p:nvSpPr>
          <p:spPr bwMode="auto">
            <a:xfrm>
              <a:off x="624" y="960"/>
              <a:ext cx="369" cy="376"/>
            </a:xfrm>
            <a:prstGeom prst="flowChartDocument">
              <a:avLst/>
            </a:prstGeom>
            <a:noFill/>
            <a:ln w="9525">
              <a:solidFill>
                <a:srgbClr val="000000"/>
              </a:solidFill>
              <a:round/>
              <a:headEnd/>
              <a:tailEnd/>
            </a:ln>
          </p:spPr>
          <p:txBody>
            <a:bodyPr wrap="none" lIns="90000" tIns="45000" rIns="90000" bIns="45000" anchor="ctr">
              <a:prstTxWarp prst="textNoShape">
                <a:avLst/>
              </a:prstTxWarp>
            </a:bodyPr>
            <a:lstStyle/>
            <a:p>
              <a:pPr algn="ctr" defTabSz="914400" hangingPunct="0">
                <a:lnSpc>
                  <a:spcPct val="93000"/>
                </a:lnSpc>
                <a:buClr>
                  <a:srgbClr val="000000"/>
                </a:buClr>
                <a:buSzPct val="45000"/>
                <a:buFont typeface="Wingdings" charset="2"/>
                <a:buNone/>
              </a:pPr>
              <a:r>
                <a:rPr lang="en-GB" sz="1200" b="1">
                  <a:solidFill>
                    <a:srgbClr val="FF0000"/>
                  </a:solidFill>
                </a:rPr>
                <a:t>Figure</a:t>
              </a:r>
            </a:p>
            <a:p>
              <a:pPr algn="ctr" defTabSz="914400" hangingPunct="0">
                <a:lnSpc>
                  <a:spcPct val="93000"/>
                </a:lnSpc>
                <a:buClr>
                  <a:srgbClr val="000000"/>
                </a:buClr>
                <a:buSzPct val="45000"/>
                <a:buFont typeface="Wingdings" charset="2"/>
                <a:buNone/>
              </a:pPr>
              <a:r>
                <a:rPr lang="en-GB" sz="1200" b="1">
                  <a:solidFill>
                    <a:srgbClr val="FF0000"/>
                  </a:solidFill>
                </a:rPr>
                <a:t>doc</a:t>
              </a:r>
            </a:p>
          </p:txBody>
        </p:sp>
        <p:sp>
          <p:nvSpPr>
            <p:cNvPr id="206854" name="AutoShape 6"/>
            <p:cNvSpPr>
              <a:spLocks noChangeArrowheads="1"/>
            </p:cNvSpPr>
            <p:nvPr/>
          </p:nvSpPr>
          <p:spPr bwMode="auto">
            <a:xfrm>
              <a:off x="1525" y="1086"/>
              <a:ext cx="988" cy="282"/>
            </a:xfrm>
            <a:prstGeom prst="flowChartProcess">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Pre-process, identify </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segment</a:t>
              </a:r>
              <a:endParaRPr lang="en-GB" sz="1200" b="1">
                <a:solidFill>
                  <a:schemeClr val="accent2"/>
                </a:solidFill>
                <a:latin typeface="Courier New" charset="0"/>
              </a:endParaRPr>
            </a:p>
          </p:txBody>
        </p:sp>
        <p:sp>
          <p:nvSpPr>
            <p:cNvPr id="206855" name="AutoShape 7"/>
            <p:cNvSpPr>
              <a:spLocks noChangeArrowheads="1"/>
            </p:cNvSpPr>
            <p:nvPr/>
          </p:nvSpPr>
          <p:spPr bwMode="auto">
            <a:xfrm>
              <a:off x="1708" y="1557"/>
              <a:ext cx="740" cy="282"/>
            </a:xfrm>
            <a:prstGeom prst="flowChartInputOutput">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Lst>
              </a:pPr>
              <a:r>
                <a:rPr lang="en-GB" sz="1200" b="1">
                  <a:solidFill>
                    <a:srgbClr val="FF0000"/>
                  </a:solidFill>
                </a:rPr>
                <a:t>Plot data </a:t>
              </a:r>
            </a:p>
            <a:p>
              <a:pPr algn="ctr" hangingPunct="0">
                <a:lnSpc>
                  <a:spcPct val="93000"/>
                </a:lnSpc>
                <a:buClr>
                  <a:srgbClr val="000000"/>
                </a:buClr>
                <a:buSzPct val="45000"/>
                <a:buFont typeface="Wingdings" charset="2"/>
                <a:buNone/>
                <a:tabLst>
                  <a:tab pos="723900" algn="l"/>
                </a:tabLst>
              </a:pPr>
              <a:r>
                <a:rPr lang="en-GB" sz="1200" b="1">
                  <a:solidFill>
                    <a:srgbClr val="FF0000"/>
                  </a:solidFill>
                </a:rPr>
                <a:t>pixel region</a:t>
              </a:r>
            </a:p>
          </p:txBody>
        </p:sp>
        <p:sp>
          <p:nvSpPr>
            <p:cNvPr id="206856" name="AutoShape 8"/>
            <p:cNvSpPr>
              <a:spLocks noChangeArrowheads="1"/>
            </p:cNvSpPr>
            <p:nvPr/>
          </p:nvSpPr>
          <p:spPr bwMode="auto">
            <a:xfrm>
              <a:off x="3500" y="1557"/>
              <a:ext cx="740" cy="282"/>
            </a:xfrm>
            <a:prstGeom prst="flowChartInputOutput">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Lst>
              </a:pPr>
              <a:r>
                <a:rPr lang="en-GB" sz="1200" b="1">
                  <a:solidFill>
                    <a:srgbClr val="FF0000"/>
                  </a:solidFill>
                </a:rPr>
                <a:t>Axes pixel </a:t>
              </a:r>
            </a:p>
            <a:p>
              <a:pPr algn="ctr" hangingPunct="0">
                <a:lnSpc>
                  <a:spcPct val="93000"/>
                </a:lnSpc>
                <a:buClr>
                  <a:srgbClr val="000000"/>
                </a:buClr>
                <a:buSzPct val="45000"/>
                <a:buFont typeface="Wingdings" charset="2"/>
                <a:buNone/>
                <a:tabLst>
                  <a:tab pos="723900" algn="l"/>
                </a:tabLst>
              </a:pPr>
              <a:r>
                <a:rPr lang="en-GB" sz="1200" b="1">
                  <a:solidFill>
                    <a:srgbClr val="FF0000"/>
                  </a:solidFill>
                </a:rPr>
                <a:t>regions</a:t>
              </a:r>
            </a:p>
          </p:txBody>
        </p:sp>
        <p:cxnSp>
          <p:nvCxnSpPr>
            <p:cNvPr id="206857" name="AutoShape 9"/>
            <p:cNvCxnSpPr>
              <a:cxnSpLocks noChangeShapeType="1"/>
              <a:stCxn id="206853" idx="3"/>
              <a:endCxn id="206854" idx="1"/>
            </p:cNvCxnSpPr>
            <p:nvPr/>
          </p:nvCxnSpPr>
          <p:spPr bwMode="auto">
            <a:xfrm>
              <a:off x="993" y="1148"/>
              <a:ext cx="532" cy="79"/>
            </a:xfrm>
            <a:prstGeom prst="straightConnector1">
              <a:avLst/>
            </a:prstGeom>
            <a:noFill/>
            <a:ln w="9525">
              <a:solidFill>
                <a:srgbClr val="000000"/>
              </a:solidFill>
              <a:round/>
              <a:headEnd/>
              <a:tailEnd type="triangle" w="med" len="med"/>
            </a:ln>
          </p:spPr>
        </p:cxnSp>
        <p:cxnSp>
          <p:nvCxnSpPr>
            <p:cNvPr id="206858" name="AutoShape 11"/>
            <p:cNvCxnSpPr>
              <a:cxnSpLocks noChangeShapeType="1"/>
              <a:stCxn id="206854" idx="2"/>
              <a:endCxn id="206855" idx="0"/>
            </p:cNvCxnSpPr>
            <p:nvPr/>
          </p:nvCxnSpPr>
          <p:spPr bwMode="auto">
            <a:xfrm>
              <a:off x="2019" y="1368"/>
              <a:ext cx="133" cy="189"/>
            </a:xfrm>
            <a:prstGeom prst="straightConnector1">
              <a:avLst/>
            </a:prstGeom>
            <a:noFill/>
            <a:ln w="9525">
              <a:solidFill>
                <a:srgbClr val="000000"/>
              </a:solidFill>
              <a:round/>
              <a:headEnd/>
              <a:tailEnd type="triangle" w="med" len="med"/>
            </a:ln>
          </p:spPr>
        </p:cxnSp>
        <p:cxnSp>
          <p:nvCxnSpPr>
            <p:cNvPr id="206859" name="AutoShape 12"/>
            <p:cNvCxnSpPr>
              <a:cxnSpLocks noChangeShapeType="1"/>
              <a:stCxn id="206854" idx="2"/>
              <a:endCxn id="206856" idx="1"/>
            </p:cNvCxnSpPr>
            <p:nvPr/>
          </p:nvCxnSpPr>
          <p:spPr bwMode="auto">
            <a:xfrm>
              <a:off x="2019" y="1368"/>
              <a:ext cx="1851" cy="189"/>
            </a:xfrm>
            <a:prstGeom prst="straightConnector1">
              <a:avLst/>
            </a:prstGeom>
            <a:noFill/>
            <a:ln w="9525">
              <a:solidFill>
                <a:srgbClr val="000000"/>
              </a:solidFill>
              <a:round/>
              <a:headEnd/>
              <a:tailEnd type="triangle" w="med" len="med"/>
            </a:ln>
          </p:spPr>
        </p:cxnSp>
        <p:sp>
          <p:nvSpPr>
            <p:cNvPr id="206860" name="AutoShape 13"/>
            <p:cNvSpPr>
              <a:spLocks noChangeArrowheads="1"/>
            </p:cNvSpPr>
            <p:nvPr/>
          </p:nvSpPr>
          <p:spPr bwMode="auto">
            <a:xfrm>
              <a:off x="1291" y="2035"/>
              <a:ext cx="917" cy="282"/>
            </a:xfrm>
            <a:prstGeom prst="flowChartProcess">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CCL, </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Fuzzy line filter</a:t>
              </a:r>
              <a:endParaRPr lang="en-GB" sz="1200" b="1">
                <a:solidFill>
                  <a:schemeClr val="accent2"/>
                </a:solidFill>
                <a:latin typeface="Courier New" charset="0"/>
              </a:endParaRPr>
            </a:p>
          </p:txBody>
        </p:sp>
        <p:cxnSp>
          <p:nvCxnSpPr>
            <p:cNvPr id="206861" name="AutoShape 14"/>
            <p:cNvCxnSpPr>
              <a:cxnSpLocks noChangeShapeType="1"/>
              <a:stCxn id="206855" idx="3"/>
              <a:endCxn id="206860" idx="0"/>
            </p:cNvCxnSpPr>
            <p:nvPr/>
          </p:nvCxnSpPr>
          <p:spPr bwMode="auto">
            <a:xfrm flipH="1">
              <a:off x="1750" y="1839"/>
              <a:ext cx="253" cy="196"/>
            </a:xfrm>
            <a:prstGeom prst="straightConnector1">
              <a:avLst/>
            </a:prstGeom>
            <a:noFill/>
            <a:ln w="9525">
              <a:solidFill>
                <a:srgbClr val="000000"/>
              </a:solidFill>
              <a:round/>
              <a:headEnd/>
              <a:tailEnd type="triangle" w="med" len="med"/>
            </a:ln>
          </p:spPr>
        </p:cxnSp>
        <p:sp>
          <p:nvSpPr>
            <p:cNvPr id="206862" name="AutoShape 15"/>
            <p:cNvSpPr>
              <a:spLocks noChangeArrowheads="1"/>
            </p:cNvSpPr>
            <p:nvPr/>
          </p:nvSpPr>
          <p:spPr bwMode="auto">
            <a:xfrm>
              <a:off x="2299" y="2030"/>
              <a:ext cx="917" cy="282"/>
            </a:xfrm>
            <a:prstGeom prst="flowChartProcess">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Text Filter</a:t>
              </a:r>
            </a:p>
          </p:txBody>
        </p:sp>
        <p:cxnSp>
          <p:nvCxnSpPr>
            <p:cNvPr id="206863" name="AutoShape 16"/>
            <p:cNvCxnSpPr>
              <a:cxnSpLocks noChangeShapeType="1"/>
              <a:stCxn id="206855" idx="3"/>
              <a:endCxn id="206862" idx="0"/>
            </p:cNvCxnSpPr>
            <p:nvPr/>
          </p:nvCxnSpPr>
          <p:spPr bwMode="auto">
            <a:xfrm>
              <a:off x="2003" y="1839"/>
              <a:ext cx="755" cy="191"/>
            </a:xfrm>
            <a:prstGeom prst="straightConnector1">
              <a:avLst/>
            </a:prstGeom>
            <a:noFill/>
            <a:ln w="9525">
              <a:solidFill>
                <a:srgbClr val="000000"/>
              </a:solidFill>
              <a:round/>
              <a:headEnd/>
              <a:tailEnd type="triangle" w="med" len="med"/>
            </a:ln>
          </p:spPr>
        </p:cxnSp>
        <p:sp>
          <p:nvSpPr>
            <p:cNvPr id="206864" name="AutoShape 17"/>
            <p:cNvSpPr>
              <a:spLocks noChangeArrowheads="1"/>
            </p:cNvSpPr>
            <p:nvPr/>
          </p:nvSpPr>
          <p:spPr bwMode="auto">
            <a:xfrm>
              <a:off x="746" y="1557"/>
              <a:ext cx="741" cy="282"/>
            </a:xfrm>
            <a:prstGeom prst="flowChartInputOutput">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Lst>
              </a:pPr>
              <a:r>
                <a:rPr lang="en-GB" sz="1200" b="1">
                  <a:solidFill>
                    <a:srgbClr val="FF0000"/>
                  </a:solidFill>
                </a:rPr>
                <a:t>Axes </a:t>
              </a:r>
            </a:p>
            <a:p>
              <a:pPr algn="ctr" hangingPunct="0">
                <a:lnSpc>
                  <a:spcPct val="93000"/>
                </a:lnSpc>
                <a:buClr>
                  <a:srgbClr val="000000"/>
                </a:buClr>
                <a:buSzPct val="45000"/>
                <a:buFont typeface="Wingdings" charset="2"/>
                <a:buNone/>
                <a:tabLst>
                  <a:tab pos="723900" algn="l"/>
                </a:tabLst>
              </a:pPr>
              <a:r>
                <a:rPr lang="en-GB" sz="1200" b="1">
                  <a:solidFill>
                    <a:srgbClr val="FF0000"/>
                  </a:solidFill>
                </a:rPr>
                <a:t>indices</a:t>
              </a:r>
            </a:p>
          </p:txBody>
        </p:sp>
        <p:cxnSp>
          <p:nvCxnSpPr>
            <p:cNvPr id="206865" name="AutoShape 18"/>
            <p:cNvCxnSpPr>
              <a:cxnSpLocks noChangeShapeType="1"/>
              <a:stCxn id="206854" idx="2"/>
              <a:endCxn id="206864" idx="1"/>
            </p:cNvCxnSpPr>
            <p:nvPr/>
          </p:nvCxnSpPr>
          <p:spPr bwMode="auto">
            <a:xfrm flipH="1">
              <a:off x="1117" y="1368"/>
              <a:ext cx="902" cy="189"/>
            </a:xfrm>
            <a:prstGeom prst="straightConnector1">
              <a:avLst/>
            </a:prstGeom>
            <a:noFill/>
            <a:ln w="9525">
              <a:solidFill>
                <a:srgbClr val="000000"/>
              </a:solidFill>
              <a:round/>
              <a:headEnd/>
              <a:tailEnd type="triangle" w="med" len="med"/>
            </a:ln>
          </p:spPr>
        </p:cxnSp>
        <p:sp>
          <p:nvSpPr>
            <p:cNvPr id="206866" name="AutoShape 19"/>
            <p:cNvSpPr>
              <a:spLocks noChangeArrowheads="1"/>
            </p:cNvSpPr>
            <p:nvPr/>
          </p:nvSpPr>
          <p:spPr bwMode="auto">
            <a:xfrm>
              <a:off x="3276" y="2035"/>
              <a:ext cx="948" cy="282"/>
            </a:xfrm>
            <a:prstGeom prst="flowChartProcess">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Tick Period,</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axis classification</a:t>
              </a:r>
            </a:p>
          </p:txBody>
        </p:sp>
        <p:sp>
          <p:nvSpPr>
            <p:cNvPr id="206867" name="AutoShape 20"/>
            <p:cNvSpPr>
              <a:spLocks noChangeArrowheads="1"/>
            </p:cNvSpPr>
            <p:nvPr/>
          </p:nvSpPr>
          <p:spPr bwMode="auto">
            <a:xfrm>
              <a:off x="4320" y="2030"/>
              <a:ext cx="951" cy="282"/>
            </a:xfrm>
            <a:prstGeom prst="flowChartProcess">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Text Filter</a:t>
              </a:r>
            </a:p>
          </p:txBody>
        </p:sp>
        <p:cxnSp>
          <p:nvCxnSpPr>
            <p:cNvPr id="206868" name="AutoShape 21"/>
            <p:cNvCxnSpPr>
              <a:cxnSpLocks noChangeShapeType="1"/>
              <a:stCxn id="206856" idx="3"/>
              <a:endCxn id="206866" idx="0"/>
            </p:cNvCxnSpPr>
            <p:nvPr/>
          </p:nvCxnSpPr>
          <p:spPr bwMode="auto">
            <a:xfrm flipH="1">
              <a:off x="3750" y="1839"/>
              <a:ext cx="45" cy="196"/>
            </a:xfrm>
            <a:prstGeom prst="straightConnector1">
              <a:avLst/>
            </a:prstGeom>
            <a:noFill/>
            <a:ln w="9525">
              <a:solidFill>
                <a:srgbClr val="000000"/>
              </a:solidFill>
              <a:round/>
              <a:headEnd/>
              <a:tailEnd type="triangle" w="med" len="med"/>
            </a:ln>
          </p:spPr>
        </p:cxnSp>
        <p:cxnSp>
          <p:nvCxnSpPr>
            <p:cNvPr id="206869" name="AutoShape 22"/>
            <p:cNvCxnSpPr>
              <a:cxnSpLocks noChangeShapeType="1"/>
              <a:stCxn id="206856" idx="3"/>
              <a:endCxn id="206867" idx="0"/>
            </p:cNvCxnSpPr>
            <p:nvPr/>
          </p:nvCxnSpPr>
          <p:spPr bwMode="auto">
            <a:xfrm>
              <a:off x="3795" y="1839"/>
              <a:ext cx="1001" cy="191"/>
            </a:xfrm>
            <a:prstGeom prst="straightConnector1">
              <a:avLst/>
            </a:prstGeom>
            <a:noFill/>
            <a:ln w="9525">
              <a:solidFill>
                <a:srgbClr val="000000"/>
              </a:solidFill>
              <a:round/>
              <a:headEnd/>
              <a:tailEnd type="triangle" w="med" len="med"/>
            </a:ln>
          </p:spPr>
        </p:cxnSp>
        <p:sp>
          <p:nvSpPr>
            <p:cNvPr id="206870" name="AutoShape 23"/>
            <p:cNvSpPr>
              <a:spLocks noChangeArrowheads="1"/>
            </p:cNvSpPr>
            <p:nvPr/>
          </p:nvSpPr>
          <p:spPr bwMode="auto">
            <a:xfrm>
              <a:off x="1392" y="2491"/>
              <a:ext cx="738" cy="282"/>
            </a:xfrm>
            <a:prstGeom prst="flowChartInputOutput">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Lst>
              </a:pPr>
              <a:r>
                <a:rPr lang="en-GB" sz="1200" b="1">
                  <a:solidFill>
                    <a:srgbClr val="FF0000"/>
                  </a:solidFill>
                </a:rPr>
                <a:t>Labelled </a:t>
              </a:r>
            </a:p>
            <a:p>
              <a:pPr algn="ctr" hangingPunct="0">
                <a:lnSpc>
                  <a:spcPct val="93000"/>
                </a:lnSpc>
                <a:buClr>
                  <a:srgbClr val="000000"/>
                </a:buClr>
                <a:buSzPct val="45000"/>
                <a:buFont typeface="Wingdings" charset="2"/>
                <a:buNone/>
                <a:tabLst>
                  <a:tab pos="723900" algn="l"/>
                </a:tabLst>
              </a:pPr>
              <a:r>
                <a:rPr lang="en-GB" sz="1200" b="1">
                  <a:solidFill>
                    <a:srgbClr val="FF0000"/>
                  </a:solidFill>
                </a:rPr>
                <a:t>Points</a:t>
              </a:r>
            </a:p>
          </p:txBody>
        </p:sp>
        <p:cxnSp>
          <p:nvCxnSpPr>
            <p:cNvPr id="206871" name="AutoShape 24"/>
            <p:cNvCxnSpPr>
              <a:cxnSpLocks noChangeShapeType="1"/>
              <a:stCxn id="206860" idx="2"/>
              <a:endCxn id="206870" idx="1"/>
            </p:cNvCxnSpPr>
            <p:nvPr/>
          </p:nvCxnSpPr>
          <p:spPr bwMode="auto">
            <a:xfrm>
              <a:off x="1750" y="2317"/>
              <a:ext cx="11" cy="174"/>
            </a:xfrm>
            <a:prstGeom prst="straightConnector1">
              <a:avLst/>
            </a:prstGeom>
            <a:noFill/>
            <a:ln w="9525">
              <a:solidFill>
                <a:srgbClr val="000000"/>
              </a:solidFill>
              <a:round/>
              <a:headEnd/>
              <a:tailEnd type="triangle" w="med" len="med"/>
            </a:ln>
          </p:spPr>
        </p:cxnSp>
        <p:sp>
          <p:nvSpPr>
            <p:cNvPr id="206872" name="AutoShape 25"/>
            <p:cNvSpPr>
              <a:spLocks noChangeArrowheads="1"/>
            </p:cNvSpPr>
            <p:nvPr/>
          </p:nvSpPr>
          <p:spPr bwMode="auto">
            <a:xfrm>
              <a:off x="1248" y="3027"/>
              <a:ext cx="1026" cy="282"/>
            </a:xfrm>
            <a:prstGeom prst="flowChartProcess">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Shape Analysis, </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Disambiguation</a:t>
              </a:r>
              <a:endParaRPr lang="en-GB" sz="1200" b="1">
                <a:solidFill>
                  <a:schemeClr val="accent2"/>
                </a:solidFill>
                <a:latin typeface="Courier New" charset="0"/>
              </a:endParaRPr>
            </a:p>
          </p:txBody>
        </p:sp>
        <p:cxnSp>
          <p:nvCxnSpPr>
            <p:cNvPr id="206873" name="AutoShape 26"/>
            <p:cNvCxnSpPr>
              <a:cxnSpLocks noChangeShapeType="1"/>
              <a:stCxn id="206870" idx="4"/>
              <a:endCxn id="206872" idx="0"/>
            </p:cNvCxnSpPr>
            <p:nvPr/>
          </p:nvCxnSpPr>
          <p:spPr bwMode="auto">
            <a:xfrm>
              <a:off x="1761" y="2773"/>
              <a:ext cx="0" cy="254"/>
            </a:xfrm>
            <a:prstGeom prst="straightConnector1">
              <a:avLst/>
            </a:prstGeom>
            <a:noFill/>
            <a:ln w="9525">
              <a:solidFill>
                <a:srgbClr val="000000"/>
              </a:solidFill>
              <a:round/>
              <a:headEnd/>
              <a:tailEnd type="triangle" w="med" len="med"/>
            </a:ln>
          </p:spPr>
        </p:cxnSp>
        <p:sp>
          <p:nvSpPr>
            <p:cNvPr id="206874" name="AutoShape 27"/>
            <p:cNvSpPr>
              <a:spLocks noChangeArrowheads="1"/>
            </p:cNvSpPr>
            <p:nvPr/>
          </p:nvSpPr>
          <p:spPr bwMode="auto">
            <a:xfrm>
              <a:off x="1392" y="3838"/>
              <a:ext cx="740" cy="282"/>
            </a:xfrm>
            <a:prstGeom prst="flowChartInputOutput">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Lst>
              </a:pPr>
              <a:endParaRPr lang="en-GB" sz="1000">
                <a:solidFill>
                  <a:srgbClr val="000000"/>
                </a:solidFill>
              </a:endParaRPr>
            </a:p>
            <a:p>
              <a:pPr algn="ctr" hangingPunct="0">
                <a:lnSpc>
                  <a:spcPct val="93000"/>
                </a:lnSpc>
                <a:buClr>
                  <a:srgbClr val="000000"/>
                </a:buClr>
                <a:buSzPct val="45000"/>
                <a:buFont typeface="Wingdings" charset="2"/>
                <a:buNone/>
                <a:tabLst>
                  <a:tab pos="723900" algn="l"/>
                </a:tabLst>
              </a:pPr>
              <a:r>
                <a:rPr lang="en-GB" sz="1200" b="1">
                  <a:solidFill>
                    <a:srgbClr val="FF0000"/>
                  </a:solidFill>
                </a:rPr>
                <a:t>Data Series</a:t>
              </a:r>
            </a:p>
            <a:p>
              <a:pPr algn="ctr" hangingPunct="0">
                <a:lnSpc>
                  <a:spcPct val="93000"/>
                </a:lnSpc>
                <a:buClr>
                  <a:srgbClr val="000000"/>
                </a:buClr>
                <a:buSzPct val="45000"/>
                <a:buFont typeface="Wingdings" charset="2"/>
                <a:buNone/>
                <a:tabLst>
                  <a:tab pos="723900" algn="l"/>
                </a:tabLst>
              </a:pPr>
              <a:endParaRPr lang="en-GB" sz="1000">
                <a:solidFill>
                  <a:srgbClr val="000000"/>
                </a:solidFill>
              </a:endParaRPr>
            </a:p>
          </p:txBody>
        </p:sp>
        <p:sp>
          <p:nvSpPr>
            <p:cNvPr id="206875" name="AutoShape 28"/>
            <p:cNvSpPr>
              <a:spLocks noChangeArrowheads="1"/>
            </p:cNvSpPr>
            <p:nvPr/>
          </p:nvSpPr>
          <p:spPr bwMode="auto">
            <a:xfrm>
              <a:off x="1632" y="3449"/>
              <a:ext cx="249" cy="237"/>
            </a:xfrm>
            <a:prstGeom prst="flowChartSummingJunction">
              <a:avLst/>
            </a:prstGeom>
            <a:noFill/>
            <a:ln w="9525">
              <a:solidFill>
                <a:srgbClr val="000000"/>
              </a:solidFill>
              <a:round/>
              <a:headEnd/>
              <a:tailEnd/>
            </a:ln>
          </p:spPr>
          <p:txBody>
            <a:bodyPr wrap="none" anchor="ctr">
              <a:prstTxWarp prst="textNoShape">
                <a:avLst/>
              </a:prstTxWarp>
            </a:bodyPr>
            <a:lstStyle/>
            <a:p>
              <a:pPr defTabSz="914400"/>
              <a:endParaRPr lang="en-US" sz="1200">
                <a:latin typeface="Helvetica" charset="0"/>
              </a:endParaRPr>
            </a:p>
          </p:txBody>
        </p:sp>
        <p:cxnSp>
          <p:nvCxnSpPr>
            <p:cNvPr id="206876" name="AutoShape 29"/>
            <p:cNvCxnSpPr>
              <a:cxnSpLocks noChangeShapeType="1"/>
              <a:stCxn id="206864" idx="3"/>
              <a:endCxn id="206875" idx="2"/>
            </p:cNvCxnSpPr>
            <p:nvPr/>
          </p:nvCxnSpPr>
          <p:spPr bwMode="auto">
            <a:xfrm rot="16200000" flipH="1">
              <a:off x="472" y="2408"/>
              <a:ext cx="1729" cy="591"/>
            </a:xfrm>
            <a:prstGeom prst="bentConnector2">
              <a:avLst/>
            </a:prstGeom>
            <a:noFill/>
            <a:ln w="9525">
              <a:solidFill>
                <a:srgbClr val="000000"/>
              </a:solidFill>
              <a:round/>
              <a:headEnd/>
              <a:tailEnd type="triangle" w="med" len="med"/>
            </a:ln>
          </p:spPr>
        </p:cxnSp>
        <p:cxnSp>
          <p:nvCxnSpPr>
            <p:cNvPr id="206877" name="AutoShape 30"/>
            <p:cNvCxnSpPr>
              <a:cxnSpLocks noChangeShapeType="1"/>
              <a:stCxn id="206866" idx="2"/>
              <a:endCxn id="206875" idx="6"/>
            </p:cNvCxnSpPr>
            <p:nvPr/>
          </p:nvCxnSpPr>
          <p:spPr bwMode="auto">
            <a:xfrm rot="5400000">
              <a:off x="2190" y="2008"/>
              <a:ext cx="1251" cy="1869"/>
            </a:xfrm>
            <a:prstGeom prst="bentConnector2">
              <a:avLst/>
            </a:prstGeom>
            <a:noFill/>
            <a:ln w="9525">
              <a:solidFill>
                <a:srgbClr val="000000"/>
              </a:solidFill>
              <a:round/>
              <a:headEnd/>
              <a:tailEnd type="triangle" w="med" len="med"/>
            </a:ln>
          </p:spPr>
        </p:cxnSp>
        <p:cxnSp>
          <p:nvCxnSpPr>
            <p:cNvPr id="206878" name="AutoShape 31"/>
            <p:cNvCxnSpPr>
              <a:cxnSpLocks noChangeShapeType="1"/>
              <a:stCxn id="206872" idx="2"/>
              <a:endCxn id="206875" idx="0"/>
            </p:cNvCxnSpPr>
            <p:nvPr/>
          </p:nvCxnSpPr>
          <p:spPr bwMode="auto">
            <a:xfrm flipH="1">
              <a:off x="1757" y="3309"/>
              <a:ext cx="4" cy="140"/>
            </a:xfrm>
            <a:prstGeom prst="straightConnector1">
              <a:avLst/>
            </a:prstGeom>
            <a:noFill/>
            <a:ln w="9525">
              <a:solidFill>
                <a:srgbClr val="000000"/>
              </a:solidFill>
              <a:round/>
              <a:headEnd/>
              <a:tailEnd type="triangle" w="med" len="med"/>
            </a:ln>
          </p:spPr>
        </p:cxnSp>
        <p:cxnSp>
          <p:nvCxnSpPr>
            <p:cNvPr id="206879" name="AutoShape 32"/>
            <p:cNvCxnSpPr>
              <a:cxnSpLocks noChangeShapeType="1"/>
              <a:stCxn id="206875" idx="4"/>
              <a:endCxn id="206874" idx="1"/>
            </p:cNvCxnSpPr>
            <p:nvPr/>
          </p:nvCxnSpPr>
          <p:spPr bwMode="auto">
            <a:xfrm>
              <a:off x="1757" y="3686"/>
              <a:ext cx="5" cy="152"/>
            </a:xfrm>
            <a:prstGeom prst="straightConnector1">
              <a:avLst/>
            </a:prstGeom>
            <a:noFill/>
            <a:ln w="9525">
              <a:solidFill>
                <a:srgbClr val="000000"/>
              </a:solidFill>
              <a:round/>
              <a:headEnd/>
              <a:tailEnd type="triangle" w="med" len="med"/>
            </a:ln>
          </p:spPr>
        </p:cxnSp>
        <p:cxnSp>
          <p:nvCxnSpPr>
            <p:cNvPr id="206880" name="AutoShape 34"/>
            <p:cNvCxnSpPr>
              <a:cxnSpLocks noChangeShapeType="1"/>
              <a:stCxn id="206862" idx="2"/>
            </p:cNvCxnSpPr>
            <p:nvPr/>
          </p:nvCxnSpPr>
          <p:spPr bwMode="auto">
            <a:xfrm>
              <a:off x="2758" y="2312"/>
              <a:ext cx="13" cy="185"/>
            </a:xfrm>
            <a:prstGeom prst="straightConnector1">
              <a:avLst/>
            </a:prstGeom>
            <a:noFill/>
            <a:ln w="9525">
              <a:solidFill>
                <a:srgbClr val="000000"/>
              </a:solidFill>
              <a:round/>
              <a:headEnd/>
              <a:tailEnd type="triangle" w="med" len="med"/>
            </a:ln>
          </p:spPr>
        </p:cxnSp>
        <p:sp>
          <p:nvSpPr>
            <p:cNvPr id="206881" name="AutoShape 35"/>
            <p:cNvSpPr>
              <a:spLocks noChangeArrowheads="1"/>
            </p:cNvSpPr>
            <p:nvPr/>
          </p:nvSpPr>
          <p:spPr bwMode="auto">
            <a:xfrm>
              <a:off x="2394" y="3127"/>
              <a:ext cx="740" cy="282"/>
            </a:xfrm>
            <a:prstGeom prst="flowChartInputOutput">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Lst>
              </a:pPr>
              <a:r>
                <a:rPr lang="en-GB" sz="1200" b="1">
                  <a:solidFill>
                    <a:srgbClr val="FF0000"/>
                  </a:solidFill>
                </a:rPr>
                <a:t>Legend</a:t>
              </a:r>
            </a:p>
            <a:p>
              <a:pPr algn="ctr" hangingPunct="0">
                <a:lnSpc>
                  <a:spcPct val="93000"/>
                </a:lnSpc>
                <a:buClr>
                  <a:srgbClr val="000000"/>
                </a:buClr>
                <a:buSzPct val="45000"/>
                <a:buFont typeface="Wingdings" charset="2"/>
                <a:buNone/>
                <a:tabLst>
                  <a:tab pos="723900" algn="l"/>
                </a:tabLst>
              </a:pPr>
              <a:r>
                <a:rPr lang="en-GB" sz="1200" b="1">
                  <a:solidFill>
                    <a:srgbClr val="FF0000"/>
                  </a:solidFill>
                </a:rPr>
                <a:t> Text</a:t>
              </a:r>
            </a:p>
          </p:txBody>
        </p:sp>
        <p:cxnSp>
          <p:nvCxnSpPr>
            <p:cNvPr id="206882" name="AutoShape 36"/>
            <p:cNvCxnSpPr>
              <a:cxnSpLocks noChangeShapeType="1"/>
              <a:endCxn id="206881" idx="1"/>
            </p:cNvCxnSpPr>
            <p:nvPr/>
          </p:nvCxnSpPr>
          <p:spPr bwMode="auto">
            <a:xfrm flipH="1">
              <a:off x="2764" y="2974"/>
              <a:ext cx="7" cy="153"/>
            </a:xfrm>
            <a:prstGeom prst="straightConnector1">
              <a:avLst/>
            </a:prstGeom>
            <a:noFill/>
            <a:ln w="9525">
              <a:solidFill>
                <a:srgbClr val="000000"/>
              </a:solidFill>
              <a:round/>
              <a:headEnd/>
              <a:tailEnd type="triangle" w="med" len="med"/>
            </a:ln>
          </p:spPr>
        </p:cxnSp>
        <p:sp>
          <p:nvSpPr>
            <p:cNvPr id="206883" name="AutoShape 37"/>
            <p:cNvSpPr>
              <a:spLocks noChangeArrowheads="1"/>
            </p:cNvSpPr>
            <p:nvPr/>
          </p:nvSpPr>
          <p:spPr bwMode="auto">
            <a:xfrm>
              <a:off x="4320" y="2497"/>
              <a:ext cx="960" cy="477"/>
            </a:xfrm>
            <a:prstGeom prst="flowChartProcess">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Text Segmentation,</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Disambiguation,</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Optical Character </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Recognition</a:t>
              </a:r>
            </a:p>
          </p:txBody>
        </p:sp>
        <p:cxnSp>
          <p:nvCxnSpPr>
            <p:cNvPr id="206884" name="AutoShape 38"/>
            <p:cNvCxnSpPr>
              <a:cxnSpLocks noChangeShapeType="1"/>
              <a:stCxn id="206867" idx="2"/>
              <a:endCxn id="206883" idx="0"/>
            </p:cNvCxnSpPr>
            <p:nvPr/>
          </p:nvCxnSpPr>
          <p:spPr bwMode="auto">
            <a:xfrm>
              <a:off x="4796" y="2312"/>
              <a:ext cx="4" cy="185"/>
            </a:xfrm>
            <a:prstGeom prst="straightConnector1">
              <a:avLst/>
            </a:prstGeom>
            <a:noFill/>
            <a:ln w="9525">
              <a:solidFill>
                <a:srgbClr val="000000"/>
              </a:solidFill>
              <a:round/>
              <a:headEnd/>
              <a:tailEnd type="triangle" w="med" len="med"/>
            </a:ln>
          </p:spPr>
        </p:cxnSp>
        <p:sp>
          <p:nvSpPr>
            <p:cNvPr id="206885" name="AutoShape 39"/>
            <p:cNvSpPr>
              <a:spLocks noChangeArrowheads="1"/>
            </p:cNvSpPr>
            <p:nvPr/>
          </p:nvSpPr>
          <p:spPr bwMode="auto">
            <a:xfrm>
              <a:off x="4416" y="3127"/>
              <a:ext cx="741" cy="282"/>
            </a:xfrm>
            <a:prstGeom prst="flowChartInputOutput">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Lst>
              </a:pPr>
              <a:r>
                <a:rPr lang="en-GB" sz="1200" b="1">
                  <a:solidFill>
                    <a:srgbClr val="FF0000"/>
                  </a:solidFill>
                </a:rPr>
                <a:t>Axis labels,</a:t>
              </a:r>
            </a:p>
            <a:p>
              <a:pPr algn="ctr" hangingPunct="0">
                <a:lnSpc>
                  <a:spcPct val="93000"/>
                </a:lnSpc>
                <a:buClr>
                  <a:srgbClr val="000000"/>
                </a:buClr>
                <a:buSzPct val="45000"/>
                <a:buFont typeface="Wingdings" charset="2"/>
                <a:buNone/>
                <a:tabLst>
                  <a:tab pos="723900" algn="l"/>
                </a:tabLst>
              </a:pPr>
              <a:r>
                <a:rPr lang="en-GB" sz="1200" b="1">
                  <a:solidFill>
                    <a:srgbClr val="FF0000"/>
                  </a:solidFill>
                </a:rPr>
                <a:t>tic labels</a:t>
              </a:r>
            </a:p>
          </p:txBody>
        </p:sp>
        <p:cxnSp>
          <p:nvCxnSpPr>
            <p:cNvPr id="206886" name="AutoShape 40"/>
            <p:cNvCxnSpPr>
              <a:cxnSpLocks noChangeShapeType="1"/>
              <a:stCxn id="206883" idx="2"/>
              <a:endCxn id="206885" idx="1"/>
            </p:cNvCxnSpPr>
            <p:nvPr/>
          </p:nvCxnSpPr>
          <p:spPr bwMode="auto">
            <a:xfrm flipH="1">
              <a:off x="4787" y="2974"/>
              <a:ext cx="13" cy="153"/>
            </a:xfrm>
            <a:prstGeom prst="straightConnector1">
              <a:avLst/>
            </a:prstGeom>
            <a:noFill/>
            <a:ln w="9525">
              <a:solidFill>
                <a:srgbClr val="000000"/>
              </a:solidFill>
              <a:round/>
              <a:headEnd/>
              <a:tailEnd type="triangle" w="med" len="med"/>
            </a:ln>
          </p:spPr>
        </p:cxnSp>
      </p:grpSp>
      <p:sp>
        <p:nvSpPr>
          <p:cNvPr id="206852" name="AutoShape 44"/>
          <p:cNvSpPr>
            <a:spLocks noChangeArrowheads="1"/>
          </p:cNvSpPr>
          <p:nvPr/>
        </p:nvSpPr>
        <p:spPr bwMode="auto">
          <a:xfrm>
            <a:off x="3657600" y="3967163"/>
            <a:ext cx="1524000" cy="757237"/>
          </a:xfrm>
          <a:prstGeom prst="flowChartProcess">
            <a:avLst/>
          </a:prstGeom>
          <a:noFill/>
          <a:ln w="9525">
            <a:solidFill>
              <a:srgbClr val="000000"/>
            </a:solidFill>
            <a:round/>
            <a:headEnd/>
            <a:tailEnd/>
          </a:ln>
        </p:spPr>
        <p:txBody>
          <a:bodyPr wrap="none" lIns="90000" tIns="45000" rIns="90000" bIns="45000" anchor="ctr">
            <a:prstTxWarp prst="textNoShape">
              <a:avLst/>
            </a:prstTxWarp>
          </a:bodyPr>
          <a:lstStyle/>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Text Segmentation,</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Disambiguation,</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Optical Character </a:t>
            </a:r>
          </a:p>
          <a:p>
            <a:pPr algn="ctr" hangingPunct="0">
              <a:lnSpc>
                <a:spcPct val="93000"/>
              </a:lnSpc>
              <a:buClr>
                <a:srgbClr val="000000"/>
              </a:buClr>
              <a:buSzPct val="45000"/>
              <a:buFont typeface="Wingdings" charset="2"/>
              <a:buNone/>
              <a:tabLst>
                <a:tab pos="723900" algn="l"/>
                <a:tab pos="1447800" algn="l"/>
              </a:tabLst>
            </a:pPr>
            <a:r>
              <a:rPr lang="en-GB" sz="1200" b="1">
                <a:solidFill>
                  <a:schemeClr val="accent2"/>
                </a:solidFill>
              </a:rPr>
              <a:t>Recognition</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p:txBody>
          <a:bodyPr/>
          <a:lstStyle/>
          <a:p>
            <a:pPr eaLnBrk="1" hangingPunct="1"/>
            <a:r>
              <a:rPr lang="en-US" sz="3600">
                <a:latin typeface="Helvetica" charset="0"/>
              </a:rPr>
              <a:t>2D Plot Identification</a:t>
            </a:r>
          </a:p>
        </p:txBody>
      </p:sp>
      <p:sp>
        <p:nvSpPr>
          <p:cNvPr id="208899" name="Rectangle 3"/>
          <p:cNvSpPr>
            <a:spLocks noGrp="1" noChangeArrowheads="1"/>
          </p:cNvSpPr>
          <p:nvPr>
            <p:ph type="body" idx="4294967295"/>
          </p:nvPr>
        </p:nvSpPr>
        <p:spPr>
          <a:xfrm>
            <a:off x="685800" y="1752600"/>
            <a:ext cx="7772400" cy="4114800"/>
          </a:xfrm>
        </p:spPr>
        <p:txBody>
          <a:bodyPr/>
          <a:lstStyle/>
          <a:p>
            <a:pPr marL="533400" indent="-533400" defTabSz="914400" eaLnBrk="1" hangingPunct="1">
              <a:lnSpc>
                <a:spcPct val="90000"/>
              </a:lnSpc>
            </a:pPr>
            <a:r>
              <a:rPr lang="en-US" sz="2000">
                <a:latin typeface="Helvetica" charset="0"/>
              </a:rPr>
              <a:t>Features</a:t>
            </a:r>
          </a:p>
          <a:p>
            <a:pPr marL="933450" lvl="1" indent="-533400" defTabSz="914400" eaLnBrk="1" hangingPunct="1">
              <a:lnSpc>
                <a:spcPct val="90000"/>
              </a:lnSpc>
            </a:pPr>
            <a:r>
              <a:rPr lang="en-US" sz="1800">
                <a:solidFill>
                  <a:srgbClr val="C00000"/>
                </a:solidFill>
                <a:latin typeface="Helvetica" charset="0"/>
              </a:rPr>
              <a:t>Distribution of wavelet coefficients of the grey-scale image (helps separating picture and non-picture images (Jia Li et al.)) </a:t>
            </a:r>
          </a:p>
          <a:p>
            <a:pPr marL="933450" lvl="1" indent="-533400" defTabSz="914400" eaLnBrk="1" hangingPunct="1">
              <a:lnSpc>
                <a:spcPct val="90000"/>
              </a:lnSpc>
            </a:pPr>
            <a:r>
              <a:rPr lang="en-US" sz="1800">
                <a:solidFill>
                  <a:srgbClr val="C00000"/>
                </a:solidFill>
                <a:latin typeface="Helvetica" charset="0"/>
              </a:rPr>
              <a:t>Axis information i.e. length &amp; position of two longest perpendicular straight lines obtained by Hough transform and profiling</a:t>
            </a:r>
          </a:p>
          <a:p>
            <a:pPr marL="933450" lvl="1" indent="-533400" defTabSz="914400" eaLnBrk="1" hangingPunct="1">
              <a:lnSpc>
                <a:spcPct val="90000"/>
              </a:lnSpc>
            </a:pPr>
            <a:r>
              <a:rPr lang="en-US" sz="1800">
                <a:solidFill>
                  <a:srgbClr val="C00000"/>
                </a:solidFill>
                <a:latin typeface="Helvetica" charset="0"/>
              </a:rPr>
              <a:t>Further supported/validated by profile based heuristics, e.g., axes correspond to maxima in pixel projections in orthogonal directions</a:t>
            </a:r>
          </a:p>
          <a:p>
            <a:pPr marL="933450" lvl="1" indent="-533400" defTabSz="914400" eaLnBrk="1" hangingPunct="1">
              <a:lnSpc>
                <a:spcPct val="90000"/>
              </a:lnSpc>
            </a:pPr>
            <a:r>
              <a:rPr lang="en-US" sz="1800">
                <a:solidFill>
                  <a:srgbClr val="C00000"/>
                </a:solidFill>
                <a:latin typeface="Helvetica" charset="0"/>
              </a:rPr>
              <a:t>Textual features that surrounds the image in the document</a:t>
            </a:r>
          </a:p>
          <a:p>
            <a:pPr marL="533400" indent="-533400" defTabSz="914400" eaLnBrk="1" hangingPunct="1">
              <a:lnSpc>
                <a:spcPct val="90000"/>
              </a:lnSpc>
            </a:pPr>
            <a:r>
              <a:rPr lang="en-US" sz="2000">
                <a:latin typeface="Helvetica" charset="0"/>
              </a:rPr>
              <a:t>Classifier:</a:t>
            </a:r>
          </a:p>
          <a:p>
            <a:pPr marL="933450" lvl="1" indent="-533400" defTabSz="914400" eaLnBrk="1" hangingPunct="1">
              <a:lnSpc>
                <a:spcPct val="90000"/>
              </a:lnSpc>
            </a:pPr>
            <a:r>
              <a:rPr lang="en-US" sz="1800">
                <a:solidFill>
                  <a:srgbClr val="C00000"/>
                </a:solidFill>
                <a:latin typeface="Helvetica" charset="0"/>
              </a:rPr>
              <a:t>Linear support vector machine</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idx="4294967295"/>
          </p:nvPr>
        </p:nvSpPr>
        <p:spPr>
          <a:xfrm>
            <a:off x="0" y="381000"/>
            <a:ext cx="9023350" cy="646113"/>
          </a:xfrm>
          <a:noFill/>
        </p:spPr>
        <p:txBody>
          <a:bodyPr>
            <a:spAutoFit/>
          </a:bodyPr>
          <a:lstStyle/>
          <a:p>
            <a:pPr eaLnBrk="1" hangingPunct="1"/>
            <a:r>
              <a:rPr lang="en-US" sz="3600">
                <a:latin typeface="Helvetica" charset="0"/>
              </a:rPr>
              <a:t>Image Segmentation to Detect Regions</a:t>
            </a:r>
          </a:p>
        </p:txBody>
      </p:sp>
      <p:sp>
        <p:nvSpPr>
          <p:cNvPr id="210947" name="Rectangle 3"/>
          <p:cNvSpPr>
            <a:spLocks noGrp="1" noChangeArrowheads="1"/>
          </p:cNvSpPr>
          <p:nvPr>
            <p:ph type="body" idx="4294967295"/>
          </p:nvPr>
        </p:nvSpPr>
        <p:spPr>
          <a:xfrm>
            <a:off x="2133600" y="5715000"/>
            <a:ext cx="4572000" cy="396875"/>
          </a:xfrm>
          <a:noFill/>
        </p:spPr>
        <p:txBody>
          <a:bodyPr>
            <a:spAutoFit/>
          </a:bodyPr>
          <a:lstStyle/>
          <a:p>
            <a:pPr eaLnBrk="1" hangingPunct="1">
              <a:buFont typeface="Arial" charset="0"/>
              <a:buNone/>
            </a:pPr>
            <a:r>
              <a:rPr lang="en-US" sz="2000" b="1"/>
              <a:t>	Horizontal profile of the 2-D plot</a:t>
            </a:r>
          </a:p>
        </p:txBody>
      </p:sp>
      <p:pic>
        <p:nvPicPr>
          <p:cNvPr id="210948" name="Picture 4"/>
          <p:cNvPicPr>
            <a:picLocks noChangeAspect="1" noChangeArrowheads="1"/>
          </p:cNvPicPr>
          <p:nvPr/>
        </p:nvPicPr>
        <p:blipFill>
          <a:blip r:embed="rId3"/>
          <a:srcRect/>
          <a:stretch>
            <a:fillRect/>
          </a:stretch>
        </p:blipFill>
        <p:spPr bwMode="auto">
          <a:xfrm>
            <a:off x="1219200" y="2971800"/>
            <a:ext cx="6473825" cy="2724150"/>
          </a:xfrm>
          <a:prstGeom prst="rect">
            <a:avLst/>
          </a:prstGeom>
          <a:noFill/>
          <a:ln w="9525">
            <a:noFill/>
            <a:miter lim="800000"/>
            <a:headEnd/>
            <a:tailEnd/>
          </a:ln>
        </p:spPr>
      </p:pic>
      <p:sp>
        <p:nvSpPr>
          <p:cNvPr id="6" name="Rectangle 3"/>
          <p:cNvSpPr txBox="1">
            <a:spLocks noChangeArrowheads="1"/>
          </p:cNvSpPr>
          <p:nvPr/>
        </p:nvSpPr>
        <p:spPr bwMode="auto">
          <a:xfrm>
            <a:off x="762000" y="1371600"/>
            <a:ext cx="7772400" cy="4114800"/>
          </a:xfrm>
          <a:prstGeom prst="rect">
            <a:avLst/>
          </a:prstGeom>
          <a:noFill/>
          <a:ln w="9525">
            <a:noFill/>
            <a:miter lim="800000"/>
            <a:headEnd/>
            <a:tailEnd/>
          </a:ln>
          <a:effectLst/>
        </p:spPr>
        <p:txBody>
          <a:bodyPr/>
          <a:lstStyle/>
          <a:p>
            <a:pPr marL="533400" indent="-533400" defTabSz="914400">
              <a:lnSpc>
                <a:spcPct val="90000"/>
              </a:lnSpc>
              <a:spcBef>
                <a:spcPct val="20000"/>
              </a:spcBef>
              <a:buFontTx/>
              <a:buChar char="•"/>
              <a:defRPr/>
            </a:pPr>
            <a:r>
              <a:rPr lang="en-US" sz="2400" kern="0" dirty="0">
                <a:latin typeface="Helvetica" pitchFamily="34" charset="0"/>
                <a:ea typeface="+mn-ea"/>
                <a:cs typeface="+mn-cs"/>
              </a:rPr>
              <a:t>Detection of axes using horizontal &amp; vertical profiles (image signatures)</a:t>
            </a:r>
          </a:p>
          <a:p>
            <a:pPr marL="933450" lvl="1" indent="-533400" defTabSz="914400">
              <a:lnSpc>
                <a:spcPct val="90000"/>
              </a:lnSpc>
              <a:spcBef>
                <a:spcPct val="20000"/>
              </a:spcBef>
              <a:buFontTx/>
              <a:buChar char="–"/>
              <a:defRPr/>
            </a:pPr>
            <a:r>
              <a:rPr lang="en-US" sz="2000" dirty="0">
                <a:solidFill>
                  <a:srgbClr val="C00000"/>
                </a:solidFill>
                <a:latin typeface="Helvetica" pitchFamily="34" charset="0"/>
                <a:ea typeface="+mn-ea"/>
                <a:cs typeface="+mn-cs"/>
              </a:rPr>
              <a:t>Works very well for properly aligned axis</a:t>
            </a:r>
          </a:p>
          <a:p>
            <a:pPr marL="933450" lvl="1" indent="-533400" defTabSz="914400">
              <a:lnSpc>
                <a:spcPct val="90000"/>
              </a:lnSpc>
              <a:spcBef>
                <a:spcPct val="20000"/>
              </a:spcBef>
              <a:buFontTx/>
              <a:buChar char="–"/>
              <a:defRPr/>
            </a:pPr>
            <a:r>
              <a:rPr lang="en-US" sz="2000" dirty="0">
                <a:solidFill>
                  <a:srgbClr val="C00000"/>
                </a:solidFill>
                <a:latin typeface="Helvetica" pitchFamily="34" charset="0"/>
                <a:ea typeface="+mn-ea"/>
                <a:cs typeface="+mn-cs"/>
              </a:rPr>
              <a:t>Realign in case of slightly slanted plot using </a:t>
            </a:r>
            <a:r>
              <a:rPr lang="en-US" sz="2000" dirty="0" err="1">
                <a:solidFill>
                  <a:srgbClr val="C00000"/>
                </a:solidFill>
                <a:latin typeface="Helvetica" pitchFamily="34" charset="0"/>
                <a:ea typeface="+mn-ea"/>
                <a:cs typeface="+mn-cs"/>
              </a:rPr>
              <a:t>hough</a:t>
            </a:r>
            <a:r>
              <a:rPr lang="en-US" sz="2000" dirty="0">
                <a:solidFill>
                  <a:srgbClr val="C00000"/>
                </a:solidFill>
                <a:latin typeface="Helvetica" pitchFamily="34" charset="0"/>
                <a:ea typeface="+mn-ea"/>
                <a:cs typeface="+mn-cs"/>
              </a:rPr>
              <a:t> transform</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2"/>
          <p:cNvSpPr>
            <a:spLocks noGrp="1" noChangeArrowheads="1"/>
          </p:cNvSpPr>
          <p:nvPr>
            <p:ph type="title" idx="4294967295"/>
          </p:nvPr>
        </p:nvSpPr>
        <p:spPr>
          <a:xfrm>
            <a:off x="685800" y="152400"/>
            <a:ext cx="7772400" cy="1143000"/>
          </a:xfrm>
        </p:spPr>
        <p:txBody>
          <a:bodyPr/>
          <a:lstStyle/>
          <a:p>
            <a:pPr eaLnBrk="1" hangingPunct="1"/>
            <a:r>
              <a:rPr lang="en-US" sz="2800">
                <a:latin typeface="Helvetica" charset="0"/>
              </a:rPr>
              <a:t>Tic Period Determination  </a:t>
            </a:r>
          </a:p>
        </p:txBody>
      </p:sp>
      <p:sp>
        <p:nvSpPr>
          <p:cNvPr id="212996" name="Rectangle 3"/>
          <p:cNvSpPr>
            <a:spLocks noGrp="1" noChangeArrowheads="1"/>
          </p:cNvSpPr>
          <p:nvPr>
            <p:ph type="body" idx="4294967295"/>
          </p:nvPr>
        </p:nvSpPr>
        <p:spPr>
          <a:xfrm>
            <a:off x="762000" y="1295400"/>
            <a:ext cx="7772400" cy="1676400"/>
          </a:xfrm>
        </p:spPr>
        <p:txBody>
          <a:bodyPr/>
          <a:lstStyle/>
          <a:p>
            <a:pPr defTabSz="914400" eaLnBrk="1" hangingPunct="1">
              <a:lnSpc>
                <a:spcPct val="90000"/>
              </a:lnSpc>
              <a:spcBef>
                <a:spcPct val="0"/>
              </a:spcBef>
            </a:pPr>
            <a:r>
              <a:rPr lang="en-US" sz="1400">
                <a:latin typeface="Helvetica" charset="0"/>
              </a:rPr>
              <a:t>Pixel regions immediately adjacent to axes give absolute measure to indices of data points extracted from data region, may be contaminated by noise and presence of smaller ticks</a:t>
            </a:r>
          </a:p>
          <a:p>
            <a:pPr defTabSz="914400" eaLnBrk="1" hangingPunct="1">
              <a:lnSpc>
                <a:spcPct val="90000"/>
              </a:lnSpc>
              <a:spcBef>
                <a:spcPct val="0"/>
              </a:spcBef>
            </a:pPr>
            <a:r>
              <a:rPr lang="en-US" sz="1400">
                <a:solidFill>
                  <a:srgbClr val="FF0000"/>
                </a:solidFill>
                <a:latin typeface="Helvetica" charset="0"/>
              </a:rPr>
              <a:t>Alleviate using FFT &amp; properties of Dirac function comb:</a:t>
            </a:r>
          </a:p>
          <a:p>
            <a:pPr defTabSz="914400" eaLnBrk="1" hangingPunct="1">
              <a:lnSpc>
                <a:spcPct val="90000"/>
              </a:lnSpc>
              <a:spcBef>
                <a:spcPct val="0"/>
              </a:spcBef>
            </a:pPr>
            <a:endParaRPr lang="en-US" sz="1400">
              <a:latin typeface="Helvetica" charset="0"/>
            </a:endParaRPr>
          </a:p>
          <a:p>
            <a:pPr defTabSz="914400" eaLnBrk="1" hangingPunct="1">
              <a:lnSpc>
                <a:spcPct val="90000"/>
              </a:lnSpc>
              <a:spcBef>
                <a:spcPct val="0"/>
              </a:spcBef>
            </a:pPr>
            <a:endParaRPr lang="en-US" sz="1400">
              <a:latin typeface="Helvetica" charset="0"/>
            </a:endParaRPr>
          </a:p>
          <a:p>
            <a:pPr defTabSz="914400" eaLnBrk="1" hangingPunct="1">
              <a:lnSpc>
                <a:spcPct val="90000"/>
              </a:lnSpc>
              <a:spcBef>
                <a:spcPct val="0"/>
              </a:spcBef>
            </a:pPr>
            <a:endParaRPr lang="en-US" sz="1400">
              <a:latin typeface="Helvetica" charset="0"/>
            </a:endParaRPr>
          </a:p>
          <a:p>
            <a:pPr defTabSz="914400" eaLnBrk="1" hangingPunct="1">
              <a:lnSpc>
                <a:spcPct val="90000"/>
              </a:lnSpc>
              <a:spcBef>
                <a:spcPct val="0"/>
              </a:spcBef>
            </a:pPr>
            <a:endParaRPr lang="en-US" sz="1400">
              <a:latin typeface="Helvetica" charset="0"/>
            </a:endParaRPr>
          </a:p>
          <a:p>
            <a:pPr defTabSz="914400" eaLnBrk="1" hangingPunct="1">
              <a:lnSpc>
                <a:spcPct val="90000"/>
              </a:lnSpc>
              <a:spcBef>
                <a:spcPct val="0"/>
              </a:spcBef>
            </a:pPr>
            <a:r>
              <a:rPr lang="en-US" sz="1400">
                <a:latin typeface="Helvetica" charset="0"/>
              </a:rPr>
              <a:t>Numerical tick period is difference between largest two peaks in twice FFT’d pixel projection data, </a:t>
            </a:r>
            <a:r>
              <a:rPr lang="en-US" sz="1400" i="1">
                <a:latin typeface="Helvetica" charset="0"/>
              </a:rPr>
              <a:t>pattern may also be used for classification (eg., log, linear etc)</a:t>
            </a:r>
          </a:p>
          <a:p>
            <a:pPr defTabSz="914400" eaLnBrk="1" hangingPunct="1">
              <a:lnSpc>
                <a:spcPct val="90000"/>
              </a:lnSpc>
              <a:spcBef>
                <a:spcPct val="0"/>
              </a:spcBef>
            </a:pPr>
            <a:endParaRPr lang="en-US" sz="1400" i="1">
              <a:latin typeface="Helvetica" charset="0"/>
            </a:endParaRPr>
          </a:p>
          <a:p>
            <a:pPr defTabSz="914400" eaLnBrk="1" hangingPunct="1">
              <a:lnSpc>
                <a:spcPct val="90000"/>
              </a:lnSpc>
              <a:spcBef>
                <a:spcPct val="0"/>
              </a:spcBef>
              <a:buFont typeface="Arial" charset="0"/>
              <a:buNone/>
            </a:pPr>
            <a:endParaRPr lang="en-US" sz="1800">
              <a:latin typeface="Helvetica" charset="0"/>
            </a:endParaRPr>
          </a:p>
          <a:p>
            <a:pPr defTabSz="914400" eaLnBrk="1" hangingPunct="1">
              <a:lnSpc>
                <a:spcPct val="90000"/>
              </a:lnSpc>
              <a:spcBef>
                <a:spcPct val="0"/>
              </a:spcBef>
              <a:buFont typeface="Arial" charset="0"/>
              <a:buNone/>
            </a:pPr>
            <a:endParaRPr lang="en-US" sz="1800">
              <a:latin typeface="Helvetica" charset="0"/>
            </a:endParaRPr>
          </a:p>
          <a:p>
            <a:pPr defTabSz="914400" eaLnBrk="1" hangingPunct="1">
              <a:lnSpc>
                <a:spcPct val="90000"/>
              </a:lnSpc>
              <a:spcBef>
                <a:spcPct val="0"/>
              </a:spcBef>
              <a:buFont typeface="Arial" charset="0"/>
              <a:buNone/>
            </a:pPr>
            <a:endParaRPr lang="en-US" sz="1800">
              <a:latin typeface="Helvetica" charset="0"/>
            </a:endParaRPr>
          </a:p>
          <a:p>
            <a:pPr defTabSz="914400" eaLnBrk="1" hangingPunct="1">
              <a:lnSpc>
                <a:spcPct val="90000"/>
              </a:lnSpc>
            </a:pPr>
            <a:endParaRPr lang="en-US" sz="2800"/>
          </a:p>
        </p:txBody>
      </p:sp>
      <p:graphicFrame>
        <p:nvGraphicFramePr>
          <p:cNvPr id="212994" name="Object 886"/>
          <p:cNvGraphicFramePr>
            <a:graphicFrameLocks noChangeAspect="1"/>
          </p:cNvGraphicFramePr>
          <p:nvPr/>
        </p:nvGraphicFramePr>
        <p:xfrm>
          <a:off x="3062288" y="1905000"/>
          <a:ext cx="2819400" cy="604838"/>
        </p:xfrm>
        <a:graphic>
          <a:graphicData uri="http://schemas.openxmlformats.org/presentationml/2006/ole">
            <mc:AlternateContent xmlns:mc="http://schemas.openxmlformats.org/markup-compatibility/2006">
              <mc:Choice xmlns:v="urn:schemas-microsoft-com:vml" Requires="v">
                <p:oleObj spid="_x0000_s140292" name="Equation" r:id="rId4" imgW="2133360" imgH="457200" progId="Equation.DSMT4">
                  <p:embed/>
                </p:oleObj>
              </mc:Choice>
              <mc:Fallback>
                <p:oleObj name="Equation" r:id="rId4" imgW="2133360" imgH="457200" progId="Equation.DSMT4">
                  <p:embed/>
                  <p:pic>
                    <p:nvPicPr>
                      <p:cNvPr id="0" name="Object 88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62288" y="1905000"/>
                        <a:ext cx="2819400" cy="604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894"/>
          <p:cNvGrpSpPr>
            <a:grpSpLocks/>
          </p:cNvGrpSpPr>
          <p:nvPr/>
        </p:nvGrpSpPr>
        <p:grpSpPr bwMode="auto">
          <a:xfrm>
            <a:off x="533400" y="3733800"/>
            <a:ext cx="8116888" cy="2249488"/>
            <a:chOff x="312" y="2759"/>
            <a:chExt cx="5113" cy="1417"/>
          </a:xfrm>
        </p:grpSpPr>
        <p:grpSp>
          <p:nvGrpSpPr>
            <p:cNvPr id="3" name="Group 8"/>
            <p:cNvGrpSpPr>
              <a:grpSpLocks/>
            </p:cNvGrpSpPr>
            <p:nvPr/>
          </p:nvGrpSpPr>
          <p:grpSpPr bwMode="auto">
            <a:xfrm>
              <a:off x="1513" y="3335"/>
              <a:ext cx="1290" cy="841"/>
              <a:chOff x="3212" y="2605"/>
              <a:chExt cx="1290" cy="841"/>
            </a:xfrm>
          </p:grpSpPr>
          <p:sp>
            <p:nvSpPr>
              <p:cNvPr id="213041" name="Line 9"/>
              <p:cNvSpPr>
                <a:spLocks noChangeShapeType="1"/>
              </p:cNvSpPr>
              <p:nvPr/>
            </p:nvSpPr>
            <p:spPr bwMode="auto">
              <a:xfrm>
                <a:off x="3212" y="3377"/>
                <a:ext cx="10"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42" name="Line 10"/>
              <p:cNvSpPr>
                <a:spLocks noChangeShapeType="1"/>
              </p:cNvSpPr>
              <p:nvPr/>
            </p:nvSpPr>
            <p:spPr bwMode="auto">
              <a:xfrm flipH="1">
                <a:off x="4492" y="3377"/>
                <a:ext cx="12"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43" name="Line 11"/>
              <p:cNvSpPr>
                <a:spLocks noChangeShapeType="1"/>
              </p:cNvSpPr>
              <p:nvPr/>
            </p:nvSpPr>
            <p:spPr bwMode="auto">
              <a:xfrm>
                <a:off x="3212" y="3236"/>
                <a:ext cx="10"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44" name="Line 12"/>
              <p:cNvSpPr>
                <a:spLocks noChangeShapeType="1"/>
              </p:cNvSpPr>
              <p:nvPr/>
            </p:nvSpPr>
            <p:spPr bwMode="auto">
              <a:xfrm flipH="1">
                <a:off x="4492" y="3236"/>
                <a:ext cx="12"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45" name="Line 13"/>
              <p:cNvSpPr>
                <a:spLocks noChangeShapeType="1"/>
              </p:cNvSpPr>
              <p:nvPr/>
            </p:nvSpPr>
            <p:spPr bwMode="auto">
              <a:xfrm>
                <a:off x="3212" y="3096"/>
                <a:ext cx="10"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46" name="Line 14"/>
              <p:cNvSpPr>
                <a:spLocks noChangeShapeType="1"/>
              </p:cNvSpPr>
              <p:nvPr/>
            </p:nvSpPr>
            <p:spPr bwMode="auto">
              <a:xfrm flipH="1">
                <a:off x="4492" y="3096"/>
                <a:ext cx="12"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47" name="Line 15"/>
              <p:cNvSpPr>
                <a:spLocks noChangeShapeType="1"/>
              </p:cNvSpPr>
              <p:nvPr/>
            </p:nvSpPr>
            <p:spPr bwMode="auto">
              <a:xfrm>
                <a:off x="3212" y="2956"/>
                <a:ext cx="10"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48" name="Line 16"/>
              <p:cNvSpPr>
                <a:spLocks noChangeShapeType="1"/>
              </p:cNvSpPr>
              <p:nvPr/>
            </p:nvSpPr>
            <p:spPr bwMode="auto">
              <a:xfrm flipH="1">
                <a:off x="4492" y="2956"/>
                <a:ext cx="12"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49" name="Line 17"/>
              <p:cNvSpPr>
                <a:spLocks noChangeShapeType="1"/>
              </p:cNvSpPr>
              <p:nvPr/>
            </p:nvSpPr>
            <p:spPr bwMode="auto">
              <a:xfrm>
                <a:off x="3212" y="2816"/>
                <a:ext cx="10"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0" name="Line 18"/>
              <p:cNvSpPr>
                <a:spLocks noChangeShapeType="1"/>
              </p:cNvSpPr>
              <p:nvPr/>
            </p:nvSpPr>
            <p:spPr bwMode="auto">
              <a:xfrm flipH="1">
                <a:off x="4492" y="2816"/>
                <a:ext cx="12"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1" name="Line 19"/>
              <p:cNvSpPr>
                <a:spLocks noChangeShapeType="1"/>
              </p:cNvSpPr>
              <p:nvPr/>
            </p:nvSpPr>
            <p:spPr bwMode="auto">
              <a:xfrm>
                <a:off x="3212" y="2675"/>
                <a:ext cx="10"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2" name="Line 20"/>
              <p:cNvSpPr>
                <a:spLocks noChangeShapeType="1"/>
              </p:cNvSpPr>
              <p:nvPr/>
            </p:nvSpPr>
            <p:spPr bwMode="auto">
              <a:xfrm flipH="1">
                <a:off x="4492" y="2675"/>
                <a:ext cx="12"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3" name="Line 21"/>
              <p:cNvSpPr>
                <a:spLocks noChangeShapeType="1"/>
              </p:cNvSpPr>
              <p:nvPr/>
            </p:nvSpPr>
            <p:spPr bwMode="auto">
              <a:xfrm flipV="1">
                <a:off x="3212" y="3437"/>
                <a:ext cx="1" cy="10"/>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4" name="Line 22"/>
              <p:cNvSpPr>
                <a:spLocks noChangeShapeType="1"/>
              </p:cNvSpPr>
              <p:nvPr/>
            </p:nvSpPr>
            <p:spPr bwMode="auto">
              <a:xfrm>
                <a:off x="3212" y="2605"/>
                <a:ext cx="1" cy="8"/>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5" name="Line 23"/>
              <p:cNvSpPr>
                <a:spLocks noChangeShapeType="1"/>
              </p:cNvSpPr>
              <p:nvPr/>
            </p:nvSpPr>
            <p:spPr bwMode="auto">
              <a:xfrm flipV="1">
                <a:off x="3471" y="3437"/>
                <a:ext cx="1" cy="10"/>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6" name="Line 24"/>
              <p:cNvSpPr>
                <a:spLocks noChangeShapeType="1"/>
              </p:cNvSpPr>
              <p:nvPr/>
            </p:nvSpPr>
            <p:spPr bwMode="auto">
              <a:xfrm>
                <a:off x="3471" y="2605"/>
                <a:ext cx="1" cy="8"/>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7" name="Line 25"/>
              <p:cNvSpPr>
                <a:spLocks noChangeShapeType="1"/>
              </p:cNvSpPr>
              <p:nvPr/>
            </p:nvSpPr>
            <p:spPr bwMode="auto">
              <a:xfrm flipV="1">
                <a:off x="3729" y="3437"/>
                <a:ext cx="1" cy="10"/>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8" name="Line 26"/>
              <p:cNvSpPr>
                <a:spLocks noChangeShapeType="1"/>
              </p:cNvSpPr>
              <p:nvPr/>
            </p:nvSpPr>
            <p:spPr bwMode="auto">
              <a:xfrm>
                <a:off x="3729" y="2605"/>
                <a:ext cx="1" cy="8"/>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59" name="Line 27"/>
              <p:cNvSpPr>
                <a:spLocks noChangeShapeType="1"/>
              </p:cNvSpPr>
              <p:nvPr/>
            </p:nvSpPr>
            <p:spPr bwMode="auto">
              <a:xfrm flipV="1">
                <a:off x="3987" y="3437"/>
                <a:ext cx="1" cy="10"/>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60" name="Line 28"/>
              <p:cNvSpPr>
                <a:spLocks noChangeShapeType="1"/>
              </p:cNvSpPr>
              <p:nvPr/>
            </p:nvSpPr>
            <p:spPr bwMode="auto">
              <a:xfrm>
                <a:off x="3987" y="2605"/>
                <a:ext cx="1" cy="8"/>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61" name="Line 29"/>
              <p:cNvSpPr>
                <a:spLocks noChangeShapeType="1"/>
              </p:cNvSpPr>
              <p:nvPr/>
            </p:nvSpPr>
            <p:spPr bwMode="auto">
              <a:xfrm flipV="1">
                <a:off x="4245" y="3437"/>
                <a:ext cx="1" cy="10"/>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62" name="Line 30"/>
              <p:cNvSpPr>
                <a:spLocks noChangeShapeType="1"/>
              </p:cNvSpPr>
              <p:nvPr/>
            </p:nvSpPr>
            <p:spPr bwMode="auto">
              <a:xfrm>
                <a:off x="4245" y="2605"/>
                <a:ext cx="1" cy="8"/>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63" name="Line 31"/>
              <p:cNvSpPr>
                <a:spLocks noChangeShapeType="1"/>
              </p:cNvSpPr>
              <p:nvPr/>
            </p:nvSpPr>
            <p:spPr bwMode="auto">
              <a:xfrm flipV="1">
                <a:off x="4503" y="3437"/>
                <a:ext cx="1" cy="10"/>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64" name="Line 32"/>
              <p:cNvSpPr>
                <a:spLocks noChangeShapeType="1"/>
              </p:cNvSpPr>
              <p:nvPr/>
            </p:nvSpPr>
            <p:spPr bwMode="auto">
              <a:xfrm>
                <a:off x="4503" y="2605"/>
                <a:ext cx="1" cy="8"/>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65" name="Freeform 33"/>
              <p:cNvSpPr>
                <a:spLocks noChangeArrowheads="1"/>
              </p:cNvSpPr>
              <p:nvPr/>
            </p:nvSpPr>
            <p:spPr bwMode="auto">
              <a:xfrm>
                <a:off x="3212" y="2605"/>
                <a:ext cx="1291" cy="842"/>
              </a:xfrm>
              <a:custGeom>
                <a:avLst/>
                <a:gdLst>
                  <a:gd name="T0" fmla="*/ 0 w 5692"/>
                  <a:gd name="T1" fmla="*/ 0 h 3711"/>
                  <a:gd name="T2" fmla="*/ 0 w 5692"/>
                  <a:gd name="T3" fmla="*/ 0 h 3711"/>
                  <a:gd name="T4" fmla="*/ 0 w 5692"/>
                  <a:gd name="T5" fmla="*/ 0 h 3711"/>
                  <a:gd name="T6" fmla="*/ 0 w 5692"/>
                  <a:gd name="T7" fmla="*/ 0 h 3711"/>
                  <a:gd name="T8" fmla="*/ 0 w 5692"/>
                  <a:gd name="T9" fmla="*/ 0 h 3711"/>
                  <a:gd name="T10" fmla="*/ 0 60000 65536"/>
                  <a:gd name="T11" fmla="*/ 0 60000 65536"/>
                  <a:gd name="T12" fmla="*/ 0 60000 65536"/>
                  <a:gd name="T13" fmla="*/ 0 60000 65536"/>
                  <a:gd name="T14" fmla="*/ 0 60000 65536"/>
                  <a:gd name="T15" fmla="*/ 0 w 5692"/>
                  <a:gd name="T16" fmla="*/ 0 h 3711"/>
                  <a:gd name="T17" fmla="*/ 5692 w 5692"/>
                  <a:gd name="T18" fmla="*/ 3711 h 3711"/>
                </a:gdLst>
                <a:ahLst/>
                <a:cxnLst>
                  <a:cxn ang="T10">
                    <a:pos x="T0" y="T1"/>
                  </a:cxn>
                  <a:cxn ang="T11">
                    <a:pos x="T2" y="T3"/>
                  </a:cxn>
                  <a:cxn ang="T12">
                    <a:pos x="T4" y="T5"/>
                  </a:cxn>
                  <a:cxn ang="T13">
                    <a:pos x="T6" y="T7"/>
                  </a:cxn>
                  <a:cxn ang="T14">
                    <a:pos x="T8" y="T9"/>
                  </a:cxn>
                </a:cxnLst>
                <a:rect l="T15" t="T16" r="T17" b="T18"/>
                <a:pathLst>
                  <a:path w="5692" h="3711">
                    <a:moveTo>
                      <a:pt x="0" y="3710"/>
                    </a:moveTo>
                    <a:lnTo>
                      <a:pt x="5691" y="3710"/>
                    </a:lnTo>
                    <a:lnTo>
                      <a:pt x="5691" y="0"/>
                    </a:lnTo>
                    <a:lnTo>
                      <a:pt x="0" y="0"/>
                    </a:lnTo>
                    <a:lnTo>
                      <a:pt x="0" y="3710"/>
                    </a:lnTo>
                  </a:path>
                </a:pathLst>
              </a:custGeom>
              <a:noFill/>
              <a:ln w="7200">
                <a:solidFill>
                  <a:srgbClr val="000000"/>
                </a:solidFill>
                <a:round/>
                <a:headEnd/>
                <a:tailEnd/>
              </a:ln>
            </p:spPr>
            <p:txBody>
              <a:bodyPr>
                <a:prstTxWarp prst="textNoShape">
                  <a:avLst/>
                </a:prstTxWarp>
              </a:bodyPr>
              <a:lstStyle/>
              <a:p>
                <a:pPr defTabSz="914400"/>
                <a:endParaRPr lang="en-US" sz="1200">
                  <a:latin typeface="Helvetica" charset="0"/>
                </a:endParaRPr>
              </a:p>
            </p:txBody>
          </p:sp>
          <p:sp>
            <p:nvSpPr>
              <p:cNvPr id="213066" name="Freeform 34"/>
              <p:cNvSpPr>
                <a:spLocks noChangeArrowheads="1"/>
              </p:cNvSpPr>
              <p:nvPr/>
            </p:nvSpPr>
            <p:spPr bwMode="auto">
              <a:xfrm>
                <a:off x="3215" y="2605"/>
                <a:ext cx="1288" cy="842"/>
              </a:xfrm>
              <a:custGeom>
                <a:avLst/>
                <a:gdLst>
                  <a:gd name="T0" fmla="*/ 0 w 5681"/>
                  <a:gd name="T1" fmla="*/ 0 h 3712"/>
                  <a:gd name="T2" fmla="*/ 0 w 5681"/>
                  <a:gd name="T3" fmla="*/ 0 h 3712"/>
                  <a:gd name="T4" fmla="*/ 0 w 5681"/>
                  <a:gd name="T5" fmla="*/ 0 h 3712"/>
                  <a:gd name="T6" fmla="*/ 0 w 5681"/>
                  <a:gd name="T7" fmla="*/ 0 h 3712"/>
                  <a:gd name="T8" fmla="*/ 0 w 5681"/>
                  <a:gd name="T9" fmla="*/ 0 h 3712"/>
                  <a:gd name="T10" fmla="*/ 0 w 5681"/>
                  <a:gd name="T11" fmla="*/ 0 h 3712"/>
                  <a:gd name="T12" fmla="*/ 0 w 5681"/>
                  <a:gd name="T13" fmla="*/ 0 h 3712"/>
                  <a:gd name="T14" fmla="*/ 0 w 5681"/>
                  <a:gd name="T15" fmla="*/ 0 h 3712"/>
                  <a:gd name="T16" fmla="*/ 0 w 5681"/>
                  <a:gd name="T17" fmla="*/ 0 h 3712"/>
                  <a:gd name="T18" fmla="*/ 0 w 5681"/>
                  <a:gd name="T19" fmla="*/ 0 h 3712"/>
                  <a:gd name="T20" fmla="*/ 0 w 5681"/>
                  <a:gd name="T21" fmla="*/ 0 h 3712"/>
                  <a:gd name="T22" fmla="*/ 0 w 5681"/>
                  <a:gd name="T23" fmla="*/ 0 h 3712"/>
                  <a:gd name="T24" fmla="*/ 0 w 5681"/>
                  <a:gd name="T25" fmla="*/ 0 h 3712"/>
                  <a:gd name="T26" fmla="*/ 0 w 5681"/>
                  <a:gd name="T27" fmla="*/ 0 h 3712"/>
                  <a:gd name="T28" fmla="*/ 0 w 5681"/>
                  <a:gd name="T29" fmla="*/ 0 h 3712"/>
                  <a:gd name="T30" fmla="*/ 0 w 5681"/>
                  <a:gd name="T31" fmla="*/ 0 h 3712"/>
                  <a:gd name="T32" fmla="*/ 0 w 5681"/>
                  <a:gd name="T33" fmla="*/ 0 h 3712"/>
                  <a:gd name="T34" fmla="*/ 0 w 5681"/>
                  <a:gd name="T35" fmla="*/ 0 h 3712"/>
                  <a:gd name="T36" fmla="*/ 0 w 5681"/>
                  <a:gd name="T37" fmla="*/ 0 h 3712"/>
                  <a:gd name="T38" fmla="*/ 0 w 5681"/>
                  <a:gd name="T39" fmla="*/ 0 h 3712"/>
                  <a:gd name="T40" fmla="*/ 0 w 5681"/>
                  <a:gd name="T41" fmla="*/ 0 h 3712"/>
                  <a:gd name="T42" fmla="*/ 0 w 5681"/>
                  <a:gd name="T43" fmla="*/ 0 h 3712"/>
                  <a:gd name="T44" fmla="*/ 0 w 5681"/>
                  <a:gd name="T45" fmla="*/ 0 h 3712"/>
                  <a:gd name="T46" fmla="*/ 0 w 5681"/>
                  <a:gd name="T47" fmla="*/ 0 h 3712"/>
                  <a:gd name="T48" fmla="*/ 0 w 5681"/>
                  <a:gd name="T49" fmla="*/ 0 h 3712"/>
                  <a:gd name="T50" fmla="*/ 0 w 5681"/>
                  <a:gd name="T51" fmla="*/ 0 h 3712"/>
                  <a:gd name="T52" fmla="*/ 0 w 5681"/>
                  <a:gd name="T53" fmla="*/ 0 h 3712"/>
                  <a:gd name="T54" fmla="*/ 0 w 5681"/>
                  <a:gd name="T55" fmla="*/ 0 h 3712"/>
                  <a:gd name="T56" fmla="*/ 0 w 5681"/>
                  <a:gd name="T57" fmla="*/ 0 h 3712"/>
                  <a:gd name="T58" fmla="*/ 0 w 5681"/>
                  <a:gd name="T59" fmla="*/ 0 h 3712"/>
                  <a:gd name="T60" fmla="*/ 0 w 5681"/>
                  <a:gd name="T61" fmla="*/ 0 h 3712"/>
                  <a:gd name="T62" fmla="*/ 0 w 5681"/>
                  <a:gd name="T63" fmla="*/ 0 h 3712"/>
                  <a:gd name="T64" fmla="*/ 0 w 5681"/>
                  <a:gd name="T65" fmla="*/ 0 h 3712"/>
                  <a:gd name="T66" fmla="*/ 0 w 5681"/>
                  <a:gd name="T67" fmla="*/ 0 h 3712"/>
                  <a:gd name="T68" fmla="*/ 0 w 5681"/>
                  <a:gd name="T69" fmla="*/ 0 h 3712"/>
                  <a:gd name="T70" fmla="*/ 0 w 5681"/>
                  <a:gd name="T71" fmla="*/ 0 h 3712"/>
                  <a:gd name="T72" fmla="*/ 0 w 5681"/>
                  <a:gd name="T73" fmla="*/ 0 h 3712"/>
                  <a:gd name="T74" fmla="*/ 0 w 5681"/>
                  <a:gd name="T75" fmla="*/ 0 h 3712"/>
                  <a:gd name="T76" fmla="*/ 0 w 5681"/>
                  <a:gd name="T77" fmla="*/ 0 h 3712"/>
                  <a:gd name="T78" fmla="*/ 0 w 5681"/>
                  <a:gd name="T79" fmla="*/ 0 h 3712"/>
                  <a:gd name="T80" fmla="*/ 0 w 5681"/>
                  <a:gd name="T81" fmla="*/ 0 h 3712"/>
                  <a:gd name="T82" fmla="*/ 0 w 5681"/>
                  <a:gd name="T83" fmla="*/ 0 h 3712"/>
                  <a:gd name="T84" fmla="*/ 0 w 5681"/>
                  <a:gd name="T85" fmla="*/ 0 h 3712"/>
                  <a:gd name="T86" fmla="*/ 0 w 5681"/>
                  <a:gd name="T87" fmla="*/ 0 h 3712"/>
                  <a:gd name="T88" fmla="*/ 0 w 5681"/>
                  <a:gd name="T89" fmla="*/ 0 h 3712"/>
                  <a:gd name="T90" fmla="*/ 0 w 5681"/>
                  <a:gd name="T91" fmla="*/ 0 h 3712"/>
                  <a:gd name="T92" fmla="*/ 0 w 5681"/>
                  <a:gd name="T93" fmla="*/ 0 h 3712"/>
                  <a:gd name="T94" fmla="*/ 0 w 5681"/>
                  <a:gd name="T95" fmla="*/ 0 h 3712"/>
                  <a:gd name="T96" fmla="*/ 0 w 5681"/>
                  <a:gd name="T97" fmla="*/ 0 h 3712"/>
                  <a:gd name="T98" fmla="*/ 0 w 5681"/>
                  <a:gd name="T99" fmla="*/ 0 h 3712"/>
                  <a:gd name="T100" fmla="*/ 0 w 5681"/>
                  <a:gd name="T101" fmla="*/ 0 h 3712"/>
                  <a:gd name="T102" fmla="*/ 0 w 5681"/>
                  <a:gd name="T103" fmla="*/ 0 h 3712"/>
                  <a:gd name="T104" fmla="*/ 0 w 5681"/>
                  <a:gd name="T105" fmla="*/ 0 h 3712"/>
                  <a:gd name="T106" fmla="*/ 0 w 5681"/>
                  <a:gd name="T107" fmla="*/ 0 h 3712"/>
                  <a:gd name="T108" fmla="*/ 0 w 5681"/>
                  <a:gd name="T109" fmla="*/ 0 h 3712"/>
                  <a:gd name="T110" fmla="*/ 0 w 5681"/>
                  <a:gd name="T111" fmla="*/ 0 h 3712"/>
                  <a:gd name="T112" fmla="*/ 0 w 5681"/>
                  <a:gd name="T113" fmla="*/ 0 h 3712"/>
                  <a:gd name="T114" fmla="*/ 0 w 5681"/>
                  <a:gd name="T115" fmla="*/ 0 h 3712"/>
                  <a:gd name="T116" fmla="*/ 0 w 5681"/>
                  <a:gd name="T117" fmla="*/ 0 h 3712"/>
                  <a:gd name="T118" fmla="*/ 0 w 5681"/>
                  <a:gd name="T119" fmla="*/ 0 h 3712"/>
                  <a:gd name="T120" fmla="*/ 0 w 5681"/>
                  <a:gd name="T121" fmla="*/ 0 h 3712"/>
                  <a:gd name="T122" fmla="*/ 0 w 5681"/>
                  <a:gd name="T123" fmla="*/ 0 h 371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681"/>
                  <a:gd name="T187" fmla="*/ 0 h 3712"/>
                  <a:gd name="T188" fmla="*/ 5681 w 5681"/>
                  <a:gd name="T189" fmla="*/ 3712 h 371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681" h="3712">
                    <a:moveTo>
                      <a:pt x="0" y="619"/>
                    </a:moveTo>
                    <a:lnTo>
                      <a:pt x="13" y="309"/>
                    </a:lnTo>
                    <a:lnTo>
                      <a:pt x="25" y="928"/>
                    </a:lnTo>
                    <a:lnTo>
                      <a:pt x="35" y="1"/>
                    </a:lnTo>
                    <a:lnTo>
                      <a:pt x="48" y="309"/>
                    </a:lnTo>
                    <a:lnTo>
                      <a:pt x="58" y="3092"/>
                    </a:lnTo>
                    <a:lnTo>
                      <a:pt x="69" y="3402"/>
                    </a:lnTo>
                    <a:lnTo>
                      <a:pt x="81" y="3092"/>
                    </a:lnTo>
                    <a:lnTo>
                      <a:pt x="93" y="3093"/>
                    </a:lnTo>
                    <a:lnTo>
                      <a:pt x="104" y="3093"/>
                    </a:lnTo>
                    <a:lnTo>
                      <a:pt x="115" y="3092"/>
                    </a:lnTo>
                    <a:lnTo>
                      <a:pt x="126" y="3093"/>
                    </a:lnTo>
                    <a:lnTo>
                      <a:pt x="138" y="3093"/>
                    </a:lnTo>
                    <a:lnTo>
                      <a:pt x="150" y="3402"/>
                    </a:lnTo>
                    <a:lnTo>
                      <a:pt x="160" y="3402"/>
                    </a:lnTo>
                    <a:lnTo>
                      <a:pt x="172" y="3093"/>
                    </a:lnTo>
                    <a:lnTo>
                      <a:pt x="184" y="3093"/>
                    </a:lnTo>
                    <a:lnTo>
                      <a:pt x="194" y="3093"/>
                    </a:lnTo>
                    <a:lnTo>
                      <a:pt x="207" y="3092"/>
                    </a:lnTo>
                    <a:lnTo>
                      <a:pt x="218" y="3093"/>
                    </a:lnTo>
                    <a:lnTo>
                      <a:pt x="229" y="3402"/>
                    </a:lnTo>
                    <a:lnTo>
                      <a:pt x="239" y="3093"/>
                    </a:lnTo>
                    <a:lnTo>
                      <a:pt x="251" y="3092"/>
                    </a:lnTo>
                    <a:lnTo>
                      <a:pt x="263" y="3092"/>
                    </a:lnTo>
                    <a:lnTo>
                      <a:pt x="274" y="3092"/>
                    </a:lnTo>
                    <a:lnTo>
                      <a:pt x="286" y="3092"/>
                    </a:lnTo>
                    <a:lnTo>
                      <a:pt x="296" y="3093"/>
                    </a:lnTo>
                    <a:lnTo>
                      <a:pt x="308" y="3092"/>
                    </a:lnTo>
                    <a:lnTo>
                      <a:pt x="319" y="3092"/>
                    </a:lnTo>
                    <a:lnTo>
                      <a:pt x="331" y="3093"/>
                    </a:lnTo>
                    <a:lnTo>
                      <a:pt x="343" y="3093"/>
                    </a:lnTo>
                    <a:lnTo>
                      <a:pt x="354" y="3402"/>
                    </a:lnTo>
                    <a:lnTo>
                      <a:pt x="365" y="3092"/>
                    </a:lnTo>
                    <a:lnTo>
                      <a:pt x="377" y="3402"/>
                    </a:lnTo>
                    <a:lnTo>
                      <a:pt x="388" y="3093"/>
                    </a:lnTo>
                    <a:lnTo>
                      <a:pt x="399" y="3092"/>
                    </a:lnTo>
                    <a:lnTo>
                      <a:pt x="411" y="3402"/>
                    </a:lnTo>
                    <a:lnTo>
                      <a:pt x="422" y="3093"/>
                    </a:lnTo>
                    <a:lnTo>
                      <a:pt x="433" y="3093"/>
                    </a:lnTo>
                    <a:lnTo>
                      <a:pt x="445" y="3402"/>
                    </a:lnTo>
                    <a:lnTo>
                      <a:pt x="456" y="3092"/>
                    </a:lnTo>
                    <a:lnTo>
                      <a:pt x="467" y="3402"/>
                    </a:lnTo>
                    <a:lnTo>
                      <a:pt x="478" y="3093"/>
                    </a:lnTo>
                    <a:lnTo>
                      <a:pt x="491" y="3401"/>
                    </a:lnTo>
                    <a:lnTo>
                      <a:pt x="502" y="3094"/>
                    </a:lnTo>
                    <a:lnTo>
                      <a:pt x="513" y="3093"/>
                    </a:lnTo>
                    <a:lnTo>
                      <a:pt x="524" y="3092"/>
                    </a:lnTo>
                    <a:lnTo>
                      <a:pt x="536" y="3403"/>
                    </a:lnTo>
                    <a:lnTo>
                      <a:pt x="546" y="3093"/>
                    </a:lnTo>
                    <a:lnTo>
                      <a:pt x="558" y="3092"/>
                    </a:lnTo>
                    <a:lnTo>
                      <a:pt x="569" y="1856"/>
                    </a:lnTo>
                    <a:lnTo>
                      <a:pt x="582" y="1855"/>
                    </a:lnTo>
                    <a:lnTo>
                      <a:pt x="592" y="2165"/>
                    </a:lnTo>
                    <a:lnTo>
                      <a:pt x="603" y="2473"/>
                    </a:lnTo>
                    <a:lnTo>
                      <a:pt x="615" y="2165"/>
                    </a:lnTo>
                    <a:lnTo>
                      <a:pt x="627" y="3093"/>
                    </a:lnTo>
                    <a:lnTo>
                      <a:pt x="637" y="3093"/>
                    </a:lnTo>
                    <a:lnTo>
                      <a:pt x="649" y="3092"/>
                    </a:lnTo>
                    <a:lnTo>
                      <a:pt x="660" y="3092"/>
                    </a:lnTo>
                    <a:lnTo>
                      <a:pt x="672" y="3093"/>
                    </a:lnTo>
                    <a:lnTo>
                      <a:pt x="684" y="3092"/>
                    </a:lnTo>
                    <a:lnTo>
                      <a:pt x="695" y="3093"/>
                    </a:lnTo>
                    <a:lnTo>
                      <a:pt x="706" y="3093"/>
                    </a:lnTo>
                    <a:lnTo>
                      <a:pt x="718" y="3402"/>
                    </a:lnTo>
                    <a:lnTo>
                      <a:pt x="729" y="3092"/>
                    </a:lnTo>
                    <a:lnTo>
                      <a:pt x="740" y="3092"/>
                    </a:lnTo>
                    <a:lnTo>
                      <a:pt x="752" y="3093"/>
                    </a:lnTo>
                    <a:lnTo>
                      <a:pt x="763" y="3093"/>
                    </a:lnTo>
                    <a:lnTo>
                      <a:pt x="774" y="3093"/>
                    </a:lnTo>
                    <a:lnTo>
                      <a:pt x="786" y="3093"/>
                    </a:lnTo>
                    <a:lnTo>
                      <a:pt x="797" y="3092"/>
                    </a:lnTo>
                    <a:lnTo>
                      <a:pt x="809" y="3093"/>
                    </a:lnTo>
                    <a:lnTo>
                      <a:pt x="820" y="3401"/>
                    </a:lnTo>
                    <a:lnTo>
                      <a:pt x="831" y="3093"/>
                    </a:lnTo>
                    <a:lnTo>
                      <a:pt x="842" y="3093"/>
                    </a:lnTo>
                    <a:lnTo>
                      <a:pt x="854" y="3092"/>
                    </a:lnTo>
                    <a:lnTo>
                      <a:pt x="866" y="3093"/>
                    </a:lnTo>
                    <a:lnTo>
                      <a:pt x="877" y="3092"/>
                    </a:lnTo>
                    <a:lnTo>
                      <a:pt x="888" y="3093"/>
                    </a:lnTo>
                    <a:lnTo>
                      <a:pt x="899" y="3092"/>
                    </a:lnTo>
                    <a:lnTo>
                      <a:pt x="911" y="3402"/>
                    </a:lnTo>
                    <a:lnTo>
                      <a:pt x="922" y="3093"/>
                    </a:lnTo>
                    <a:lnTo>
                      <a:pt x="934" y="3092"/>
                    </a:lnTo>
                    <a:lnTo>
                      <a:pt x="945" y="3711"/>
                    </a:lnTo>
                    <a:lnTo>
                      <a:pt x="957" y="3402"/>
                    </a:lnTo>
                    <a:lnTo>
                      <a:pt x="968" y="3402"/>
                    </a:lnTo>
                    <a:lnTo>
                      <a:pt x="979" y="3092"/>
                    </a:lnTo>
                    <a:lnTo>
                      <a:pt x="991" y="3402"/>
                    </a:lnTo>
                    <a:lnTo>
                      <a:pt x="1002" y="3093"/>
                    </a:lnTo>
                    <a:lnTo>
                      <a:pt x="1013" y="3403"/>
                    </a:lnTo>
                    <a:lnTo>
                      <a:pt x="1025" y="3401"/>
                    </a:lnTo>
                    <a:lnTo>
                      <a:pt x="1037" y="3402"/>
                    </a:lnTo>
                    <a:lnTo>
                      <a:pt x="1048" y="3711"/>
                    </a:lnTo>
                    <a:lnTo>
                      <a:pt x="1059" y="3093"/>
                    </a:lnTo>
                    <a:lnTo>
                      <a:pt x="1070" y="3403"/>
                    </a:lnTo>
                    <a:lnTo>
                      <a:pt x="1082" y="3093"/>
                    </a:lnTo>
                    <a:lnTo>
                      <a:pt x="1094" y="3092"/>
                    </a:lnTo>
                    <a:lnTo>
                      <a:pt x="1105" y="3711"/>
                    </a:lnTo>
                    <a:lnTo>
                      <a:pt x="1117" y="3093"/>
                    </a:lnTo>
                    <a:lnTo>
                      <a:pt x="1128" y="3092"/>
                    </a:lnTo>
                    <a:lnTo>
                      <a:pt x="1139" y="310"/>
                    </a:lnTo>
                    <a:lnTo>
                      <a:pt x="1150" y="1238"/>
                    </a:lnTo>
                    <a:lnTo>
                      <a:pt x="1163" y="309"/>
                    </a:lnTo>
                    <a:lnTo>
                      <a:pt x="1174" y="309"/>
                    </a:lnTo>
                    <a:lnTo>
                      <a:pt x="1184" y="619"/>
                    </a:lnTo>
                    <a:lnTo>
                      <a:pt x="1196" y="3094"/>
                    </a:lnTo>
                    <a:lnTo>
                      <a:pt x="1208" y="3093"/>
                    </a:lnTo>
                    <a:lnTo>
                      <a:pt x="1218" y="3402"/>
                    </a:lnTo>
                    <a:lnTo>
                      <a:pt x="1230" y="3402"/>
                    </a:lnTo>
                    <a:lnTo>
                      <a:pt x="1241" y="3402"/>
                    </a:lnTo>
                    <a:lnTo>
                      <a:pt x="1252" y="3402"/>
                    </a:lnTo>
                    <a:lnTo>
                      <a:pt x="1265" y="3092"/>
                    </a:lnTo>
                    <a:lnTo>
                      <a:pt x="1277" y="3093"/>
                    </a:lnTo>
                    <a:lnTo>
                      <a:pt x="1288" y="3093"/>
                    </a:lnTo>
                    <a:lnTo>
                      <a:pt x="1298" y="3711"/>
                    </a:lnTo>
                    <a:lnTo>
                      <a:pt x="1311" y="3093"/>
                    </a:lnTo>
                    <a:lnTo>
                      <a:pt x="1320" y="3403"/>
                    </a:lnTo>
                    <a:lnTo>
                      <a:pt x="1333" y="3092"/>
                    </a:lnTo>
                    <a:lnTo>
                      <a:pt x="1345" y="3092"/>
                    </a:lnTo>
                    <a:lnTo>
                      <a:pt x="1356" y="3092"/>
                    </a:lnTo>
                    <a:lnTo>
                      <a:pt x="1366" y="3402"/>
                    </a:lnTo>
                    <a:lnTo>
                      <a:pt x="1378" y="3092"/>
                    </a:lnTo>
                    <a:lnTo>
                      <a:pt x="1390" y="3092"/>
                    </a:lnTo>
                    <a:lnTo>
                      <a:pt x="1401" y="3093"/>
                    </a:lnTo>
                    <a:lnTo>
                      <a:pt x="1413" y="3093"/>
                    </a:lnTo>
                    <a:lnTo>
                      <a:pt x="1423" y="3093"/>
                    </a:lnTo>
                    <a:lnTo>
                      <a:pt x="1434" y="3402"/>
                    </a:lnTo>
                    <a:lnTo>
                      <a:pt x="1446" y="3092"/>
                    </a:lnTo>
                    <a:lnTo>
                      <a:pt x="1457" y="3093"/>
                    </a:lnTo>
                    <a:lnTo>
                      <a:pt x="1469" y="3092"/>
                    </a:lnTo>
                    <a:lnTo>
                      <a:pt x="1480" y="3093"/>
                    </a:lnTo>
                    <a:lnTo>
                      <a:pt x="1491" y="3403"/>
                    </a:lnTo>
                    <a:lnTo>
                      <a:pt x="1503" y="3093"/>
                    </a:lnTo>
                    <a:lnTo>
                      <a:pt x="1515" y="3092"/>
                    </a:lnTo>
                    <a:lnTo>
                      <a:pt x="1525" y="3403"/>
                    </a:lnTo>
                    <a:lnTo>
                      <a:pt x="1537" y="3402"/>
                    </a:lnTo>
                    <a:lnTo>
                      <a:pt x="1548" y="3093"/>
                    </a:lnTo>
                    <a:lnTo>
                      <a:pt x="1560" y="3093"/>
                    </a:lnTo>
                    <a:lnTo>
                      <a:pt x="1570" y="3403"/>
                    </a:lnTo>
                    <a:lnTo>
                      <a:pt x="1583" y="3093"/>
                    </a:lnTo>
                    <a:lnTo>
                      <a:pt x="1594" y="3093"/>
                    </a:lnTo>
                    <a:lnTo>
                      <a:pt x="1606" y="3402"/>
                    </a:lnTo>
                    <a:lnTo>
                      <a:pt x="1616" y="3093"/>
                    </a:lnTo>
                    <a:lnTo>
                      <a:pt x="1628" y="3402"/>
                    </a:lnTo>
                    <a:lnTo>
                      <a:pt x="1640" y="3092"/>
                    </a:lnTo>
                    <a:lnTo>
                      <a:pt x="1652" y="3402"/>
                    </a:lnTo>
                    <a:lnTo>
                      <a:pt x="1662" y="3092"/>
                    </a:lnTo>
                    <a:lnTo>
                      <a:pt x="1674" y="3093"/>
                    </a:lnTo>
                    <a:lnTo>
                      <a:pt x="1685" y="3093"/>
                    </a:lnTo>
                    <a:lnTo>
                      <a:pt x="1697" y="3402"/>
                    </a:lnTo>
                    <a:lnTo>
                      <a:pt x="1708" y="2166"/>
                    </a:lnTo>
                    <a:lnTo>
                      <a:pt x="1720" y="1856"/>
                    </a:lnTo>
                    <a:lnTo>
                      <a:pt x="1731" y="2164"/>
                    </a:lnTo>
                    <a:lnTo>
                      <a:pt x="1742" y="2164"/>
                    </a:lnTo>
                    <a:lnTo>
                      <a:pt x="1753" y="1856"/>
                    </a:lnTo>
                    <a:lnTo>
                      <a:pt x="1765" y="3093"/>
                    </a:lnTo>
                    <a:lnTo>
                      <a:pt x="1776" y="3093"/>
                    </a:lnTo>
                    <a:lnTo>
                      <a:pt x="1788" y="3093"/>
                    </a:lnTo>
                    <a:lnTo>
                      <a:pt x="1800" y="3402"/>
                    </a:lnTo>
                    <a:lnTo>
                      <a:pt x="1811" y="3402"/>
                    </a:lnTo>
                    <a:lnTo>
                      <a:pt x="1822" y="3093"/>
                    </a:lnTo>
                    <a:lnTo>
                      <a:pt x="1833" y="3092"/>
                    </a:lnTo>
                    <a:lnTo>
                      <a:pt x="1844" y="3711"/>
                    </a:lnTo>
                    <a:lnTo>
                      <a:pt x="1855" y="3093"/>
                    </a:lnTo>
                    <a:lnTo>
                      <a:pt x="1867" y="3093"/>
                    </a:lnTo>
                    <a:lnTo>
                      <a:pt x="1879" y="3092"/>
                    </a:lnTo>
                    <a:lnTo>
                      <a:pt x="1891" y="3402"/>
                    </a:lnTo>
                    <a:lnTo>
                      <a:pt x="1901" y="3093"/>
                    </a:lnTo>
                    <a:lnTo>
                      <a:pt x="1913" y="3402"/>
                    </a:lnTo>
                    <a:lnTo>
                      <a:pt x="1924" y="3092"/>
                    </a:lnTo>
                    <a:lnTo>
                      <a:pt x="1936" y="3093"/>
                    </a:lnTo>
                    <a:lnTo>
                      <a:pt x="1947" y="3092"/>
                    </a:lnTo>
                    <a:lnTo>
                      <a:pt x="1959" y="3093"/>
                    </a:lnTo>
                    <a:lnTo>
                      <a:pt x="1970" y="3403"/>
                    </a:lnTo>
                    <a:lnTo>
                      <a:pt x="1981" y="3093"/>
                    </a:lnTo>
                    <a:lnTo>
                      <a:pt x="1992" y="3092"/>
                    </a:lnTo>
                    <a:lnTo>
                      <a:pt x="2004" y="3092"/>
                    </a:lnTo>
                    <a:lnTo>
                      <a:pt x="2015" y="3094"/>
                    </a:lnTo>
                    <a:lnTo>
                      <a:pt x="2026" y="3093"/>
                    </a:lnTo>
                    <a:lnTo>
                      <a:pt x="2038" y="3093"/>
                    </a:lnTo>
                    <a:lnTo>
                      <a:pt x="2050" y="3402"/>
                    </a:lnTo>
                    <a:lnTo>
                      <a:pt x="2062" y="3402"/>
                    </a:lnTo>
                    <a:lnTo>
                      <a:pt x="2072" y="3093"/>
                    </a:lnTo>
                    <a:lnTo>
                      <a:pt x="2083" y="3092"/>
                    </a:lnTo>
                    <a:lnTo>
                      <a:pt x="2095" y="3093"/>
                    </a:lnTo>
                    <a:lnTo>
                      <a:pt x="2105" y="3093"/>
                    </a:lnTo>
                    <a:lnTo>
                      <a:pt x="2117" y="3093"/>
                    </a:lnTo>
                    <a:lnTo>
                      <a:pt x="2129" y="3401"/>
                    </a:lnTo>
                    <a:lnTo>
                      <a:pt x="2140" y="3402"/>
                    </a:lnTo>
                    <a:lnTo>
                      <a:pt x="2151" y="3093"/>
                    </a:lnTo>
                    <a:lnTo>
                      <a:pt x="2162" y="3092"/>
                    </a:lnTo>
                    <a:lnTo>
                      <a:pt x="2174" y="3092"/>
                    </a:lnTo>
                    <a:lnTo>
                      <a:pt x="2186" y="3093"/>
                    </a:lnTo>
                    <a:lnTo>
                      <a:pt x="2197" y="3092"/>
                    </a:lnTo>
                    <a:lnTo>
                      <a:pt x="2208" y="3401"/>
                    </a:lnTo>
                    <a:lnTo>
                      <a:pt x="2220" y="3093"/>
                    </a:lnTo>
                    <a:lnTo>
                      <a:pt x="2231" y="3402"/>
                    </a:lnTo>
                    <a:lnTo>
                      <a:pt x="2242" y="3093"/>
                    </a:lnTo>
                    <a:lnTo>
                      <a:pt x="2254" y="3092"/>
                    </a:lnTo>
                    <a:lnTo>
                      <a:pt x="2265" y="3093"/>
                    </a:lnTo>
                    <a:lnTo>
                      <a:pt x="2277" y="309"/>
                    </a:lnTo>
                    <a:lnTo>
                      <a:pt x="2289" y="1"/>
                    </a:lnTo>
                    <a:lnTo>
                      <a:pt x="2299" y="310"/>
                    </a:lnTo>
                    <a:lnTo>
                      <a:pt x="2311" y="309"/>
                    </a:lnTo>
                    <a:lnTo>
                      <a:pt x="2322" y="308"/>
                    </a:lnTo>
                    <a:lnTo>
                      <a:pt x="2333" y="3092"/>
                    </a:lnTo>
                    <a:lnTo>
                      <a:pt x="2345" y="3402"/>
                    </a:lnTo>
                    <a:lnTo>
                      <a:pt x="2356" y="3403"/>
                    </a:lnTo>
                    <a:lnTo>
                      <a:pt x="2367" y="3093"/>
                    </a:lnTo>
                    <a:lnTo>
                      <a:pt x="2379" y="3093"/>
                    </a:lnTo>
                    <a:lnTo>
                      <a:pt x="2391" y="3402"/>
                    </a:lnTo>
                    <a:lnTo>
                      <a:pt x="2401" y="3093"/>
                    </a:lnTo>
                    <a:lnTo>
                      <a:pt x="2413" y="3402"/>
                    </a:lnTo>
                    <a:lnTo>
                      <a:pt x="2425" y="3093"/>
                    </a:lnTo>
                    <a:lnTo>
                      <a:pt x="2437" y="3093"/>
                    </a:lnTo>
                    <a:lnTo>
                      <a:pt x="2447" y="3092"/>
                    </a:lnTo>
                    <a:lnTo>
                      <a:pt x="2459" y="3401"/>
                    </a:lnTo>
                    <a:lnTo>
                      <a:pt x="2470" y="3093"/>
                    </a:lnTo>
                    <a:lnTo>
                      <a:pt x="2482" y="3092"/>
                    </a:lnTo>
                    <a:lnTo>
                      <a:pt x="2494" y="3093"/>
                    </a:lnTo>
                    <a:lnTo>
                      <a:pt x="2504" y="3403"/>
                    </a:lnTo>
                    <a:lnTo>
                      <a:pt x="2516" y="3093"/>
                    </a:lnTo>
                    <a:lnTo>
                      <a:pt x="2528" y="3092"/>
                    </a:lnTo>
                    <a:lnTo>
                      <a:pt x="2540" y="3092"/>
                    </a:lnTo>
                    <a:lnTo>
                      <a:pt x="2551" y="3093"/>
                    </a:lnTo>
                    <a:lnTo>
                      <a:pt x="2563" y="3092"/>
                    </a:lnTo>
                    <a:lnTo>
                      <a:pt x="2574" y="3093"/>
                    </a:lnTo>
                    <a:lnTo>
                      <a:pt x="2584" y="3403"/>
                    </a:lnTo>
                    <a:lnTo>
                      <a:pt x="2597" y="3093"/>
                    </a:lnTo>
                    <a:lnTo>
                      <a:pt x="2607" y="3402"/>
                    </a:lnTo>
                    <a:lnTo>
                      <a:pt x="2619" y="3092"/>
                    </a:lnTo>
                    <a:lnTo>
                      <a:pt x="2630" y="3402"/>
                    </a:lnTo>
                    <a:lnTo>
                      <a:pt x="2641" y="3093"/>
                    </a:lnTo>
                    <a:lnTo>
                      <a:pt x="2653" y="3092"/>
                    </a:lnTo>
                    <a:lnTo>
                      <a:pt x="2665" y="3093"/>
                    </a:lnTo>
                    <a:lnTo>
                      <a:pt x="2676" y="3093"/>
                    </a:lnTo>
                    <a:lnTo>
                      <a:pt x="2687" y="3093"/>
                    </a:lnTo>
                    <a:lnTo>
                      <a:pt x="2698" y="3402"/>
                    </a:lnTo>
                    <a:lnTo>
                      <a:pt x="2709" y="3093"/>
                    </a:lnTo>
                    <a:lnTo>
                      <a:pt x="2721" y="3402"/>
                    </a:lnTo>
                    <a:lnTo>
                      <a:pt x="2733" y="3092"/>
                    </a:lnTo>
                    <a:lnTo>
                      <a:pt x="2744" y="3092"/>
                    </a:lnTo>
                    <a:lnTo>
                      <a:pt x="2756" y="3093"/>
                    </a:lnTo>
                    <a:lnTo>
                      <a:pt x="2767" y="3092"/>
                    </a:lnTo>
                    <a:lnTo>
                      <a:pt x="2778" y="3711"/>
                    </a:lnTo>
                    <a:lnTo>
                      <a:pt x="2789" y="3092"/>
                    </a:lnTo>
                    <a:lnTo>
                      <a:pt x="2800" y="3402"/>
                    </a:lnTo>
                    <a:lnTo>
                      <a:pt x="2812" y="3402"/>
                    </a:lnTo>
                    <a:lnTo>
                      <a:pt x="2824" y="3092"/>
                    </a:lnTo>
                    <a:lnTo>
                      <a:pt x="2836" y="3093"/>
                    </a:lnTo>
                    <a:lnTo>
                      <a:pt x="2845" y="2474"/>
                    </a:lnTo>
                    <a:lnTo>
                      <a:pt x="2856" y="2473"/>
                    </a:lnTo>
                    <a:lnTo>
                      <a:pt x="2869" y="1856"/>
                    </a:lnTo>
                    <a:lnTo>
                      <a:pt x="2880" y="1856"/>
                    </a:lnTo>
                    <a:lnTo>
                      <a:pt x="2891" y="2474"/>
                    </a:lnTo>
                    <a:lnTo>
                      <a:pt x="2903" y="3092"/>
                    </a:lnTo>
                    <a:lnTo>
                      <a:pt x="2914" y="3403"/>
                    </a:lnTo>
                    <a:lnTo>
                      <a:pt x="2926" y="3093"/>
                    </a:lnTo>
                    <a:lnTo>
                      <a:pt x="2937" y="3093"/>
                    </a:lnTo>
                    <a:lnTo>
                      <a:pt x="2948" y="3092"/>
                    </a:lnTo>
                    <a:lnTo>
                      <a:pt x="2960" y="3092"/>
                    </a:lnTo>
                    <a:lnTo>
                      <a:pt x="2971" y="3402"/>
                    </a:lnTo>
                    <a:lnTo>
                      <a:pt x="2982" y="3092"/>
                    </a:lnTo>
                    <a:lnTo>
                      <a:pt x="2994" y="3092"/>
                    </a:lnTo>
                    <a:lnTo>
                      <a:pt x="3005" y="3092"/>
                    </a:lnTo>
                    <a:lnTo>
                      <a:pt x="3017" y="3092"/>
                    </a:lnTo>
                    <a:lnTo>
                      <a:pt x="3028" y="3093"/>
                    </a:lnTo>
                    <a:lnTo>
                      <a:pt x="3040" y="3093"/>
                    </a:lnTo>
                    <a:lnTo>
                      <a:pt x="3051" y="3093"/>
                    </a:lnTo>
                    <a:lnTo>
                      <a:pt x="3063" y="3402"/>
                    </a:lnTo>
                    <a:lnTo>
                      <a:pt x="3074" y="3092"/>
                    </a:lnTo>
                    <a:lnTo>
                      <a:pt x="3086" y="3402"/>
                    </a:lnTo>
                    <a:lnTo>
                      <a:pt x="3097" y="3092"/>
                    </a:lnTo>
                    <a:lnTo>
                      <a:pt x="3108" y="3093"/>
                    </a:lnTo>
                    <a:lnTo>
                      <a:pt x="3119" y="3093"/>
                    </a:lnTo>
                    <a:lnTo>
                      <a:pt x="3130" y="3093"/>
                    </a:lnTo>
                    <a:lnTo>
                      <a:pt x="3142" y="3093"/>
                    </a:lnTo>
                    <a:lnTo>
                      <a:pt x="3153" y="3092"/>
                    </a:lnTo>
                    <a:lnTo>
                      <a:pt x="3165" y="3093"/>
                    </a:lnTo>
                    <a:lnTo>
                      <a:pt x="3176" y="3092"/>
                    </a:lnTo>
                    <a:lnTo>
                      <a:pt x="3188" y="3401"/>
                    </a:lnTo>
                    <a:lnTo>
                      <a:pt x="3199" y="3094"/>
                    </a:lnTo>
                    <a:lnTo>
                      <a:pt x="3211" y="3402"/>
                    </a:lnTo>
                    <a:lnTo>
                      <a:pt x="3222" y="3093"/>
                    </a:lnTo>
                    <a:lnTo>
                      <a:pt x="3233" y="3093"/>
                    </a:lnTo>
                    <a:lnTo>
                      <a:pt x="3244" y="3093"/>
                    </a:lnTo>
                    <a:lnTo>
                      <a:pt x="3255" y="3092"/>
                    </a:lnTo>
                    <a:lnTo>
                      <a:pt x="3267" y="3092"/>
                    </a:lnTo>
                    <a:lnTo>
                      <a:pt x="3279" y="3092"/>
                    </a:lnTo>
                    <a:lnTo>
                      <a:pt x="3290" y="3402"/>
                    </a:lnTo>
                    <a:lnTo>
                      <a:pt x="3301" y="3093"/>
                    </a:lnTo>
                    <a:lnTo>
                      <a:pt x="3313" y="3092"/>
                    </a:lnTo>
                    <a:lnTo>
                      <a:pt x="3324" y="3093"/>
                    </a:lnTo>
                    <a:lnTo>
                      <a:pt x="3335" y="3093"/>
                    </a:lnTo>
                    <a:lnTo>
                      <a:pt x="3347" y="3092"/>
                    </a:lnTo>
                    <a:lnTo>
                      <a:pt x="3358" y="3402"/>
                    </a:lnTo>
                    <a:lnTo>
                      <a:pt x="3369" y="3093"/>
                    </a:lnTo>
                    <a:lnTo>
                      <a:pt x="3381" y="3092"/>
                    </a:lnTo>
                    <a:lnTo>
                      <a:pt x="3392" y="3093"/>
                    </a:lnTo>
                    <a:lnTo>
                      <a:pt x="3404" y="3403"/>
                    </a:lnTo>
                    <a:lnTo>
                      <a:pt x="3414" y="1"/>
                    </a:lnTo>
                    <a:lnTo>
                      <a:pt x="3426" y="618"/>
                    </a:lnTo>
                    <a:lnTo>
                      <a:pt x="3438" y="619"/>
                    </a:lnTo>
                    <a:lnTo>
                      <a:pt x="3449" y="619"/>
                    </a:lnTo>
                    <a:lnTo>
                      <a:pt x="3460" y="309"/>
                    </a:lnTo>
                    <a:lnTo>
                      <a:pt x="3472" y="3401"/>
                    </a:lnTo>
                    <a:lnTo>
                      <a:pt x="3483" y="3403"/>
                    </a:lnTo>
                    <a:lnTo>
                      <a:pt x="3494" y="3093"/>
                    </a:lnTo>
                    <a:lnTo>
                      <a:pt x="3506" y="3093"/>
                    </a:lnTo>
                    <a:lnTo>
                      <a:pt x="3518" y="3092"/>
                    </a:lnTo>
                    <a:lnTo>
                      <a:pt x="3529" y="3093"/>
                    </a:lnTo>
                    <a:lnTo>
                      <a:pt x="3540" y="3402"/>
                    </a:lnTo>
                    <a:lnTo>
                      <a:pt x="3552" y="3092"/>
                    </a:lnTo>
                    <a:lnTo>
                      <a:pt x="3563" y="3092"/>
                    </a:lnTo>
                    <a:lnTo>
                      <a:pt x="3575" y="3402"/>
                    </a:lnTo>
                    <a:lnTo>
                      <a:pt x="3587" y="3402"/>
                    </a:lnTo>
                    <a:lnTo>
                      <a:pt x="3597" y="3092"/>
                    </a:lnTo>
                    <a:lnTo>
                      <a:pt x="3609" y="3403"/>
                    </a:lnTo>
                    <a:lnTo>
                      <a:pt x="3620" y="3403"/>
                    </a:lnTo>
                    <a:lnTo>
                      <a:pt x="3632" y="3092"/>
                    </a:lnTo>
                    <a:lnTo>
                      <a:pt x="3643" y="3093"/>
                    </a:lnTo>
                    <a:lnTo>
                      <a:pt x="3655" y="3403"/>
                    </a:lnTo>
                    <a:lnTo>
                      <a:pt x="3665" y="3402"/>
                    </a:lnTo>
                    <a:lnTo>
                      <a:pt x="3678" y="3093"/>
                    </a:lnTo>
                    <a:lnTo>
                      <a:pt x="3689" y="3402"/>
                    </a:lnTo>
                    <a:lnTo>
                      <a:pt x="3700" y="3402"/>
                    </a:lnTo>
                    <a:lnTo>
                      <a:pt x="3711" y="3093"/>
                    </a:lnTo>
                    <a:lnTo>
                      <a:pt x="3723" y="3092"/>
                    </a:lnTo>
                    <a:lnTo>
                      <a:pt x="3733" y="3093"/>
                    </a:lnTo>
                    <a:lnTo>
                      <a:pt x="3745" y="3093"/>
                    </a:lnTo>
                    <a:lnTo>
                      <a:pt x="3757" y="3093"/>
                    </a:lnTo>
                    <a:lnTo>
                      <a:pt x="3768" y="3092"/>
                    </a:lnTo>
                    <a:lnTo>
                      <a:pt x="3779" y="3402"/>
                    </a:lnTo>
                    <a:lnTo>
                      <a:pt x="3791" y="3092"/>
                    </a:lnTo>
                    <a:lnTo>
                      <a:pt x="3802" y="3092"/>
                    </a:lnTo>
                    <a:lnTo>
                      <a:pt x="3813" y="3093"/>
                    </a:lnTo>
                    <a:lnTo>
                      <a:pt x="3825" y="3092"/>
                    </a:lnTo>
                    <a:lnTo>
                      <a:pt x="3835" y="3093"/>
                    </a:lnTo>
                    <a:lnTo>
                      <a:pt x="3847" y="3092"/>
                    </a:lnTo>
                    <a:lnTo>
                      <a:pt x="3858" y="3093"/>
                    </a:lnTo>
                    <a:lnTo>
                      <a:pt x="3870" y="3093"/>
                    </a:lnTo>
                    <a:lnTo>
                      <a:pt x="3881" y="3402"/>
                    </a:lnTo>
                    <a:lnTo>
                      <a:pt x="3893" y="3402"/>
                    </a:lnTo>
                    <a:lnTo>
                      <a:pt x="3904" y="3402"/>
                    </a:lnTo>
                    <a:lnTo>
                      <a:pt x="3915" y="3092"/>
                    </a:lnTo>
                    <a:lnTo>
                      <a:pt x="3926" y="3402"/>
                    </a:lnTo>
                    <a:lnTo>
                      <a:pt x="3938" y="3093"/>
                    </a:lnTo>
                    <a:lnTo>
                      <a:pt x="3950" y="3402"/>
                    </a:lnTo>
                    <a:lnTo>
                      <a:pt x="3961" y="3402"/>
                    </a:lnTo>
                    <a:lnTo>
                      <a:pt x="3973" y="3402"/>
                    </a:lnTo>
                    <a:lnTo>
                      <a:pt x="3985" y="1856"/>
                    </a:lnTo>
                    <a:lnTo>
                      <a:pt x="3997" y="1856"/>
                    </a:lnTo>
                    <a:lnTo>
                      <a:pt x="4007" y="1856"/>
                    </a:lnTo>
                    <a:lnTo>
                      <a:pt x="4018" y="2164"/>
                    </a:lnTo>
                    <a:lnTo>
                      <a:pt x="4030" y="2165"/>
                    </a:lnTo>
                    <a:lnTo>
                      <a:pt x="4040" y="3093"/>
                    </a:lnTo>
                    <a:lnTo>
                      <a:pt x="4052" y="3093"/>
                    </a:lnTo>
                    <a:lnTo>
                      <a:pt x="4064" y="3402"/>
                    </a:lnTo>
                    <a:lnTo>
                      <a:pt x="4075" y="3092"/>
                    </a:lnTo>
                    <a:lnTo>
                      <a:pt x="4086" y="3402"/>
                    </a:lnTo>
                    <a:lnTo>
                      <a:pt x="4099" y="3092"/>
                    </a:lnTo>
                    <a:lnTo>
                      <a:pt x="4110" y="3093"/>
                    </a:lnTo>
                    <a:lnTo>
                      <a:pt x="4121" y="3093"/>
                    </a:lnTo>
                    <a:lnTo>
                      <a:pt x="4133" y="3092"/>
                    </a:lnTo>
                    <a:lnTo>
                      <a:pt x="4144" y="3093"/>
                    </a:lnTo>
                    <a:lnTo>
                      <a:pt x="4155" y="3093"/>
                    </a:lnTo>
                    <a:lnTo>
                      <a:pt x="4166" y="3092"/>
                    </a:lnTo>
                    <a:lnTo>
                      <a:pt x="4178" y="3092"/>
                    </a:lnTo>
                    <a:lnTo>
                      <a:pt x="4190" y="3403"/>
                    </a:lnTo>
                    <a:lnTo>
                      <a:pt x="4201" y="3402"/>
                    </a:lnTo>
                    <a:lnTo>
                      <a:pt x="4212" y="3402"/>
                    </a:lnTo>
                    <a:lnTo>
                      <a:pt x="4224" y="3093"/>
                    </a:lnTo>
                    <a:lnTo>
                      <a:pt x="4235" y="3093"/>
                    </a:lnTo>
                    <a:lnTo>
                      <a:pt x="4246" y="3092"/>
                    </a:lnTo>
                    <a:lnTo>
                      <a:pt x="4258" y="3402"/>
                    </a:lnTo>
                    <a:lnTo>
                      <a:pt x="4269" y="3093"/>
                    </a:lnTo>
                    <a:lnTo>
                      <a:pt x="4280" y="3402"/>
                    </a:lnTo>
                    <a:lnTo>
                      <a:pt x="4292" y="3093"/>
                    </a:lnTo>
                    <a:lnTo>
                      <a:pt x="4304" y="3093"/>
                    </a:lnTo>
                    <a:lnTo>
                      <a:pt x="4314" y="3094"/>
                    </a:lnTo>
                    <a:lnTo>
                      <a:pt x="4326" y="3092"/>
                    </a:lnTo>
                    <a:lnTo>
                      <a:pt x="4338" y="3401"/>
                    </a:lnTo>
                    <a:lnTo>
                      <a:pt x="4349" y="3402"/>
                    </a:lnTo>
                    <a:lnTo>
                      <a:pt x="4360" y="3402"/>
                    </a:lnTo>
                    <a:lnTo>
                      <a:pt x="4371" y="3093"/>
                    </a:lnTo>
                    <a:lnTo>
                      <a:pt x="4382" y="3092"/>
                    </a:lnTo>
                    <a:lnTo>
                      <a:pt x="4394" y="3092"/>
                    </a:lnTo>
                    <a:lnTo>
                      <a:pt x="4406" y="3093"/>
                    </a:lnTo>
                    <a:lnTo>
                      <a:pt x="4417" y="3092"/>
                    </a:lnTo>
                    <a:lnTo>
                      <a:pt x="4429" y="3093"/>
                    </a:lnTo>
                    <a:lnTo>
                      <a:pt x="4439" y="3092"/>
                    </a:lnTo>
                    <a:lnTo>
                      <a:pt x="4451" y="3092"/>
                    </a:lnTo>
                    <a:lnTo>
                      <a:pt x="4462" y="3093"/>
                    </a:lnTo>
                    <a:lnTo>
                      <a:pt x="4474" y="3402"/>
                    </a:lnTo>
                    <a:lnTo>
                      <a:pt x="4485" y="3093"/>
                    </a:lnTo>
                    <a:lnTo>
                      <a:pt x="4496" y="3092"/>
                    </a:lnTo>
                    <a:lnTo>
                      <a:pt x="4507" y="3092"/>
                    </a:lnTo>
                    <a:lnTo>
                      <a:pt x="4519" y="3403"/>
                    </a:lnTo>
                    <a:lnTo>
                      <a:pt x="4530" y="3402"/>
                    </a:lnTo>
                    <a:lnTo>
                      <a:pt x="4541" y="3093"/>
                    </a:lnTo>
                    <a:lnTo>
                      <a:pt x="4552" y="619"/>
                    </a:lnTo>
                    <a:lnTo>
                      <a:pt x="4564" y="0"/>
                    </a:lnTo>
                    <a:lnTo>
                      <a:pt x="4577" y="310"/>
                    </a:lnTo>
                    <a:lnTo>
                      <a:pt x="4588" y="0"/>
                    </a:lnTo>
                    <a:lnTo>
                      <a:pt x="4599" y="309"/>
                    </a:lnTo>
                    <a:lnTo>
                      <a:pt x="4610" y="3092"/>
                    </a:lnTo>
                    <a:lnTo>
                      <a:pt x="4621" y="3401"/>
                    </a:lnTo>
                    <a:lnTo>
                      <a:pt x="4633" y="3093"/>
                    </a:lnTo>
                    <a:lnTo>
                      <a:pt x="4644" y="3402"/>
                    </a:lnTo>
                    <a:lnTo>
                      <a:pt x="4656" y="3092"/>
                    </a:lnTo>
                    <a:lnTo>
                      <a:pt x="4667" y="3402"/>
                    </a:lnTo>
                    <a:lnTo>
                      <a:pt x="4678" y="3093"/>
                    </a:lnTo>
                    <a:lnTo>
                      <a:pt x="4690" y="3092"/>
                    </a:lnTo>
                    <a:lnTo>
                      <a:pt x="4701" y="3092"/>
                    </a:lnTo>
                    <a:lnTo>
                      <a:pt x="4712" y="3093"/>
                    </a:lnTo>
                    <a:lnTo>
                      <a:pt x="4724" y="3402"/>
                    </a:lnTo>
                    <a:lnTo>
                      <a:pt x="4735" y="3093"/>
                    </a:lnTo>
                    <a:lnTo>
                      <a:pt x="4746" y="3092"/>
                    </a:lnTo>
                    <a:lnTo>
                      <a:pt x="4758" y="3093"/>
                    </a:lnTo>
                    <a:lnTo>
                      <a:pt x="4770" y="3093"/>
                    </a:lnTo>
                    <a:lnTo>
                      <a:pt x="4780" y="3092"/>
                    </a:lnTo>
                    <a:lnTo>
                      <a:pt x="4792" y="3093"/>
                    </a:lnTo>
                    <a:lnTo>
                      <a:pt x="4803" y="3093"/>
                    </a:lnTo>
                    <a:lnTo>
                      <a:pt x="4816" y="3093"/>
                    </a:lnTo>
                    <a:lnTo>
                      <a:pt x="4827" y="3093"/>
                    </a:lnTo>
                    <a:lnTo>
                      <a:pt x="4838" y="3093"/>
                    </a:lnTo>
                    <a:lnTo>
                      <a:pt x="4849" y="3402"/>
                    </a:lnTo>
                    <a:lnTo>
                      <a:pt x="4860" y="3402"/>
                    </a:lnTo>
                    <a:lnTo>
                      <a:pt x="4872" y="3092"/>
                    </a:lnTo>
                    <a:lnTo>
                      <a:pt x="4883" y="3402"/>
                    </a:lnTo>
                    <a:lnTo>
                      <a:pt x="4895" y="3092"/>
                    </a:lnTo>
                    <a:lnTo>
                      <a:pt x="4906" y="3401"/>
                    </a:lnTo>
                    <a:lnTo>
                      <a:pt x="4917" y="3092"/>
                    </a:lnTo>
                    <a:lnTo>
                      <a:pt x="4929" y="3093"/>
                    </a:lnTo>
                    <a:lnTo>
                      <a:pt x="4941" y="3093"/>
                    </a:lnTo>
                    <a:lnTo>
                      <a:pt x="4952" y="3092"/>
                    </a:lnTo>
                    <a:lnTo>
                      <a:pt x="4963" y="3093"/>
                    </a:lnTo>
                    <a:lnTo>
                      <a:pt x="4975" y="3093"/>
                    </a:lnTo>
                    <a:lnTo>
                      <a:pt x="4985" y="3402"/>
                    </a:lnTo>
                    <a:lnTo>
                      <a:pt x="4997" y="3092"/>
                    </a:lnTo>
                    <a:lnTo>
                      <a:pt x="5009" y="3093"/>
                    </a:lnTo>
                    <a:lnTo>
                      <a:pt x="5020" y="3402"/>
                    </a:lnTo>
                    <a:lnTo>
                      <a:pt x="5031" y="3092"/>
                    </a:lnTo>
                    <a:lnTo>
                      <a:pt x="5042" y="3093"/>
                    </a:lnTo>
                    <a:lnTo>
                      <a:pt x="5054" y="3093"/>
                    </a:lnTo>
                    <a:lnTo>
                      <a:pt x="5066" y="3402"/>
                    </a:lnTo>
                    <a:lnTo>
                      <a:pt x="5077" y="3093"/>
                    </a:lnTo>
                    <a:lnTo>
                      <a:pt x="5088" y="3403"/>
                    </a:lnTo>
                    <a:lnTo>
                      <a:pt x="5099" y="3093"/>
                    </a:lnTo>
                    <a:lnTo>
                      <a:pt x="5111" y="3402"/>
                    </a:lnTo>
                    <a:lnTo>
                      <a:pt x="5123" y="2164"/>
                    </a:lnTo>
                    <a:lnTo>
                      <a:pt x="5134" y="2166"/>
                    </a:lnTo>
                    <a:lnTo>
                      <a:pt x="5145" y="2165"/>
                    </a:lnTo>
                    <a:lnTo>
                      <a:pt x="5155" y="2164"/>
                    </a:lnTo>
                    <a:lnTo>
                      <a:pt x="5168" y="2474"/>
                    </a:lnTo>
                    <a:lnTo>
                      <a:pt x="5179" y="3093"/>
                    </a:lnTo>
                    <a:lnTo>
                      <a:pt x="5191" y="3402"/>
                    </a:lnTo>
                    <a:lnTo>
                      <a:pt x="5202" y="3092"/>
                    </a:lnTo>
                    <a:lnTo>
                      <a:pt x="5213" y="3093"/>
                    </a:lnTo>
                    <a:lnTo>
                      <a:pt x="5224" y="3093"/>
                    </a:lnTo>
                    <a:lnTo>
                      <a:pt x="5236" y="3092"/>
                    </a:lnTo>
                    <a:lnTo>
                      <a:pt x="5248" y="3402"/>
                    </a:lnTo>
                    <a:lnTo>
                      <a:pt x="5258" y="3092"/>
                    </a:lnTo>
                    <a:lnTo>
                      <a:pt x="5270" y="3093"/>
                    </a:lnTo>
                    <a:lnTo>
                      <a:pt x="5281" y="3092"/>
                    </a:lnTo>
                    <a:lnTo>
                      <a:pt x="5292" y="3093"/>
                    </a:lnTo>
                    <a:lnTo>
                      <a:pt x="5304" y="3093"/>
                    </a:lnTo>
                    <a:lnTo>
                      <a:pt x="5315" y="3092"/>
                    </a:lnTo>
                    <a:lnTo>
                      <a:pt x="5327" y="3402"/>
                    </a:lnTo>
                    <a:lnTo>
                      <a:pt x="5339" y="3402"/>
                    </a:lnTo>
                    <a:lnTo>
                      <a:pt x="5350" y="3092"/>
                    </a:lnTo>
                    <a:lnTo>
                      <a:pt x="5361" y="3093"/>
                    </a:lnTo>
                    <a:lnTo>
                      <a:pt x="5372" y="3093"/>
                    </a:lnTo>
                    <a:lnTo>
                      <a:pt x="5383" y="3093"/>
                    </a:lnTo>
                    <a:lnTo>
                      <a:pt x="5395" y="3402"/>
                    </a:lnTo>
                    <a:lnTo>
                      <a:pt x="5406" y="3092"/>
                    </a:lnTo>
                    <a:lnTo>
                      <a:pt x="5418" y="3093"/>
                    </a:lnTo>
                    <a:lnTo>
                      <a:pt x="5429" y="3092"/>
                    </a:lnTo>
                    <a:lnTo>
                      <a:pt x="5440" y="3093"/>
                    </a:lnTo>
                    <a:lnTo>
                      <a:pt x="5452" y="3093"/>
                    </a:lnTo>
                    <a:lnTo>
                      <a:pt x="5462" y="3092"/>
                    </a:lnTo>
                    <a:lnTo>
                      <a:pt x="5475" y="3093"/>
                    </a:lnTo>
                    <a:lnTo>
                      <a:pt x="5486" y="3092"/>
                    </a:lnTo>
                    <a:lnTo>
                      <a:pt x="5497" y="3093"/>
                    </a:lnTo>
                    <a:lnTo>
                      <a:pt x="5509" y="3092"/>
                    </a:lnTo>
                    <a:lnTo>
                      <a:pt x="5521" y="3092"/>
                    </a:lnTo>
                    <a:lnTo>
                      <a:pt x="5532" y="3093"/>
                    </a:lnTo>
                    <a:lnTo>
                      <a:pt x="5544" y="3093"/>
                    </a:lnTo>
                    <a:lnTo>
                      <a:pt x="5555" y="3093"/>
                    </a:lnTo>
                    <a:lnTo>
                      <a:pt x="5566" y="3092"/>
                    </a:lnTo>
                    <a:lnTo>
                      <a:pt x="5578" y="3094"/>
                    </a:lnTo>
                    <a:lnTo>
                      <a:pt x="5589" y="3093"/>
                    </a:lnTo>
                    <a:lnTo>
                      <a:pt x="5601" y="3092"/>
                    </a:lnTo>
                    <a:lnTo>
                      <a:pt x="5611" y="3403"/>
                    </a:lnTo>
                    <a:lnTo>
                      <a:pt x="5623" y="3093"/>
                    </a:lnTo>
                    <a:lnTo>
                      <a:pt x="5633" y="3401"/>
                    </a:lnTo>
                    <a:lnTo>
                      <a:pt x="5645" y="3403"/>
                    </a:lnTo>
                    <a:lnTo>
                      <a:pt x="5658" y="3093"/>
                    </a:lnTo>
                    <a:lnTo>
                      <a:pt x="5669" y="3093"/>
                    </a:lnTo>
                    <a:lnTo>
                      <a:pt x="5680" y="3092"/>
                    </a:lnTo>
                  </a:path>
                </a:pathLst>
              </a:custGeom>
              <a:noFill/>
              <a:ln w="7200">
                <a:solidFill>
                  <a:srgbClr val="0000FF"/>
                </a:solidFill>
                <a:round/>
                <a:headEnd/>
                <a:tailEnd/>
              </a:ln>
            </p:spPr>
            <p:txBody>
              <a:bodyPr>
                <a:prstTxWarp prst="textNoShape">
                  <a:avLst/>
                </a:prstTxWarp>
              </a:bodyPr>
              <a:lstStyle/>
              <a:p>
                <a:pPr defTabSz="914400"/>
                <a:endParaRPr lang="en-US" sz="1200">
                  <a:latin typeface="Helvetica" charset="0"/>
                </a:endParaRPr>
              </a:p>
            </p:txBody>
          </p:sp>
          <p:sp>
            <p:nvSpPr>
              <p:cNvPr id="213067" name="Line 35"/>
              <p:cNvSpPr>
                <a:spLocks noChangeShapeType="1"/>
              </p:cNvSpPr>
              <p:nvPr/>
            </p:nvSpPr>
            <p:spPr bwMode="auto">
              <a:xfrm>
                <a:off x="3212" y="3447"/>
                <a:ext cx="1291"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68" name="Line 36"/>
              <p:cNvSpPr>
                <a:spLocks noChangeShapeType="1"/>
              </p:cNvSpPr>
              <p:nvPr/>
            </p:nvSpPr>
            <p:spPr bwMode="auto">
              <a:xfrm flipV="1">
                <a:off x="4503" y="2604"/>
                <a:ext cx="1" cy="843"/>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69" name="Line 37"/>
              <p:cNvSpPr>
                <a:spLocks noChangeShapeType="1"/>
              </p:cNvSpPr>
              <p:nvPr/>
            </p:nvSpPr>
            <p:spPr bwMode="auto">
              <a:xfrm flipH="1">
                <a:off x="3211" y="2605"/>
                <a:ext cx="1293" cy="1"/>
              </a:xfrm>
              <a:prstGeom prst="line">
                <a:avLst/>
              </a:prstGeom>
              <a:noFill/>
              <a:ln w="7200">
                <a:solidFill>
                  <a:srgbClr val="000000"/>
                </a:solidFill>
                <a:round/>
                <a:headEnd/>
                <a:tailEnd/>
              </a:ln>
            </p:spPr>
            <p:txBody>
              <a:bodyPr>
                <a:prstTxWarp prst="textNoShape">
                  <a:avLst/>
                </a:prstTxWarp>
              </a:bodyPr>
              <a:lstStyle/>
              <a:p>
                <a:endParaRPr lang="en-US"/>
              </a:p>
            </p:txBody>
          </p:sp>
          <p:sp>
            <p:nvSpPr>
              <p:cNvPr id="213070" name="Line 38"/>
              <p:cNvSpPr>
                <a:spLocks noChangeShapeType="1"/>
              </p:cNvSpPr>
              <p:nvPr/>
            </p:nvSpPr>
            <p:spPr bwMode="auto">
              <a:xfrm>
                <a:off x="3212" y="2605"/>
                <a:ext cx="1" cy="841"/>
              </a:xfrm>
              <a:prstGeom prst="line">
                <a:avLst/>
              </a:prstGeom>
              <a:noFill/>
              <a:ln w="7200">
                <a:solidFill>
                  <a:srgbClr val="000000"/>
                </a:solidFill>
                <a:round/>
                <a:headEnd/>
                <a:tailEnd/>
              </a:ln>
            </p:spPr>
            <p:txBody>
              <a:bodyPr>
                <a:prstTxWarp prst="textNoShape">
                  <a:avLst/>
                </a:prstTxWarp>
              </a:bodyPr>
              <a:lstStyle/>
              <a:p>
                <a:endParaRPr lang="en-US"/>
              </a:p>
            </p:txBody>
          </p:sp>
        </p:grpSp>
        <p:pic>
          <p:nvPicPr>
            <p:cNvPr id="212999" name="Picture 39"/>
            <p:cNvPicPr>
              <a:picLocks noChangeAspect="1" noChangeArrowheads="1"/>
            </p:cNvPicPr>
            <p:nvPr/>
          </p:nvPicPr>
          <p:blipFill>
            <a:blip r:embed="rId6"/>
            <a:srcRect/>
            <a:stretch>
              <a:fillRect/>
            </a:stretch>
          </p:blipFill>
          <p:spPr bwMode="auto">
            <a:xfrm>
              <a:off x="1500" y="3115"/>
              <a:ext cx="1327" cy="71"/>
            </a:xfrm>
            <a:prstGeom prst="rect">
              <a:avLst/>
            </a:prstGeom>
            <a:noFill/>
            <a:ln w="9525">
              <a:noFill/>
              <a:round/>
              <a:headEnd/>
              <a:tailEnd/>
            </a:ln>
          </p:spPr>
        </p:pic>
        <p:pic>
          <p:nvPicPr>
            <p:cNvPr id="213000" name="Picture 72"/>
            <p:cNvPicPr>
              <a:picLocks noChangeAspect="1" noChangeArrowheads="1"/>
            </p:cNvPicPr>
            <p:nvPr/>
          </p:nvPicPr>
          <p:blipFill>
            <a:blip r:embed="rId7"/>
            <a:srcRect/>
            <a:stretch>
              <a:fillRect/>
            </a:stretch>
          </p:blipFill>
          <p:spPr bwMode="auto">
            <a:xfrm>
              <a:off x="2889" y="3116"/>
              <a:ext cx="1326" cy="70"/>
            </a:xfrm>
            <a:prstGeom prst="rect">
              <a:avLst/>
            </a:prstGeom>
            <a:noFill/>
            <a:ln w="9525">
              <a:noFill/>
              <a:round/>
              <a:headEnd/>
              <a:tailEnd/>
            </a:ln>
          </p:spPr>
        </p:pic>
        <p:grpSp>
          <p:nvGrpSpPr>
            <p:cNvPr id="4" name="Group 73"/>
            <p:cNvGrpSpPr>
              <a:grpSpLocks/>
            </p:cNvGrpSpPr>
            <p:nvPr/>
          </p:nvGrpSpPr>
          <p:grpSpPr bwMode="auto">
            <a:xfrm>
              <a:off x="2907" y="3339"/>
              <a:ext cx="1328" cy="827"/>
              <a:chOff x="4606" y="2609"/>
              <a:chExt cx="1328" cy="827"/>
            </a:xfrm>
          </p:grpSpPr>
          <p:sp>
            <p:nvSpPr>
              <p:cNvPr id="213012" name="Line 74"/>
              <p:cNvSpPr>
                <a:spLocks noChangeShapeType="1"/>
              </p:cNvSpPr>
              <p:nvPr/>
            </p:nvSpPr>
            <p:spPr bwMode="auto">
              <a:xfrm>
                <a:off x="4606" y="3436"/>
                <a:ext cx="10"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13" name="Line 75"/>
              <p:cNvSpPr>
                <a:spLocks noChangeShapeType="1"/>
              </p:cNvSpPr>
              <p:nvPr/>
            </p:nvSpPr>
            <p:spPr bwMode="auto">
              <a:xfrm flipH="1">
                <a:off x="5924" y="3436"/>
                <a:ext cx="12"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14" name="Line 76"/>
              <p:cNvSpPr>
                <a:spLocks noChangeShapeType="1"/>
              </p:cNvSpPr>
              <p:nvPr/>
            </p:nvSpPr>
            <p:spPr bwMode="auto">
              <a:xfrm>
                <a:off x="4606" y="3309"/>
                <a:ext cx="10"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15" name="Line 77"/>
              <p:cNvSpPr>
                <a:spLocks noChangeShapeType="1"/>
              </p:cNvSpPr>
              <p:nvPr/>
            </p:nvSpPr>
            <p:spPr bwMode="auto">
              <a:xfrm flipH="1">
                <a:off x="5924" y="3309"/>
                <a:ext cx="12"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16" name="Line 78"/>
              <p:cNvSpPr>
                <a:spLocks noChangeShapeType="1"/>
              </p:cNvSpPr>
              <p:nvPr/>
            </p:nvSpPr>
            <p:spPr bwMode="auto">
              <a:xfrm>
                <a:off x="4606" y="3182"/>
                <a:ext cx="10"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17" name="Line 79"/>
              <p:cNvSpPr>
                <a:spLocks noChangeShapeType="1"/>
              </p:cNvSpPr>
              <p:nvPr/>
            </p:nvSpPr>
            <p:spPr bwMode="auto">
              <a:xfrm flipH="1">
                <a:off x="5924" y="3182"/>
                <a:ext cx="12"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18" name="Line 80"/>
              <p:cNvSpPr>
                <a:spLocks noChangeShapeType="1"/>
              </p:cNvSpPr>
              <p:nvPr/>
            </p:nvSpPr>
            <p:spPr bwMode="auto">
              <a:xfrm>
                <a:off x="4606" y="3054"/>
                <a:ext cx="10"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19" name="Line 81"/>
              <p:cNvSpPr>
                <a:spLocks noChangeShapeType="1"/>
              </p:cNvSpPr>
              <p:nvPr/>
            </p:nvSpPr>
            <p:spPr bwMode="auto">
              <a:xfrm flipH="1">
                <a:off x="5924" y="3054"/>
                <a:ext cx="12"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0" name="Line 82"/>
              <p:cNvSpPr>
                <a:spLocks noChangeShapeType="1"/>
              </p:cNvSpPr>
              <p:nvPr/>
            </p:nvSpPr>
            <p:spPr bwMode="auto">
              <a:xfrm>
                <a:off x="4606" y="2927"/>
                <a:ext cx="10"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1" name="Line 83"/>
              <p:cNvSpPr>
                <a:spLocks noChangeShapeType="1"/>
              </p:cNvSpPr>
              <p:nvPr/>
            </p:nvSpPr>
            <p:spPr bwMode="auto">
              <a:xfrm flipH="1">
                <a:off x="5924" y="2927"/>
                <a:ext cx="12"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2" name="Line 84"/>
              <p:cNvSpPr>
                <a:spLocks noChangeShapeType="1"/>
              </p:cNvSpPr>
              <p:nvPr/>
            </p:nvSpPr>
            <p:spPr bwMode="auto">
              <a:xfrm>
                <a:off x="4606" y="2800"/>
                <a:ext cx="10"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3" name="Line 85"/>
              <p:cNvSpPr>
                <a:spLocks noChangeShapeType="1"/>
              </p:cNvSpPr>
              <p:nvPr/>
            </p:nvSpPr>
            <p:spPr bwMode="auto">
              <a:xfrm flipH="1">
                <a:off x="5924" y="2800"/>
                <a:ext cx="12"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4" name="Line 86"/>
              <p:cNvSpPr>
                <a:spLocks noChangeShapeType="1"/>
              </p:cNvSpPr>
              <p:nvPr/>
            </p:nvSpPr>
            <p:spPr bwMode="auto">
              <a:xfrm>
                <a:off x="4606" y="2672"/>
                <a:ext cx="10"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5" name="Line 87"/>
              <p:cNvSpPr>
                <a:spLocks noChangeShapeType="1"/>
              </p:cNvSpPr>
              <p:nvPr/>
            </p:nvSpPr>
            <p:spPr bwMode="auto">
              <a:xfrm flipH="1">
                <a:off x="5924" y="2672"/>
                <a:ext cx="12" cy="1"/>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6" name="Line 88"/>
              <p:cNvSpPr>
                <a:spLocks noChangeShapeType="1"/>
              </p:cNvSpPr>
              <p:nvPr/>
            </p:nvSpPr>
            <p:spPr bwMode="auto">
              <a:xfrm flipV="1">
                <a:off x="4606" y="3427"/>
                <a:ext cx="1" cy="10"/>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7" name="Line 89"/>
              <p:cNvSpPr>
                <a:spLocks noChangeShapeType="1"/>
              </p:cNvSpPr>
              <p:nvPr/>
            </p:nvSpPr>
            <p:spPr bwMode="auto">
              <a:xfrm>
                <a:off x="4606" y="2609"/>
                <a:ext cx="1" cy="8"/>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8" name="Line 90"/>
              <p:cNvSpPr>
                <a:spLocks noChangeShapeType="1"/>
              </p:cNvSpPr>
              <p:nvPr/>
            </p:nvSpPr>
            <p:spPr bwMode="auto">
              <a:xfrm flipV="1">
                <a:off x="4872" y="3427"/>
                <a:ext cx="1" cy="10"/>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29" name="Line 91"/>
              <p:cNvSpPr>
                <a:spLocks noChangeShapeType="1"/>
              </p:cNvSpPr>
              <p:nvPr/>
            </p:nvSpPr>
            <p:spPr bwMode="auto">
              <a:xfrm>
                <a:off x="4872" y="2609"/>
                <a:ext cx="1" cy="8"/>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30" name="Line 92"/>
              <p:cNvSpPr>
                <a:spLocks noChangeShapeType="1"/>
              </p:cNvSpPr>
              <p:nvPr/>
            </p:nvSpPr>
            <p:spPr bwMode="auto">
              <a:xfrm flipV="1">
                <a:off x="5137" y="3427"/>
                <a:ext cx="1" cy="10"/>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31" name="Line 93"/>
              <p:cNvSpPr>
                <a:spLocks noChangeShapeType="1"/>
              </p:cNvSpPr>
              <p:nvPr/>
            </p:nvSpPr>
            <p:spPr bwMode="auto">
              <a:xfrm>
                <a:off x="5137" y="2609"/>
                <a:ext cx="1" cy="8"/>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32" name="Line 94"/>
              <p:cNvSpPr>
                <a:spLocks noChangeShapeType="1"/>
              </p:cNvSpPr>
              <p:nvPr/>
            </p:nvSpPr>
            <p:spPr bwMode="auto">
              <a:xfrm flipV="1">
                <a:off x="5403" y="3427"/>
                <a:ext cx="1" cy="10"/>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33" name="Line 95"/>
              <p:cNvSpPr>
                <a:spLocks noChangeShapeType="1"/>
              </p:cNvSpPr>
              <p:nvPr/>
            </p:nvSpPr>
            <p:spPr bwMode="auto">
              <a:xfrm>
                <a:off x="5403" y="2609"/>
                <a:ext cx="1" cy="8"/>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34" name="Line 96"/>
              <p:cNvSpPr>
                <a:spLocks noChangeShapeType="1"/>
              </p:cNvSpPr>
              <p:nvPr/>
            </p:nvSpPr>
            <p:spPr bwMode="auto">
              <a:xfrm flipV="1">
                <a:off x="5669" y="3427"/>
                <a:ext cx="1" cy="10"/>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35" name="Line 97"/>
              <p:cNvSpPr>
                <a:spLocks noChangeShapeType="1"/>
              </p:cNvSpPr>
              <p:nvPr/>
            </p:nvSpPr>
            <p:spPr bwMode="auto">
              <a:xfrm>
                <a:off x="5669" y="2609"/>
                <a:ext cx="1" cy="8"/>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36" name="Line 98"/>
              <p:cNvSpPr>
                <a:spLocks noChangeShapeType="1"/>
              </p:cNvSpPr>
              <p:nvPr/>
            </p:nvSpPr>
            <p:spPr bwMode="auto">
              <a:xfrm flipV="1">
                <a:off x="5935" y="3427"/>
                <a:ext cx="1" cy="10"/>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37" name="Line 99"/>
              <p:cNvSpPr>
                <a:spLocks noChangeShapeType="1"/>
              </p:cNvSpPr>
              <p:nvPr/>
            </p:nvSpPr>
            <p:spPr bwMode="auto">
              <a:xfrm>
                <a:off x="5935" y="2609"/>
                <a:ext cx="1" cy="8"/>
              </a:xfrm>
              <a:prstGeom prst="line">
                <a:avLst/>
              </a:prstGeom>
              <a:noFill/>
              <a:ln w="3960">
                <a:solidFill>
                  <a:srgbClr val="000000"/>
                </a:solidFill>
                <a:round/>
                <a:headEnd/>
                <a:tailEnd/>
              </a:ln>
            </p:spPr>
            <p:txBody>
              <a:bodyPr>
                <a:prstTxWarp prst="textNoShape">
                  <a:avLst/>
                </a:prstTxWarp>
              </a:bodyPr>
              <a:lstStyle/>
              <a:p>
                <a:endParaRPr lang="en-US"/>
              </a:p>
            </p:txBody>
          </p:sp>
          <p:sp>
            <p:nvSpPr>
              <p:cNvPr id="213038" name="Freeform 100"/>
              <p:cNvSpPr>
                <a:spLocks noChangeArrowheads="1"/>
              </p:cNvSpPr>
              <p:nvPr/>
            </p:nvSpPr>
            <p:spPr bwMode="auto">
              <a:xfrm>
                <a:off x="4606" y="2609"/>
                <a:ext cx="1329" cy="828"/>
              </a:xfrm>
              <a:custGeom>
                <a:avLst/>
                <a:gdLst>
                  <a:gd name="T0" fmla="*/ 0 w 5861"/>
                  <a:gd name="T1" fmla="*/ 0 h 3650"/>
                  <a:gd name="T2" fmla="*/ 0 w 5861"/>
                  <a:gd name="T3" fmla="*/ 0 h 3650"/>
                  <a:gd name="T4" fmla="*/ 0 w 5861"/>
                  <a:gd name="T5" fmla="*/ 0 h 3650"/>
                  <a:gd name="T6" fmla="*/ 0 w 5861"/>
                  <a:gd name="T7" fmla="*/ 0 h 3650"/>
                  <a:gd name="T8" fmla="*/ 0 w 5861"/>
                  <a:gd name="T9" fmla="*/ 0 h 3650"/>
                  <a:gd name="T10" fmla="*/ 0 60000 65536"/>
                  <a:gd name="T11" fmla="*/ 0 60000 65536"/>
                  <a:gd name="T12" fmla="*/ 0 60000 65536"/>
                  <a:gd name="T13" fmla="*/ 0 60000 65536"/>
                  <a:gd name="T14" fmla="*/ 0 60000 65536"/>
                  <a:gd name="T15" fmla="*/ 0 w 5861"/>
                  <a:gd name="T16" fmla="*/ 0 h 3650"/>
                  <a:gd name="T17" fmla="*/ 5861 w 5861"/>
                  <a:gd name="T18" fmla="*/ 3650 h 3650"/>
                </a:gdLst>
                <a:ahLst/>
                <a:cxnLst>
                  <a:cxn ang="T10">
                    <a:pos x="T0" y="T1"/>
                  </a:cxn>
                  <a:cxn ang="T11">
                    <a:pos x="T2" y="T3"/>
                  </a:cxn>
                  <a:cxn ang="T12">
                    <a:pos x="T4" y="T5"/>
                  </a:cxn>
                  <a:cxn ang="T13">
                    <a:pos x="T6" y="T7"/>
                  </a:cxn>
                  <a:cxn ang="T14">
                    <a:pos x="T8" y="T9"/>
                  </a:cxn>
                </a:cxnLst>
                <a:rect l="T15" t="T16" r="T17" b="T18"/>
                <a:pathLst>
                  <a:path w="5861" h="3650">
                    <a:moveTo>
                      <a:pt x="0" y="3649"/>
                    </a:moveTo>
                    <a:lnTo>
                      <a:pt x="5860" y="3649"/>
                    </a:lnTo>
                    <a:lnTo>
                      <a:pt x="5860" y="0"/>
                    </a:lnTo>
                    <a:lnTo>
                      <a:pt x="0" y="0"/>
                    </a:lnTo>
                    <a:lnTo>
                      <a:pt x="0" y="3649"/>
                    </a:lnTo>
                  </a:path>
                </a:pathLst>
              </a:custGeom>
              <a:noFill/>
              <a:ln w="3960">
                <a:solidFill>
                  <a:srgbClr val="000000"/>
                </a:solidFill>
                <a:round/>
                <a:headEnd/>
                <a:tailEnd/>
              </a:ln>
            </p:spPr>
            <p:txBody>
              <a:bodyPr>
                <a:prstTxWarp prst="textNoShape">
                  <a:avLst/>
                </a:prstTxWarp>
              </a:bodyPr>
              <a:lstStyle/>
              <a:p>
                <a:pPr defTabSz="914400"/>
                <a:endParaRPr lang="en-US" sz="1200">
                  <a:latin typeface="Helvetica" charset="0"/>
                </a:endParaRPr>
              </a:p>
            </p:txBody>
          </p:sp>
          <p:sp>
            <p:nvSpPr>
              <p:cNvPr id="213039" name="Freeform 101"/>
              <p:cNvSpPr>
                <a:spLocks noChangeArrowheads="1"/>
              </p:cNvSpPr>
              <p:nvPr/>
            </p:nvSpPr>
            <p:spPr bwMode="auto">
              <a:xfrm>
                <a:off x="4608" y="2609"/>
                <a:ext cx="1327" cy="828"/>
              </a:xfrm>
              <a:custGeom>
                <a:avLst/>
                <a:gdLst>
                  <a:gd name="T0" fmla="*/ 0 w 5850"/>
                  <a:gd name="T1" fmla="*/ 0 h 3651"/>
                  <a:gd name="T2" fmla="*/ 0 w 5850"/>
                  <a:gd name="T3" fmla="*/ 0 h 3651"/>
                  <a:gd name="T4" fmla="*/ 0 w 5850"/>
                  <a:gd name="T5" fmla="*/ 0 h 3651"/>
                  <a:gd name="T6" fmla="*/ 0 w 5850"/>
                  <a:gd name="T7" fmla="*/ 0 h 3651"/>
                  <a:gd name="T8" fmla="*/ 0 w 5850"/>
                  <a:gd name="T9" fmla="*/ 0 h 3651"/>
                  <a:gd name="T10" fmla="*/ 0 w 5850"/>
                  <a:gd name="T11" fmla="*/ 0 h 3651"/>
                  <a:gd name="T12" fmla="*/ 0 w 5850"/>
                  <a:gd name="T13" fmla="*/ 0 h 3651"/>
                  <a:gd name="T14" fmla="*/ 0 w 5850"/>
                  <a:gd name="T15" fmla="*/ 0 h 3651"/>
                  <a:gd name="T16" fmla="*/ 0 w 5850"/>
                  <a:gd name="T17" fmla="*/ 0 h 3651"/>
                  <a:gd name="T18" fmla="*/ 0 w 5850"/>
                  <a:gd name="T19" fmla="*/ 0 h 3651"/>
                  <a:gd name="T20" fmla="*/ 0 w 5850"/>
                  <a:gd name="T21" fmla="*/ 0 h 3651"/>
                  <a:gd name="T22" fmla="*/ 0 w 5850"/>
                  <a:gd name="T23" fmla="*/ 0 h 3651"/>
                  <a:gd name="T24" fmla="*/ 0 w 5850"/>
                  <a:gd name="T25" fmla="*/ 0 h 3651"/>
                  <a:gd name="T26" fmla="*/ 0 w 5850"/>
                  <a:gd name="T27" fmla="*/ 0 h 3651"/>
                  <a:gd name="T28" fmla="*/ 0 w 5850"/>
                  <a:gd name="T29" fmla="*/ 0 h 3651"/>
                  <a:gd name="T30" fmla="*/ 0 w 5850"/>
                  <a:gd name="T31" fmla="*/ 0 h 3651"/>
                  <a:gd name="T32" fmla="*/ 0 w 5850"/>
                  <a:gd name="T33" fmla="*/ 0 h 3651"/>
                  <a:gd name="T34" fmla="*/ 0 w 5850"/>
                  <a:gd name="T35" fmla="*/ 0 h 3651"/>
                  <a:gd name="T36" fmla="*/ 0 w 5850"/>
                  <a:gd name="T37" fmla="*/ 0 h 3651"/>
                  <a:gd name="T38" fmla="*/ 0 w 5850"/>
                  <a:gd name="T39" fmla="*/ 0 h 3651"/>
                  <a:gd name="T40" fmla="*/ 0 w 5850"/>
                  <a:gd name="T41" fmla="*/ 0 h 3651"/>
                  <a:gd name="T42" fmla="*/ 0 w 5850"/>
                  <a:gd name="T43" fmla="*/ 0 h 3651"/>
                  <a:gd name="T44" fmla="*/ 0 w 5850"/>
                  <a:gd name="T45" fmla="*/ 0 h 3651"/>
                  <a:gd name="T46" fmla="*/ 0 w 5850"/>
                  <a:gd name="T47" fmla="*/ 0 h 3651"/>
                  <a:gd name="T48" fmla="*/ 0 w 5850"/>
                  <a:gd name="T49" fmla="*/ 0 h 3651"/>
                  <a:gd name="T50" fmla="*/ 0 w 5850"/>
                  <a:gd name="T51" fmla="*/ 0 h 3651"/>
                  <a:gd name="T52" fmla="*/ 0 w 5850"/>
                  <a:gd name="T53" fmla="*/ 0 h 3651"/>
                  <a:gd name="T54" fmla="*/ 0 w 5850"/>
                  <a:gd name="T55" fmla="*/ 0 h 3651"/>
                  <a:gd name="T56" fmla="*/ 0 w 5850"/>
                  <a:gd name="T57" fmla="*/ 0 h 3651"/>
                  <a:gd name="T58" fmla="*/ 0 w 5850"/>
                  <a:gd name="T59" fmla="*/ 0 h 3651"/>
                  <a:gd name="T60" fmla="*/ 0 w 5850"/>
                  <a:gd name="T61" fmla="*/ 0 h 3651"/>
                  <a:gd name="T62" fmla="*/ 0 w 5850"/>
                  <a:gd name="T63" fmla="*/ 0 h 3651"/>
                  <a:gd name="T64" fmla="*/ 0 w 5850"/>
                  <a:gd name="T65" fmla="*/ 0 h 3651"/>
                  <a:gd name="T66" fmla="*/ 0 w 5850"/>
                  <a:gd name="T67" fmla="*/ 0 h 3651"/>
                  <a:gd name="T68" fmla="*/ 0 w 5850"/>
                  <a:gd name="T69" fmla="*/ 0 h 3651"/>
                  <a:gd name="T70" fmla="*/ 0 w 5850"/>
                  <a:gd name="T71" fmla="*/ 0 h 3651"/>
                  <a:gd name="T72" fmla="*/ 0 w 5850"/>
                  <a:gd name="T73" fmla="*/ 0 h 3651"/>
                  <a:gd name="T74" fmla="*/ 0 w 5850"/>
                  <a:gd name="T75" fmla="*/ 0 h 3651"/>
                  <a:gd name="T76" fmla="*/ 0 w 5850"/>
                  <a:gd name="T77" fmla="*/ 0 h 3651"/>
                  <a:gd name="T78" fmla="*/ 0 w 5850"/>
                  <a:gd name="T79" fmla="*/ 0 h 3651"/>
                  <a:gd name="T80" fmla="*/ 0 w 5850"/>
                  <a:gd name="T81" fmla="*/ 0 h 3651"/>
                  <a:gd name="T82" fmla="*/ 0 w 5850"/>
                  <a:gd name="T83" fmla="*/ 0 h 3651"/>
                  <a:gd name="T84" fmla="*/ 0 w 5850"/>
                  <a:gd name="T85" fmla="*/ 0 h 3651"/>
                  <a:gd name="T86" fmla="*/ 0 w 5850"/>
                  <a:gd name="T87" fmla="*/ 0 h 3651"/>
                  <a:gd name="T88" fmla="*/ 0 w 5850"/>
                  <a:gd name="T89" fmla="*/ 0 h 3651"/>
                  <a:gd name="T90" fmla="*/ 0 w 5850"/>
                  <a:gd name="T91" fmla="*/ 0 h 3651"/>
                  <a:gd name="T92" fmla="*/ 0 w 5850"/>
                  <a:gd name="T93" fmla="*/ 0 h 3651"/>
                  <a:gd name="T94" fmla="*/ 0 w 5850"/>
                  <a:gd name="T95" fmla="*/ 0 h 3651"/>
                  <a:gd name="T96" fmla="*/ 0 w 5850"/>
                  <a:gd name="T97" fmla="*/ 0 h 3651"/>
                  <a:gd name="T98" fmla="*/ 0 w 5850"/>
                  <a:gd name="T99" fmla="*/ 0 h 3651"/>
                  <a:gd name="T100" fmla="*/ 0 w 5850"/>
                  <a:gd name="T101" fmla="*/ 0 h 3651"/>
                  <a:gd name="T102" fmla="*/ 0 w 5850"/>
                  <a:gd name="T103" fmla="*/ 0 h 3651"/>
                  <a:gd name="T104" fmla="*/ 0 w 5850"/>
                  <a:gd name="T105" fmla="*/ 0 h 3651"/>
                  <a:gd name="T106" fmla="*/ 0 w 5850"/>
                  <a:gd name="T107" fmla="*/ 0 h 3651"/>
                  <a:gd name="T108" fmla="*/ 0 w 5850"/>
                  <a:gd name="T109" fmla="*/ 0 h 3651"/>
                  <a:gd name="T110" fmla="*/ 0 w 5850"/>
                  <a:gd name="T111" fmla="*/ 0 h 3651"/>
                  <a:gd name="T112" fmla="*/ 0 w 5850"/>
                  <a:gd name="T113" fmla="*/ 0 h 3651"/>
                  <a:gd name="T114" fmla="*/ 0 w 5850"/>
                  <a:gd name="T115" fmla="*/ 0 h 3651"/>
                  <a:gd name="T116" fmla="*/ 0 w 5850"/>
                  <a:gd name="T117" fmla="*/ 0 h 3651"/>
                  <a:gd name="T118" fmla="*/ 0 w 5850"/>
                  <a:gd name="T119" fmla="*/ 0 h 3651"/>
                  <a:gd name="T120" fmla="*/ 0 w 5850"/>
                  <a:gd name="T121" fmla="*/ 0 h 3651"/>
                  <a:gd name="T122" fmla="*/ 0 w 5850"/>
                  <a:gd name="T123" fmla="*/ 0 h 36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850"/>
                  <a:gd name="T187" fmla="*/ 0 h 3651"/>
                  <a:gd name="T188" fmla="*/ 5850 w 5850"/>
                  <a:gd name="T189" fmla="*/ 3651 h 36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850" h="3651">
                    <a:moveTo>
                      <a:pt x="0" y="562"/>
                    </a:moveTo>
                    <a:lnTo>
                      <a:pt x="13" y="1"/>
                    </a:lnTo>
                    <a:lnTo>
                      <a:pt x="24" y="563"/>
                    </a:lnTo>
                    <a:lnTo>
                      <a:pt x="36" y="562"/>
                    </a:lnTo>
                    <a:lnTo>
                      <a:pt x="48" y="1"/>
                    </a:lnTo>
                    <a:lnTo>
                      <a:pt x="60" y="2808"/>
                    </a:lnTo>
                    <a:lnTo>
                      <a:pt x="71" y="3089"/>
                    </a:lnTo>
                    <a:lnTo>
                      <a:pt x="83" y="2808"/>
                    </a:lnTo>
                    <a:lnTo>
                      <a:pt x="95" y="2808"/>
                    </a:lnTo>
                    <a:lnTo>
                      <a:pt x="106" y="2808"/>
                    </a:lnTo>
                    <a:lnTo>
                      <a:pt x="118" y="2807"/>
                    </a:lnTo>
                    <a:lnTo>
                      <a:pt x="130" y="2809"/>
                    </a:lnTo>
                    <a:lnTo>
                      <a:pt x="142" y="3088"/>
                    </a:lnTo>
                    <a:lnTo>
                      <a:pt x="154" y="2808"/>
                    </a:lnTo>
                    <a:lnTo>
                      <a:pt x="165" y="2808"/>
                    </a:lnTo>
                    <a:lnTo>
                      <a:pt x="177" y="2807"/>
                    </a:lnTo>
                    <a:lnTo>
                      <a:pt x="189" y="2807"/>
                    </a:lnTo>
                    <a:lnTo>
                      <a:pt x="200" y="2808"/>
                    </a:lnTo>
                    <a:lnTo>
                      <a:pt x="212" y="2808"/>
                    </a:lnTo>
                    <a:lnTo>
                      <a:pt x="224" y="3088"/>
                    </a:lnTo>
                    <a:lnTo>
                      <a:pt x="236" y="2808"/>
                    </a:lnTo>
                    <a:lnTo>
                      <a:pt x="247" y="3088"/>
                    </a:lnTo>
                    <a:lnTo>
                      <a:pt x="259" y="3370"/>
                    </a:lnTo>
                    <a:lnTo>
                      <a:pt x="271" y="2809"/>
                    </a:lnTo>
                    <a:lnTo>
                      <a:pt x="282" y="3088"/>
                    </a:lnTo>
                    <a:lnTo>
                      <a:pt x="294" y="3088"/>
                    </a:lnTo>
                    <a:lnTo>
                      <a:pt x="306" y="2808"/>
                    </a:lnTo>
                    <a:lnTo>
                      <a:pt x="317" y="2808"/>
                    </a:lnTo>
                    <a:lnTo>
                      <a:pt x="329" y="1685"/>
                    </a:lnTo>
                    <a:lnTo>
                      <a:pt x="340" y="1966"/>
                    </a:lnTo>
                    <a:lnTo>
                      <a:pt x="353" y="2247"/>
                    </a:lnTo>
                    <a:lnTo>
                      <a:pt x="365" y="2808"/>
                    </a:lnTo>
                    <a:lnTo>
                      <a:pt x="376" y="2808"/>
                    </a:lnTo>
                    <a:lnTo>
                      <a:pt x="388" y="3089"/>
                    </a:lnTo>
                    <a:lnTo>
                      <a:pt x="399" y="3088"/>
                    </a:lnTo>
                    <a:lnTo>
                      <a:pt x="411" y="2808"/>
                    </a:lnTo>
                    <a:lnTo>
                      <a:pt x="423" y="2808"/>
                    </a:lnTo>
                    <a:lnTo>
                      <a:pt x="434" y="2807"/>
                    </a:lnTo>
                    <a:lnTo>
                      <a:pt x="446" y="2809"/>
                    </a:lnTo>
                    <a:lnTo>
                      <a:pt x="459" y="2808"/>
                    </a:lnTo>
                    <a:lnTo>
                      <a:pt x="470" y="3089"/>
                    </a:lnTo>
                    <a:lnTo>
                      <a:pt x="482" y="2808"/>
                    </a:lnTo>
                    <a:lnTo>
                      <a:pt x="494" y="2808"/>
                    </a:lnTo>
                    <a:lnTo>
                      <a:pt x="505" y="2809"/>
                    </a:lnTo>
                    <a:lnTo>
                      <a:pt x="517" y="3088"/>
                    </a:lnTo>
                    <a:lnTo>
                      <a:pt x="528" y="2808"/>
                    </a:lnTo>
                    <a:lnTo>
                      <a:pt x="540" y="1965"/>
                    </a:lnTo>
                    <a:lnTo>
                      <a:pt x="552" y="2247"/>
                    </a:lnTo>
                    <a:lnTo>
                      <a:pt x="563" y="1684"/>
                    </a:lnTo>
                    <a:lnTo>
                      <a:pt x="576" y="2809"/>
                    </a:lnTo>
                    <a:lnTo>
                      <a:pt x="587" y="3088"/>
                    </a:lnTo>
                    <a:lnTo>
                      <a:pt x="599" y="2808"/>
                    </a:lnTo>
                    <a:lnTo>
                      <a:pt x="611" y="3088"/>
                    </a:lnTo>
                    <a:lnTo>
                      <a:pt x="622" y="2807"/>
                    </a:lnTo>
                    <a:lnTo>
                      <a:pt x="634" y="2808"/>
                    </a:lnTo>
                    <a:lnTo>
                      <a:pt x="646" y="2808"/>
                    </a:lnTo>
                    <a:lnTo>
                      <a:pt x="657" y="2808"/>
                    </a:lnTo>
                    <a:lnTo>
                      <a:pt x="669" y="2808"/>
                    </a:lnTo>
                    <a:lnTo>
                      <a:pt x="680" y="1965"/>
                    </a:lnTo>
                    <a:lnTo>
                      <a:pt x="692" y="1685"/>
                    </a:lnTo>
                    <a:lnTo>
                      <a:pt x="703" y="1685"/>
                    </a:lnTo>
                    <a:lnTo>
                      <a:pt x="716" y="3088"/>
                    </a:lnTo>
                    <a:lnTo>
                      <a:pt x="728" y="2808"/>
                    </a:lnTo>
                    <a:lnTo>
                      <a:pt x="739" y="3088"/>
                    </a:lnTo>
                    <a:lnTo>
                      <a:pt x="751" y="2808"/>
                    </a:lnTo>
                    <a:lnTo>
                      <a:pt x="763" y="3088"/>
                    </a:lnTo>
                    <a:lnTo>
                      <a:pt x="775" y="2808"/>
                    </a:lnTo>
                    <a:lnTo>
                      <a:pt x="787" y="2808"/>
                    </a:lnTo>
                    <a:lnTo>
                      <a:pt x="797" y="1685"/>
                    </a:lnTo>
                    <a:lnTo>
                      <a:pt x="810" y="2247"/>
                    </a:lnTo>
                    <a:lnTo>
                      <a:pt x="821" y="1685"/>
                    </a:lnTo>
                    <a:lnTo>
                      <a:pt x="833" y="3089"/>
                    </a:lnTo>
                    <a:lnTo>
                      <a:pt x="845" y="2808"/>
                    </a:lnTo>
                    <a:lnTo>
                      <a:pt x="856" y="3088"/>
                    </a:lnTo>
                    <a:lnTo>
                      <a:pt x="868" y="2807"/>
                    </a:lnTo>
                    <a:lnTo>
                      <a:pt x="881" y="2808"/>
                    </a:lnTo>
                    <a:lnTo>
                      <a:pt x="892" y="2527"/>
                    </a:lnTo>
                    <a:lnTo>
                      <a:pt x="904" y="2247"/>
                    </a:lnTo>
                    <a:lnTo>
                      <a:pt x="915" y="1685"/>
                    </a:lnTo>
                    <a:lnTo>
                      <a:pt x="927" y="2808"/>
                    </a:lnTo>
                    <a:lnTo>
                      <a:pt x="939" y="2808"/>
                    </a:lnTo>
                    <a:lnTo>
                      <a:pt x="950" y="2809"/>
                    </a:lnTo>
                    <a:lnTo>
                      <a:pt x="962" y="2808"/>
                    </a:lnTo>
                    <a:lnTo>
                      <a:pt x="973" y="1685"/>
                    </a:lnTo>
                    <a:lnTo>
                      <a:pt x="985" y="1684"/>
                    </a:lnTo>
                    <a:lnTo>
                      <a:pt x="998" y="1965"/>
                    </a:lnTo>
                    <a:lnTo>
                      <a:pt x="1009" y="3089"/>
                    </a:lnTo>
                    <a:lnTo>
                      <a:pt x="1021" y="2809"/>
                    </a:lnTo>
                    <a:lnTo>
                      <a:pt x="1032" y="1686"/>
                    </a:lnTo>
                    <a:lnTo>
                      <a:pt x="1045" y="1966"/>
                    </a:lnTo>
                    <a:lnTo>
                      <a:pt x="1056" y="1685"/>
                    </a:lnTo>
                    <a:lnTo>
                      <a:pt x="1068" y="2807"/>
                    </a:lnTo>
                    <a:lnTo>
                      <a:pt x="1079" y="2808"/>
                    </a:lnTo>
                    <a:lnTo>
                      <a:pt x="1091" y="1966"/>
                    </a:lnTo>
                    <a:lnTo>
                      <a:pt x="1102" y="1685"/>
                    </a:lnTo>
                    <a:lnTo>
                      <a:pt x="1114" y="1684"/>
                    </a:lnTo>
                    <a:lnTo>
                      <a:pt x="1127" y="2807"/>
                    </a:lnTo>
                    <a:lnTo>
                      <a:pt x="1137" y="3089"/>
                    </a:lnTo>
                    <a:lnTo>
                      <a:pt x="1149" y="2809"/>
                    </a:lnTo>
                    <a:lnTo>
                      <a:pt x="1160" y="3088"/>
                    </a:lnTo>
                    <a:lnTo>
                      <a:pt x="1173" y="282"/>
                    </a:lnTo>
                    <a:lnTo>
                      <a:pt x="1185" y="281"/>
                    </a:lnTo>
                    <a:lnTo>
                      <a:pt x="1197" y="281"/>
                    </a:lnTo>
                    <a:lnTo>
                      <a:pt x="1209" y="281"/>
                    </a:lnTo>
                    <a:lnTo>
                      <a:pt x="1220" y="282"/>
                    </a:lnTo>
                    <a:lnTo>
                      <a:pt x="1232" y="2808"/>
                    </a:lnTo>
                    <a:lnTo>
                      <a:pt x="1243" y="2808"/>
                    </a:lnTo>
                    <a:lnTo>
                      <a:pt x="1255" y="2808"/>
                    </a:lnTo>
                    <a:lnTo>
                      <a:pt x="1267" y="2808"/>
                    </a:lnTo>
                    <a:lnTo>
                      <a:pt x="1278" y="3088"/>
                    </a:lnTo>
                    <a:lnTo>
                      <a:pt x="1290" y="2808"/>
                    </a:lnTo>
                    <a:lnTo>
                      <a:pt x="1302" y="2808"/>
                    </a:lnTo>
                    <a:lnTo>
                      <a:pt x="1314" y="2807"/>
                    </a:lnTo>
                    <a:lnTo>
                      <a:pt x="1325" y="3089"/>
                    </a:lnTo>
                    <a:lnTo>
                      <a:pt x="1337" y="2808"/>
                    </a:lnTo>
                    <a:lnTo>
                      <a:pt x="1349" y="2808"/>
                    </a:lnTo>
                    <a:lnTo>
                      <a:pt x="1360" y="3088"/>
                    </a:lnTo>
                    <a:lnTo>
                      <a:pt x="1372" y="3088"/>
                    </a:lnTo>
                    <a:lnTo>
                      <a:pt x="1384" y="2808"/>
                    </a:lnTo>
                    <a:lnTo>
                      <a:pt x="1396" y="2808"/>
                    </a:lnTo>
                    <a:lnTo>
                      <a:pt x="1407" y="2808"/>
                    </a:lnTo>
                    <a:lnTo>
                      <a:pt x="1419" y="2808"/>
                    </a:lnTo>
                    <a:lnTo>
                      <a:pt x="1430" y="3088"/>
                    </a:lnTo>
                    <a:lnTo>
                      <a:pt x="1442" y="2808"/>
                    </a:lnTo>
                    <a:lnTo>
                      <a:pt x="1455" y="2809"/>
                    </a:lnTo>
                    <a:lnTo>
                      <a:pt x="1466" y="2808"/>
                    </a:lnTo>
                    <a:lnTo>
                      <a:pt x="1477" y="2808"/>
                    </a:lnTo>
                    <a:lnTo>
                      <a:pt x="1490" y="3369"/>
                    </a:lnTo>
                    <a:lnTo>
                      <a:pt x="1502" y="2247"/>
                    </a:lnTo>
                    <a:lnTo>
                      <a:pt x="1514" y="1684"/>
                    </a:lnTo>
                    <a:lnTo>
                      <a:pt x="1525" y="1966"/>
                    </a:lnTo>
                    <a:lnTo>
                      <a:pt x="1536" y="2808"/>
                    </a:lnTo>
                    <a:lnTo>
                      <a:pt x="1548" y="3088"/>
                    </a:lnTo>
                    <a:lnTo>
                      <a:pt x="1560" y="2809"/>
                    </a:lnTo>
                    <a:lnTo>
                      <a:pt x="1571" y="2807"/>
                    </a:lnTo>
                    <a:lnTo>
                      <a:pt x="1582" y="3089"/>
                    </a:lnTo>
                    <a:lnTo>
                      <a:pt x="1594" y="2808"/>
                    </a:lnTo>
                    <a:lnTo>
                      <a:pt x="1606" y="2808"/>
                    </a:lnTo>
                    <a:lnTo>
                      <a:pt x="1618" y="2807"/>
                    </a:lnTo>
                    <a:lnTo>
                      <a:pt x="1630" y="2808"/>
                    </a:lnTo>
                    <a:lnTo>
                      <a:pt x="1642" y="2808"/>
                    </a:lnTo>
                    <a:lnTo>
                      <a:pt x="1652" y="3089"/>
                    </a:lnTo>
                    <a:lnTo>
                      <a:pt x="1665" y="2808"/>
                    </a:lnTo>
                    <a:lnTo>
                      <a:pt x="1677" y="3650"/>
                    </a:lnTo>
                    <a:lnTo>
                      <a:pt x="1688" y="2808"/>
                    </a:lnTo>
                    <a:lnTo>
                      <a:pt x="1700" y="2807"/>
                    </a:lnTo>
                    <a:lnTo>
                      <a:pt x="1712" y="1966"/>
                    </a:lnTo>
                    <a:lnTo>
                      <a:pt x="1724" y="1685"/>
                    </a:lnTo>
                    <a:lnTo>
                      <a:pt x="1736" y="1966"/>
                    </a:lnTo>
                    <a:lnTo>
                      <a:pt x="1747" y="3088"/>
                    </a:lnTo>
                    <a:lnTo>
                      <a:pt x="1759" y="2808"/>
                    </a:lnTo>
                    <a:lnTo>
                      <a:pt x="1770" y="3089"/>
                    </a:lnTo>
                    <a:lnTo>
                      <a:pt x="1782" y="3089"/>
                    </a:lnTo>
                    <a:lnTo>
                      <a:pt x="1794" y="2809"/>
                    </a:lnTo>
                    <a:lnTo>
                      <a:pt x="1805" y="2808"/>
                    </a:lnTo>
                    <a:lnTo>
                      <a:pt x="1817" y="2808"/>
                    </a:lnTo>
                    <a:lnTo>
                      <a:pt x="1828" y="2809"/>
                    </a:lnTo>
                    <a:lnTo>
                      <a:pt x="1840" y="2808"/>
                    </a:lnTo>
                    <a:lnTo>
                      <a:pt x="1853" y="1685"/>
                    </a:lnTo>
                    <a:lnTo>
                      <a:pt x="1865" y="1965"/>
                    </a:lnTo>
                    <a:lnTo>
                      <a:pt x="1877" y="1966"/>
                    </a:lnTo>
                    <a:lnTo>
                      <a:pt x="1887" y="3088"/>
                    </a:lnTo>
                    <a:lnTo>
                      <a:pt x="1899" y="2809"/>
                    </a:lnTo>
                    <a:lnTo>
                      <a:pt x="1911" y="2808"/>
                    </a:lnTo>
                    <a:lnTo>
                      <a:pt x="1922" y="2808"/>
                    </a:lnTo>
                    <a:lnTo>
                      <a:pt x="1934" y="2808"/>
                    </a:lnTo>
                    <a:lnTo>
                      <a:pt x="1946" y="2808"/>
                    </a:lnTo>
                    <a:lnTo>
                      <a:pt x="1958" y="3089"/>
                    </a:lnTo>
                    <a:lnTo>
                      <a:pt x="1970" y="1685"/>
                    </a:lnTo>
                    <a:lnTo>
                      <a:pt x="1982" y="1966"/>
                    </a:lnTo>
                    <a:lnTo>
                      <a:pt x="1994" y="2246"/>
                    </a:lnTo>
                    <a:lnTo>
                      <a:pt x="2005" y="2807"/>
                    </a:lnTo>
                    <a:lnTo>
                      <a:pt x="2016" y="2808"/>
                    </a:lnTo>
                    <a:lnTo>
                      <a:pt x="2028" y="2809"/>
                    </a:lnTo>
                    <a:lnTo>
                      <a:pt x="2040" y="2808"/>
                    </a:lnTo>
                    <a:lnTo>
                      <a:pt x="2052" y="2808"/>
                    </a:lnTo>
                    <a:lnTo>
                      <a:pt x="2064" y="2246"/>
                    </a:lnTo>
                    <a:lnTo>
                      <a:pt x="2076" y="1685"/>
                    </a:lnTo>
                    <a:lnTo>
                      <a:pt x="2088" y="1685"/>
                    </a:lnTo>
                    <a:lnTo>
                      <a:pt x="2099" y="2809"/>
                    </a:lnTo>
                    <a:lnTo>
                      <a:pt x="2110" y="3088"/>
                    </a:lnTo>
                    <a:lnTo>
                      <a:pt x="2122" y="2808"/>
                    </a:lnTo>
                    <a:lnTo>
                      <a:pt x="2134" y="3369"/>
                    </a:lnTo>
                    <a:lnTo>
                      <a:pt x="2145" y="1966"/>
                    </a:lnTo>
                    <a:lnTo>
                      <a:pt x="2158" y="1685"/>
                    </a:lnTo>
                    <a:lnTo>
                      <a:pt x="2169" y="1966"/>
                    </a:lnTo>
                    <a:lnTo>
                      <a:pt x="2181" y="2808"/>
                    </a:lnTo>
                    <a:lnTo>
                      <a:pt x="2192" y="2807"/>
                    </a:lnTo>
                    <a:lnTo>
                      <a:pt x="2204" y="1965"/>
                    </a:lnTo>
                    <a:lnTo>
                      <a:pt x="2216" y="1966"/>
                    </a:lnTo>
                    <a:lnTo>
                      <a:pt x="2228" y="1966"/>
                    </a:lnTo>
                    <a:lnTo>
                      <a:pt x="2240" y="3088"/>
                    </a:lnTo>
                    <a:lnTo>
                      <a:pt x="2250" y="2808"/>
                    </a:lnTo>
                    <a:lnTo>
                      <a:pt x="2263" y="1966"/>
                    </a:lnTo>
                    <a:lnTo>
                      <a:pt x="2275" y="1685"/>
                    </a:lnTo>
                    <a:lnTo>
                      <a:pt x="2287" y="1966"/>
                    </a:lnTo>
                    <a:lnTo>
                      <a:pt x="2298" y="2808"/>
                    </a:lnTo>
                    <a:lnTo>
                      <a:pt x="2310" y="3088"/>
                    </a:lnTo>
                    <a:lnTo>
                      <a:pt x="2322" y="3369"/>
                    </a:lnTo>
                    <a:lnTo>
                      <a:pt x="2333" y="2809"/>
                    </a:lnTo>
                    <a:lnTo>
                      <a:pt x="2345" y="843"/>
                    </a:lnTo>
                    <a:lnTo>
                      <a:pt x="2357" y="282"/>
                    </a:lnTo>
                    <a:lnTo>
                      <a:pt x="2368" y="562"/>
                    </a:lnTo>
                    <a:lnTo>
                      <a:pt x="2380" y="1"/>
                    </a:lnTo>
                    <a:lnTo>
                      <a:pt x="2392" y="282"/>
                    </a:lnTo>
                    <a:lnTo>
                      <a:pt x="2404" y="3369"/>
                    </a:lnTo>
                    <a:lnTo>
                      <a:pt x="2415" y="2808"/>
                    </a:lnTo>
                    <a:lnTo>
                      <a:pt x="2427" y="2807"/>
                    </a:lnTo>
                    <a:lnTo>
                      <a:pt x="2438" y="2809"/>
                    </a:lnTo>
                    <a:lnTo>
                      <a:pt x="2450" y="2807"/>
                    </a:lnTo>
                    <a:lnTo>
                      <a:pt x="2462" y="2808"/>
                    </a:lnTo>
                    <a:lnTo>
                      <a:pt x="2473" y="2808"/>
                    </a:lnTo>
                    <a:lnTo>
                      <a:pt x="2485" y="2808"/>
                    </a:lnTo>
                    <a:lnTo>
                      <a:pt x="2497" y="2807"/>
                    </a:lnTo>
                    <a:lnTo>
                      <a:pt x="2509" y="2808"/>
                    </a:lnTo>
                    <a:lnTo>
                      <a:pt x="2520" y="2808"/>
                    </a:lnTo>
                    <a:lnTo>
                      <a:pt x="2532" y="2808"/>
                    </a:lnTo>
                    <a:lnTo>
                      <a:pt x="2544" y="2809"/>
                    </a:lnTo>
                    <a:lnTo>
                      <a:pt x="2555" y="2808"/>
                    </a:lnTo>
                    <a:lnTo>
                      <a:pt x="2567" y="2808"/>
                    </a:lnTo>
                    <a:lnTo>
                      <a:pt x="2579" y="2807"/>
                    </a:lnTo>
                    <a:lnTo>
                      <a:pt x="2591" y="2808"/>
                    </a:lnTo>
                    <a:lnTo>
                      <a:pt x="2604" y="3089"/>
                    </a:lnTo>
                    <a:lnTo>
                      <a:pt x="2614" y="2808"/>
                    </a:lnTo>
                    <a:lnTo>
                      <a:pt x="2627" y="3088"/>
                    </a:lnTo>
                    <a:lnTo>
                      <a:pt x="2638" y="2808"/>
                    </a:lnTo>
                    <a:lnTo>
                      <a:pt x="2649" y="2809"/>
                    </a:lnTo>
                    <a:lnTo>
                      <a:pt x="2661" y="2808"/>
                    </a:lnTo>
                    <a:lnTo>
                      <a:pt x="2673" y="1966"/>
                    </a:lnTo>
                    <a:lnTo>
                      <a:pt x="2685" y="1686"/>
                    </a:lnTo>
                    <a:lnTo>
                      <a:pt x="2696" y="1685"/>
                    </a:lnTo>
                    <a:lnTo>
                      <a:pt x="2708" y="2809"/>
                    </a:lnTo>
                    <a:lnTo>
                      <a:pt x="2720" y="2808"/>
                    </a:lnTo>
                    <a:lnTo>
                      <a:pt x="2732" y="2808"/>
                    </a:lnTo>
                    <a:lnTo>
                      <a:pt x="2743" y="2808"/>
                    </a:lnTo>
                    <a:lnTo>
                      <a:pt x="2756" y="3369"/>
                    </a:lnTo>
                    <a:lnTo>
                      <a:pt x="2767" y="2808"/>
                    </a:lnTo>
                    <a:lnTo>
                      <a:pt x="2779" y="3089"/>
                    </a:lnTo>
                    <a:lnTo>
                      <a:pt x="2790" y="2808"/>
                    </a:lnTo>
                    <a:lnTo>
                      <a:pt x="2802" y="3088"/>
                    </a:lnTo>
                    <a:lnTo>
                      <a:pt x="2814" y="3088"/>
                    </a:lnTo>
                    <a:lnTo>
                      <a:pt x="2826" y="3088"/>
                    </a:lnTo>
                    <a:lnTo>
                      <a:pt x="2837" y="2808"/>
                    </a:lnTo>
                    <a:lnTo>
                      <a:pt x="2849" y="2809"/>
                    </a:lnTo>
                    <a:lnTo>
                      <a:pt x="2860" y="2807"/>
                    </a:lnTo>
                    <a:lnTo>
                      <a:pt x="2872" y="2808"/>
                    </a:lnTo>
                    <a:lnTo>
                      <a:pt x="2884" y="2247"/>
                    </a:lnTo>
                    <a:lnTo>
                      <a:pt x="2896" y="1684"/>
                    </a:lnTo>
                    <a:lnTo>
                      <a:pt x="2908" y="1685"/>
                    </a:lnTo>
                    <a:lnTo>
                      <a:pt x="2919" y="2808"/>
                    </a:lnTo>
                    <a:lnTo>
                      <a:pt x="2930" y="2808"/>
                    </a:lnTo>
                    <a:lnTo>
                      <a:pt x="2942" y="2808"/>
                    </a:lnTo>
                    <a:lnTo>
                      <a:pt x="2954" y="2807"/>
                    </a:lnTo>
                    <a:lnTo>
                      <a:pt x="2967" y="3088"/>
                    </a:lnTo>
                    <a:lnTo>
                      <a:pt x="2978" y="3089"/>
                    </a:lnTo>
                    <a:lnTo>
                      <a:pt x="2990" y="3088"/>
                    </a:lnTo>
                    <a:lnTo>
                      <a:pt x="3001" y="2808"/>
                    </a:lnTo>
                    <a:lnTo>
                      <a:pt x="3013" y="2808"/>
                    </a:lnTo>
                    <a:lnTo>
                      <a:pt x="3025" y="1685"/>
                    </a:lnTo>
                    <a:lnTo>
                      <a:pt x="3037" y="1685"/>
                    </a:lnTo>
                    <a:lnTo>
                      <a:pt x="3048" y="1966"/>
                    </a:lnTo>
                    <a:lnTo>
                      <a:pt x="3059" y="2808"/>
                    </a:lnTo>
                    <a:lnTo>
                      <a:pt x="3072" y="2807"/>
                    </a:lnTo>
                    <a:lnTo>
                      <a:pt x="3083" y="2808"/>
                    </a:lnTo>
                    <a:lnTo>
                      <a:pt x="3096" y="3089"/>
                    </a:lnTo>
                    <a:lnTo>
                      <a:pt x="3107" y="3089"/>
                    </a:lnTo>
                    <a:lnTo>
                      <a:pt x="3119" y="2808"/>
                    </a:lnTo>
                    <a:lnTo>
                      <a:pt x="3130" y="2808"/>
                    </a:lnTo>
                    <a:lnTo>
                      <a:pt x="3142" y="1966"/>
                    </a:lnTo>
                    <a:lnTo>
                      <a:pt x="3153" y="2247"/>
                    </a:lnTo>
                    <a:lnTo>
                      <a:pt x="3165" y="1685"/>
                    </a:lnTo>
                    <a:lnTo>
                      <a:pt x="3178" y="2808"/>
                    </a:lnTo>
                    <a:lnTo>
                      <a:pt x="3189" y="3088"/>
                    </a:lnTo>
                    <a:lnTo>
                      <a:pt x="3201" y="3088"/>
                    </a:lnTo>
                    <a:lnTo>
                      <a:pt x="3213" y="2809"/>
                    </a:lnTo>
                    <a:lnTo>
                      <a:pt x="3224" y="2808"/>
                    </a:lnTo>
                    <a:lnTo>
                      <a:pt x="3236" y="1966"/>
                    </a:lnTo>
                    <a:lnTo>
                      <a:pt x="3247" y="1966"/>
                    </a:lnTo>
                    <a:lnTo>
                      <a:pt x="3259" y="1966"/>
                    </a:lnTo>
                    <a:lnTo>
                      <a:pt x="3272" y="3087"/>
                    </a:lnTo>
                    <a:lnTo>
                      <a:pt x="3284" y="2809"/>
                    </a:lnTo>
                    <a:lnTo>
                      <a:pt x="3295" y="3088"/>
                    </a:lnTo>
                    <a:lnTo>
                      <a:pt x="3307" y="2808"/>
                    </a:lnTo>
                    <a:lnTo>
                      <a:pt x="3318" y="1965"/>
                    </a:lnTo>
                    <a:lnTo>
                      <a:pt x="3329" y="2247"/>
                    </a:lnTo>
                    <a:lnTo>
                      <a:pt x="3341" y="2246"/>
                    </a:lnTo>
                    <a:lnTo>
                      <a:pt x="3353" y="2809"/>
                    </a:lnTo>
                    <a:lnTo>
                      <a:pt x="3365" y="2808"/>
                    </a:lnTo>
                    <a:lnTo>
                      <a:pt x="3376" y="1966"/>
                    </a:lnTo>
                    <a:lnTo>
                      <a:pt x="3388" y="1684"/>
                    </a:lnTo>
                    <a:lnTo>
                      <a:pt x="3400" y="1965"/>
                    </a:lnTo>
                    <a:lnTo>
                      <a:pt x="3412" y="2808"/>
                    </a:lnTo>
                    <a:lnTo>
                      <a:pt x="3424" y="3089"/>
                    </a:lnTo>
                    <a:lnTo>
                      <a:pt x="3434" y="1966"/>
                    </a:lnTo>
                    <a:lnTo>
                      <a:pt x="3446" y="2247"/>
                    </a:lnTo>
                    <a:lnTo>
                      <a:pt x="3458" y="1685"/>
                    </a:lnTo>
                    <a:lnTo>
                      <a:pt x="3470" y="2808"/>
                    </a:lnTo>
                    <a:lnTo>
                      <a:pt x="3482" y="2808"/>
                    </a:lnTo>
                    <a:lnTo>
                      <a:pt x="3494" y="2808"/>
                    </a:lnTo>
                    <a:lnTo>
                      <a:pt x="3506" y="2807"/>
                    </a:lnTo>
                    <a:lnTo>
                      <a:pt x="3516" y="1"/>
                    </a:lnTo>
                    <a:lnTo>
                      <a:pt x="3528" y="281"/>
                    </a:lnTo>
                    <a:lnTo>
                      <a:pt x="3540" y="0"/>
                    </a:lnTo>
                    <a:lnTo>
                      <a:pt x="3552" y="2"/>
                    </a:lnTo>
                    <a:lnTo>
                      <a:pt x="3564" y="281"/>
                    </a:lnTo>
                    <a:lnTo>
                      <a:pt x="3576" y="2808"/>
                    </a:lnTo>
                    <a:lnTo>
                      <a:pt x="3587" y="2808"/>
                    </a:lnTo>
                    <a:lnTo>
                      <a:pt x="3599" y="2808"/>
                    </a:lnTo>
                    <a:lnTo>
                      <a:pt x="3611" y="2808"/>
                    </a:lnTo>
                    <a:lnTo>
                      <a:pt x="3622" y="3089"/>
                    </a:lnTo>
                    <a:lnTo>
                      <a:pt x="3634" y="3088"/>
                    </a:lnTo>
                    <a:lnTo>
                      <a:pt x="3645" y="2808"/>
                    </a:lnTo>
                    <a:lnTo>
                      <a:pt x="3657" y="3089"/>
                    </a:lnTo>
                    <a:lnTo>
                      <a:pt x="3669" y="3089"/>
                    </a:lnTo>
                    <a:lnTo>
                      <a:pt x="3681" y="3089"/>
                    </a:lnTo>
                    <a:lnTo>
                      <a:pt x="3693" y="2808"/>
                    </a:lnTo>
                    <a:lnTo>
                      <a:pt x="3705" y="2808"/>
                    </a:lnTo>
                    <a:lnTo>
                      <a:pt x="3716" y="2807"/>
                    </a:lnTo>
                    <a:lnTo>
                      <a:pt x="3728" y="2809"/>
                    </a:lnTo>
                    <a:lnTo>
                      <a:pt x="3739" y="3088"/>
                    </a:lnTo>
                    <a:lnTo>
                      <a:pt x="3751" y="2808"/>
                    </a:lnTo>
                    <a:lnTo>
                      <a:pt x="3763" y="3088"/>
                    </a:lnTo>
                    <a:lnTo>
                      <a:pt x="3775" y="2808"/>
                    </a:lnTo>
                    <a:lnTo>
                      <a:pt x="3786" y="3089"/>
                    </a:lnTo>
                    <a:lnTo>
                      <a:pt x="3798" y="3088"/>
                    </a:lnTo>
                    <a:lnTo>
                      <a:pt x="3810" y="3088"/>
                    </a:lnTo>
                    <a:lnTo>
                      <a:pt x="3823" y="2808"/>
                    </a:lnTo>
                    <a:lnTo>
                      <a:pt x="3834" y="2807"/>
                    </a:lnTo>
                    <a:lnTo>
                      <a:pt x="3845" y="1965"/>
                    </a:lnTo>
                    <a:lnTo>
                      <a:pt x="3857" y="1685"/>
                    </a:lnTo>
                    <a:lnTo>
                      <a:pt x="3869" y="1966"/>
                    </a:lnTo>
                    <a:lnTo>
                      <a:pt x="3881" y="2808"/>
                    </a:lnTo>
                    <a:lnTo>
                      <a:pt x="3892" y="2808"/>
                    </a:lnTo>
                    <a:lnTo>
                      <a:pt x="3904" y="3370"/>
                    </a:lnTo>
                    <a:lnTo>
                      <a:pt x="3915" y="3088"/>
                    </a:lnTo>
                    <a:lnTo>
                      <a:pt x="3928" y="2808"/>
                    </a:lnTo>
                    <a:lnTo>
                      <a:pt x="3939" y="2808"/>
                    </a:lnTo>
                    <a:lnTo>
                      <a:pt x="3950" y="2807"/>
                    </a:lnTo>
                    <a:lnTo>
                      <a:pt x="3962" y="2808"/>
                    </a:lnTo>
                    <a:lnTo>
                      <a:pt x="3974" y="2808"/>
                    </a:lnTo>
                    <a:lnTo>
                      <a:pt x="3985" y="2808"/>
                    </a:lnTo>
                    <a:lnTo>
                      <a:pt x="3998" y="2808"/>
                    </a:lnTo>
                    <a:lnTo>
                      <a:pt x="4009" y="2808"/>
                    </a:lnTo>
                    <a:lnTo>
                      <a:pt x="4021" y="3088"/>
                    </a:lnTo>
                    <a:lnTo>
                      <a:pt x="4033" y="2809"/>
                    </a:lnTo>
                    <a:lnTo>
                      <a:pt x="4044" y="2808"/>
                    </a:lnTo>
                    <a:lnTo>
                      <a:pt x="4055" y="1966"/>
                    </a:lnTo>
                    <a:lnTo>
                      <a:pt x="4067" y="1685"/>
                    </a:lnTo>
                    <a:lnTo>
                      <a:pt x="4079" y="1966"/>
                    </a:lnTo>
                    <a:lnTo>
                      <a:pt x="4091" y="3089"/>
                    </a:lnTo>
                    <a:lnTo>
                      <a:pt x="4102" y="2808"/>
                    </a:lnTo>
                    <a:lnTo>
                      <a:pt x="4115" y="2808"/>
                    </a:lnTo>
                    <a:lnTo>
                      <a:pt x="4127" y="2808"/>
                    </a:lnTo>
                    <a:lnTo>
                      <a:pt x="4138" y="2808"/>
                    </a:lnTo>
                    <a:lnTo>
                      <a:pt x="4150" y="2808"/>
                    </a:lnTo>
                    <a:lnTo>
                      <a:pt x="4161" y="2809"/>
                    </a:lnTo>
                    <a:lnTo>
                      <a:pt x="4173" y="3088"/>
                    </a:lnTo>
                    <a:lnTo>
                      <a:pt x="4185" y="2808"/>
                    </a:lnTo>
                    <a:lnTo>
                      <a:pt x="4196" y="1965"/>
                    </a:lnTo>
                    <a:lnTo>
                      <a:pt x="4207" y="1685"/>
                    </a:lnTo>
                    <a:lnTo>
                      <a:pt x="4220" y="1965"/>
                    </a:lnTo>
                    <a:lnTo>
                      <a:pt x="4232" y="2809"/>
                    </a:lnTo>
                    <a:lnTo>
                      <a:pt x="4244" y="2808"/>
                    </a:lnTo>
                    <a:lnTo>
                      <a:pt x="4255" y="3369"/>
                    </a:lnTo>
                    <a:lnTo>
                      <a:pt x="4267" y="3088"/>
                    </a:lnTo>
                    <a:lnTo>
                      <a:pt x="4279" y="2807"/>
                    </a:lnTo>
                    <a:lnTo>
                      <a:pt x="4290" y="2808"/>
                    </a:lnTo>
                    <a:lnTo>
                      <a:pt x="4302" y="2809"/>
                    </a:lnTo>
                    <a:lnTo>
                      <a:pt x="4314" y="2808"/>
                    </a:lnTo>
                    <a:lnTo>
                      <a:pt x="4326" y="1685"/>
                    </a:lnTo>
                    <a:lnTo>
                      <a:pt x="4337" y="2247"/>
                    </a:lnTo>
                    <a:lnTo>
                      <a:pt x="4349" y="2808"/>
                    </a:lnTo>
                    <a:lnTo>
                      <a:pt x="4361" y="2808"/>
                    </a:lnTo>
                    <a:lnTo>
                      <a:pt x="4373" y="2808"/>
                    </a:lnTo>
                    <a:lnTo>
                      <a:pt x="4384" y="2807"/>
                    </a:lnTo>
                    <a:lnTo>
                      <a:pt x="4396" y="2807"/>
                    </a:lnTo>
                    <a:lnTo>
                      <a:pt x="4407" y="1966"/>
                    </a:lnTo>
                    <a:lnTo>
                      <a:pt x="4420" y="1966"/>
                    </a:lnTo>
                    <a:lnTo>
                      <a:pt x="4431" y="2247"/>
                    </a:lnTo>
                    <a:lnTo>
                      <a:pt x="4443" y="3088"/>
                    </a:lnTo>
                    <a:lnTo>
                      <a:pt x="4454" y="3369"/>
                    </a:lnTo>
                    <a:lnTo>
                      <a:pt x="4466" y="3088"/>
                    </a:lnTo>
                    <a:lnTo>
                      <a:pt x="4478" y="3089"/>
                    </a:lnTo>
                    <a:lnTo>
                      <a:pt x="4489" y="1966"/>
                    </a:lnTo>
                    <a:lnTo>
                      <a:pt x="4501" y="1685"/>
                    </a:lnTo>
                    <a:lnTo>
                      <a:pt x="4512" y="1966"/>
                    </a:lnTo>
                    <a:lnTo>
                      <a:pt x="4524" y="2808"/>
                    </a:lnTo>
                    <a:lnTo>
                      <a:pt x="4536" y="2809"/>
                    </a:lnTo>
                    <a:lnTo>
                      <a:pt x="4548" y="1686"/>
                    </a:lnTo>
                    <a:lnTo>
                      <a:pt x="4560" y="1685"/>
                    </a:lnTo>
                    <a:lnTo>
                      <a:pt x="4572" y="1685"/>
                    </a:lnTo>
                    <a:lnTo>
                      <a:pt x="4584" y="2808"/>
                    </a:lnTo>
                    <a:lnTo>
                      <a:pt x="4595" y="3087"/>
                    </a:lnTo>
                    <a:lnTo>
                      <a:pt x="4606" y="1685"/>
                    </a:lnTo>
                    <a:lnTo>
                      <a:pt x="4618" y="1966"/>
                    </a:lnTo>
                    <a:lnTo>
                      <a:pt x="4630" y="1684"/>
                    </a:lnTo>
                    <a:lnTo>
                      <a:pt x="4642" y="2808"/>
                    </a:lnTo>
                    <a:lnTo>
                      <a:pt x="4653" y="2808"/>
                    </a:lnTo>
                    <a:lnTo>
                      <a:pt x="4666" y="2809"/>
                    </a:lnTo>
                    <a:lnTo>
                      <a:pt x="4677" y="2808"/>
                    </a:lnTo>
                    <a:lnTo>
                      <a:pt x="4688" y="563"/>
                    </a:lnTo>
                    <a:lnTo>
                      <a:pt x="4700" y="1685"/>
                    </a:lnTo>
                    <a:lnTo>
                      <a:pt x="4712" y="1"/>
                    </a:lnTo>
                    <a:lnTo>
                      <a:pt x="4724" y="281"/>
                    </a:lnTo>
                    <a:lnTo>
                      <a:pt x="4736" y="281"/>
                    </a:lnTo>
                    <a:lnTo>
                      <a:pt x="4747" y="2808"/>
                    </a:lnTo>
                    <a:lnTo>
                      <a:pt x="4759" y="3369"/>
                    </a:lnTo>
                    <a:lnTo>
                      <a:pt x="4771" y="2808"/>
                    </a:lnTo>
                    <a:lnTo>
                      <a:pt x="4783" y="3088"/>
                    </a:lnTo>
                    <a:lnTo>
                      <a:pt x="4795" y="2808"/>
                    </a:lnTo>
                    <a:lnTo>
                      <a:pt x="4806" y="2808"/>
                    </a:lnTo>
                    <a:lnTo>
                      <a:pt x="4818" y="2808"/>
                    </a:lnTo>
                    <a:lnTo>
                      <a:pt x="4829" y="2807"/>
                    </a:lnTo>
                    <a:lnTo>
                      <a:pt x="4841" y="2808"/>
                    </a:lnTo>
                    <a:lnTo>
                      <a:pt x="4853" y="3089"/>
                    </a:lnTo>
                    <a:lnTo>
                      <a:pt x="4865" y="3089"/>
                    </a:lnTo>
                    <a:lnTo>
                      <a:pt x="4876" y="2808"/>
                    </a:lnTo>
                    <a:lnTo>
                      <a:pt x="4888" y="2808"/>
                    </a:lnTo>
                    <a:lnTo>
                      <a:pt x="4900" y="2808"/>
                    </a:lnTo>
                    <a:lnTo>
                      <a:pt x="4912" y="2808"/>
                    </a:lnTo>
                    <a:lnTo>
                      <a:pt x="4923" y="2808"/>
                    </a:lnTo>
                    <a:lnTo>
                      <a:pt x="4935" y="2808"/>
                    </a:lnTo>
                    <a:lnTo>
                      <a:pt x="4946" y="2808"/>
                    </a:lnTo>
                    <a:lnTo>
                      <a:pt x="4958" y="2808"/>
                    </a:lnTo>
                    <a:lnTo>
                      <a:pt x="4970" y="3089"/>
                    </a:lnTo>
                    <a:lnTo>
                      <a:pt x="4982" y="2808"/>
                    </a:lnTo>
                    <a:lnTo>
                      <a:pt x="4994" y="2808"/>
                    </a:lnTo>
                    <a:lnTo>
                      <a:pt x="5006" y="2808"/>
                    </a:lnTo>
                    <a:lnTo>
                      <a:pt x="5017" y="1685"/>
                    </a:lnTo>
                    <a:lnTo>
                      <a:pt x="5029" y="1685"/>
                    </a:lnTo>
                    <a:lnTo>
                      <a:pt x="5040" y="1685"/>
                    </a:lnTo>
                    <a:lnTo>
                      <a:pt x="5052" y="3088"/>
                    </a:lnTo>
                    <a:lnTo>
                      <a:pt x="5063" y="3088"/>
                    </a:lnTo>
                    <a:lnTo>
                      <a:pt x="5075" y="2809"/>
                    </a:lnTo>
                    <a:lnTo>
                      <a:pt x="5088" y="2808"/>
                    </a:lnTo>
                    <a:lnTo>
                      <a:pt x="5099" y="3089"/>
                    </a:lnTo>
                    <a:lnTo>
                      <a:pt x="5111" y="2809"/>
                    </a:lnTo>
                    <a:lnTo>
                      <a:pt x="5123" y="2808"/>
                    </a:lnTo>
                    <a:lnTo>
                      <a:pt x="5134" y="2808"/>
                    </a:lnTo>
                    <a:lnTo>
                      <a:pt x="5146" y="2808"/>
                    </a:lnTo>
                    <a:lnTo>
                      <a:pt x="5158" y="2808"/>
                    </a:lnTo>
                    <a:lnTo>
                      <a:pt x="5169" y="2808"/>
                    </a:lnTo>
                    <a:lnTo>
                      <a:pt x="5181" y="3089"/>
                    </a:lnTo>
                    <a:lnTo>
                      <a:pt x="5192" y="3088"/>
                    </a:lnTo>
                    <a:lnTo>
                      <a:pt x="5204" y="2808"/>
                    </a:lnTo>
                    <a:lnTo>
                      <a:pt x="5217" y="2808"/>
                    </a:lnTo>
                    <a:lnTo>
                      <a:pt x="5228" y="1965"/>
                    </a:lnTo>
                    <a:lnTo>
                      <a:pt x="5239" y="1966"/>
                    </a:lnTo>
                    <a:lnTo>
                      <a:pt x="5251" y="1685"/>
                    </a:lnTo>
                    <a:lnTo>
                      <a:pt x="5263" y="2807"/>
                    </a:lnTo>
                    <a:lnTo>
                      <a:pt x="5275" y="2807"/>
                    </a:lnTo>
                    <a:lnTo>
                      <a:pt x="5286" y="3088"/>
                    </a:lnTo>
                    <a:lnTo>
                      <a:pt x="5298" y="3089"/>
                    </a:lnTo>
                    <a:lnTo>
                      <a:pt x="5309" y="3089"/>
                    </a:lnTo>
                    <a:lnTo>
                      <a:pt x="5322" y="2808"/>
                    </a:lnTo>
                    <a:lnTo>
                      <a:pt x="5334" y="2808"/>
                    </a:lnTo>
                    <a:lnTo>
                      <a:pt x="5344" y="3088"/>
                    </a:lnTo>
                    <a:lnTo>
                      <a:pt x="5357" y="2808"/>
                    </a:lnTo>
                    <a:lnTo>
                      <a:pt x="5369" y="2247"/>
                    </a:lnTo>
                    <a:lnTo>
                      <a:pt x="5379" y="1966"/>
                    </a:lnTo>
                    <a:lnTo>
                      <a:pt x="5392" y="2247"/>
                    </a:lnTo>
                    <a:lnTo>
                      <a:pt x="5404" y="2808"/>
                    </a:lnTo>
                    <a:lnTo>
                      <a:pt x="5416" y="2809"/>
                    </a:lnTo>
                    <a:lnTo>
                      <a:pt x="5427" y="2808"/>
                    </a:lnTo>
                    <a:lnTo>
                      <a:pt x="5438" y="3089"/>
                    </a:lnTo>
                    <a:lnTo>
                      <a:pt x="5450" y="3089"/>
                    </a:lnTo>
                    <a:lnTo>
                      <a:pt x="5462" y="2808"/>
                    </a:lnTo>
                    <a:lnTo>
                      <a:pt x="5474" y="2807"/>
                    </a:lnTo>
                    <a:lnTo>
                      <a:pt x="5486" y="1966"/>
                    </a:lnTo>
                    <a:lnTo>
                      <a:pt x="5498" y="1966"/>
                    </a:lnTo>
                    <a:lnTo>
                      <a:pt x="5509" y="1685"/>
                    </a:lnTo>
                    <a:lnTo>
                      <a:pt x="5521" y="2809"/>
                    </a:lnTo>
                    <a:lnTo>
                      <a:pt x="5533" y="2808"/>
                    </a:lnTo>
                    <a:lnTo>
                      <a:pt x="5545" y="3089"/>
                    </a:lnTo>
                    <a:lnTo>
                      <a:pt x="5556" y="2808"/>
                    </a:lnTo>
                    <a:lnTo>
                      <a:pt x="5568" y="2808"/>
                    </a:lnTo>
                    <a:lnTo>
                      <a:pt x="5579" y="1685"/>
                    </a:lnTo>
                    <a:lnTo>
                      <a:pt x="5592" y="1966"/>
                    </a:lnTo>
                    <a:lnTo>
                      <a:pt x="5603" y="1965"/>
                    </a:lnTo>
                    <a:lnTo>
                      <a:pt x="5614" y="2809"/>
                    </a:lnTo>
                    <a:lnTo>
                      <a:pt x="5626" y="2808"/>
                    </a:lnTo>
                    <a:lnTo>
                      <a:pt x="5639" y="2808"/>
                    </a:lnTo>
                    <a:lnTo>
                      <a:pt x="5650" y="3088"/>
                    </a:lnTo>
                    <a:lnTo>
                      <a:pt x="5662" y="1966"/>
                    </a:lnTo>
                    <a:lnTo>
                      <a:pt x="5674" y="1965"/>
                    </a:lnTo>
                    <a:lnTo>
                      <a:pt x="5686" y="1966"/>
                    </a:lnTo>
                    <a:lnTo>
                      <a:pt x="5697" y="2808"/>
                    </a:lnTo>
                    <a:lnTo>
                      <a:pt x="5708" y="2807"/>
                    </a:lnTo>
                    <a:lnTo>
                      <a:pt x="5720" y="1965"/>
                    </a:lnTo>
                    <a:lnTo>
                      <a:pt x="5732" y="1966"/>
                    </a:lnTo>
                    <a:lnTo>
                      <a:pt x="5744" y="1966"/>
                    </a:lnTo>
                    <a:lnTo>
                      <a:pt x="5755" y="3089"/>
                    </a:lnTo>
                    <a:lnTo>
                      <a:pt x="5768" y="2808"/>
                    </a:lnTo>
                    <a:lnTo>
                      <a:pt x="5779" y="2247"/>
                    </a:lnTo>
                    <a:lnTo>
                      <a:pt x="5791" y="2247"/>
                    </a:lnTo>
                    <a:lnTo>
                      <a:pt x="5801" y="1685"/>
                    </a:lnTo>
                    <a:lnTo>
                      <a:pt x="5814" y="2808"/>
                    </a:lnTo>
                    <a:lnTo>
                      <a:pt x="5826" y="2808"/>
                    </a:lnTo>
                    <a:lnTo>
                      <a:pt x="5837" y="2808"/>
                    </a:lnTo>
                    <a:lnTo>
                      <a:pt x="5849" y="2808"/>
                    </a:lnTo>
                  </a:path>
                </a:pathLst>
              </a:custGeom>
              <a:noFill/>
              <a:ln w="3960">
                <a:solidFill>
                  <a:srgbClr val="0000FF"/>
                </a:solidFill>
                <a:round/>
                <a:headEnd/>
                <a:tailEnd/>
              </a:ln>
            </p:spPr>
            <p:txBody>
              <a:bodyPr>
                <a:prstTxWarp prst="textNoShape">
                  <a:avLst/>
                </a:prstTxWarp>
              </a:bodyPr>
              <a:lstStyle/>
              <a:p>
                <a:pPr defTabSz="914400"/>
                <a:endParaRPr lang="en-US" sz="1200">
                  <a:latin typeface="Helvetica" charset="0"/>
                </a:endParaRPr>
              </a:p>
            </p:txBody>
          </p:sp>
          <p:sp>
            <p:nvSpPr>
              <p:cNvPr id="213040" name="Freeform 102"/>
              <p:cNvSpPr>
                <a:spLocks noChangeArrowheads="1"/>
              </p:cNvSpPr>
              <p:nvPr/>
            </p:nvSpPr>
            <p:spPr bwMode="auto">
              <a:xfrm>
                <a:off x="4606" y="2609"/>
                <a:ext cx="1329" cy="828"/>
              </a:xfrm>
              <a:custGeom>
                <a:avLst/>
                <a:gdLst>
                  <a:gd name="T0" fmla="*/ 0 w 5861"/>
                  <a:gd name="T1" fmla="*/ 0 h 3650"/>
                  <a:gd name="T2" fmla="*/ 0 w 5861"/>
                  <a:gd name="T3" fmla="*/ 0 h 3650"/>
                  <a:gd name="T4" fmla="*/ 0 w 5861"/>
                  <a:gd name="T5" fmla="*/ 0 h 3650"/>
                  <a:gd name="T6" fmla="*/ 0 w 5861"/>
                  <a:gd name="T7" fmla="*/ 0 h 3650"/>
                  <a:gd name="T8" fmla="*/ 0 w 5861"/>
                  <a:gd name="T9" fmla="*/ 0 h 3650"/>
                  <a:gd name="T10" fmla="*/ 0 60000 65536"/>
                  <a:gd name="T11" fmla="*/ 0 60000 65536"/>
                  <a:gd name="T12" fmla="*/ 0 60000 65536"/>
                  <a:gd name="T13" fmla="*/ 0 60000 65536"/>
                  <a:gd name="T14" fmla="*/ 0 60000 65536"/>
                  <a:gd name="T15" fmla="*/ 0 w 5861"/>
                  <a:gd name="T16" fmla="*/ 0 h 3650"/>
                  <a:gd name="T17" fmla="*/ 5861 w 5861"/>
                  <a:gd name="T18" fmla="*/ 3650 h 3650"/>
                </a:gdLst>
                <a:ahLst/>
                <a:cxnLst>
                  <a:cxn ang="T10">
                    <a:pos x="T0" y="T1"/>
                  </a:cxn>
                  <a:cxn ang="T11">
                    <a:pos x="T2" y="T3"/>
                  </a:cxn>
                  <a:cxn ang="T12">
                    <a:pos x="T4" y="T5"/>
                  </a:cxn>
                  <a:cxn ang="T13">
                    <a:pos x="T6" y="T7"/>
                  </a:cxn>
                  <a:cxn ang="T14">
                    <a:pos x="T8" y="T9"/>
                  </a:cxn>
                </a:cxnLst>
                <a:rect l="T15" t="T16" r="T17" b="T18"/>
                <a:pathLst>
                  <a:path w="5861" h="3650">
                    <a:moveTo>
                      <a:pt x="0" y="3649"/>
                    </a:moveTo>
                    <a:lnTo>
                      <a:pt x="5860" y="3649"/>
                    </a:lnTo>
                    <a:lnTo>
                      <a:pt x="5860" y="0"/>
                    </a:lnTo>
                    <a:lnTo>
                      <a:pt x="0" y="0"/>
                    </a:lnTo>
                    <a:lnTo>
                      <a:pt x="0" y="3649"/>
                    </a:lnTo>
                  </a:path>
                </a:pathLst>
              </a:custGeom>
              <a:noFill/>
              <a:ln w="3960">
                <a:solidFill>
                  <a:srgbClr val="000000"/>
                </a:solidFill>
                <a:round/>
                <a:headEnd/>
                <a:tailEnd/>
              </a:ln>
            </p:spPr>
            <p:txBody>
              <a:bodyPr>
                <a:prstTxWarp prst="textNoShape">
                  <a:avLst/>
                </a:prstTxWarp>
              </a:bodyPr>
              <a:lstStyle/>
              <a:p>
                <a:pPr defTabSz="914400"/>
                <a:endParaRPr lang="en-US" sz="1200">
                  <a:latin typeface="Helvetica" charset="0"/>
                </a:endParaRPr>
              </a:p>
            </p:txBody>
          </p:sp>
        </p:grpSp>
        <p:sp>
          <p:nvSpPr>
            <p:cNvPr id="213002" name="Rectangle 882"/>
            <p:cNvSpPr>
              <a:spLocks noChangeArrowheads="1"/>
            </p:cNvSpPr>
            <p:nvPr/>
          </p:nvSpPr>
          <p:spPr bwMode="auto">
            <a:xfrm>
              <a:off x="540" y="3030"/>
              <a:ext cx="812" cy="231"/>
            </a:xfrm>
            <a:prstGeom prst="rect">
              <a:avLst/>
            </a:prstGeom>
            <a:noFill/>
            <a:ln w="9525">
              <a:noFill/>
              <a:miter lim="800000"/>
              <a:headEnd/>
              <a:tailEnd/>
            </a:ln>
          </p:spPr>
          <p:txBody>
            <a:bodyPr wrap="none">
              <a:prstTxWarp prst="textNoShape">
                <a:avLst/>
              </a:prstTxWarp>
              <a:spAutoFit/>
            </a:bodyPr>
            <a:lstStyle/>
            <a:p>
              <a:pPr defTabSz="914400"/>
              <a:r>
                <a:rPr lang="en-US" sz="1800">
                  <a:solidFill>
                    <a:srgbClr val="FF0000"/>
                  </a:solidFill>
                  <a:latin typeface="Helvetica" charset="0"/>
                </a:rPr>
                <a:t>Linear axis</a:t>
              </a:r>
            </a:p>
          </p:txBody>
        </p:sp>
        <p:sp>
          <p:nvSpPr>
            <p:cNvPr id="213003" name="Rectangle 883"/>
            <p:cNvSpPr>
              <a:spLocks noChangeArrowheads="1"/>
            </p:cNvSpPr>
            <p:nvPr/>
          </p:nvSpPr>
          <p:spPr bwMode="auto">
            <a:xfrm>
              <a:off x="4336" y="3024"/>
              <a:ext cx="652" cy="231"/>
            </a:xfrm>
            <a:prstGeom prst="rect">
              <a:avLst/>
            </a:prstGeom>
            <a:noFill/>
            <a:ln w="9525">
              <a:noFill/>
              <a:miter lim="800000"/>
              <a:headEnd/>
              <a:tailEnd/>
            </a:ln>
          </p:spPr>
          <p:txBody>
            <a:bodyPr wrap="none">
              <a:prstTxWarp prst="textNoShape">
                <a:avLst/>
              </a:prstTxWarp>
              <a:spAutoFit/>
            </a:bodyPr>
            <a:lstStyle/>
            <a:p>
              <a:pPr defTabSz="914400"/>
              <a:r>
                <a:rPr lang="en-US" sz="1800">
                  <a:solidFill>
                    <a:srgbClr val="FF0000"/>
                  </a:solidFill>
                  <a:latin typeface="Helvetica" charset="0"/>
                </a:rPr>
                <a:t>Log axis</a:t>
              </a:r>
            </a:p>
          </p:txBody>
        </p:sp>
        <p:sp>
          <p:nvSpPr>
            <p:cNvPr id="213004" name="Rectangle 884"/>
            <p:cNvSpPr>
              <a:spLocks noChangeArrowheads="1"/>
            </p:cNvSpPr>
            <p:nvPr/>
          </p:nvSpPr>
          <p:spPr bwMode="auto">
            <a:xfrm>
              <a:off x="4332" y="3561"/>
              <a:ext cx="1093" cy="231"/>
            </a:xfrm>
            <a:prstGeom prst="rect">
              <a:avLst/>
            </a:prstGeom>
            <a:noFill/>
            <a:ln w="9525">
              <a:noFill/>
              <a:miter lim="800000"/>
              <a:headEnd/>
              <a:tailEnd/>
            </a:ln>
          </p:spPr>
          <p:txBody>
            <a:bodyPr wrap="none">
              <a:prstTxWarp prst="textNoShape">
                <a:avLst/>
              </a:prstTxWarp>
              <a:spAutoFit/>
            </a:bodyPr>
            <a:lstStyle/>
            <a:p>
              <a:pPr defTabSz="914400"/>
              <a:r>
                <a:rPr lang="en-US" sz="1800">
                  <a:solidFill>
                    <a:srgbClr val="FF0000"/>
                  </a:solidFill>
                  <a:latin typeface="Helvetica" charset="0"/>
                </a:rPr>
                <a:t>Pixel projection</a:t>
              </a:r>
            </a:p>
          </p:txBody>
        </p:sp>
        <p:sp>
          <p:nvSpPr>
            <p:cNvPr id="213005" name="Rectangle 885"/>
            <p:cNvSpPr>
              <a:spLocks noChangeArrowheads="1"/>
            </p:cNvSpPr>
            <p:nvPr/>
          </p:nvSpPr>
          <p:spPr bwMode="auto">
            <a:xfrm>
              <a:off x="312" y="3552"/>
              <a:ext cx="1093" cy="231"/>
            </a:xfrm>
            <a:prstGeom prst="rect">
              <a:avLst/>
            </a:prstGeom>
            <a:noFill/>
            <a:ln w="9525">
              <a:noFill/>
              <a:miter lim="800000"/>
              <a:headEnd/>
              <a:tailEnd/>
            </a:ln>
          </p:spPr>
          <p:txBody>
            <a:bodyPr wrap="none">
              <a:prstTxWarp prst="textNoShape">
                <a:avLst/>
              </a:prstTxWarp>
              <a:spAutoFit/>
            </a:bodyPr>
            <a:lstStyle/>
            <a:p>
              <a:pPr defTabSz="914400"/>
              <a:r>
                <a:rPr lang="en-US" sz="1800">
                  <a:solidFill>
                    <a:srgbClr val="FF0000"/>
                  </a:solidFill>
                  <a:latin typeface="Helvetica" charset="0"/>
                </a:rPr>
                <a:t>Pixel projection</a:t>
              </a:r>
            </a:p>
          </p:txBody>
        </p:sp>
        <p:sp>
          <p:nvSpPr>
            <p:cNvPr id="213006" name="Line 888"/>
            <p:cNvSpPr>
              <a:spLocks noChangeShapeType="1"/>
            </p:cNvSpPr>
            <p:nvPr/>
          </p:nvSpPr>
          <p:spPr bwMode="auto">
            <a:xfrm>
              <a:off x="1632" y="3024"/>
              <a:ext cx="144"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213007" name="Line 889"/>
            <p:cNvSpPr>
              <a:spLocks noChangeShapeType="1"/>
            </p:cNvSpPr>
            <p:nvPr/>
          </p:nvSpPr>
          <p:spPr bwMode="auto">
            <a:xfrm>
              <a:off x="2016" y="3024"/>
              <a:ext cx="144" cy="0"/>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213008" name="Text Box 890"/>
            <p:cNvSpPr txBox="1">
              <a:spLocks noChangeArrowheads="1"/>
            </p:cNvSpPr>
            <p:nvPr/>
          </p:nvSpPr>
          <p:spPr bwMode="auto">
            <a:xfrm>
              <a:off x="1670" y="2759"/>
              <a:ext cx="586" cy="173"/>
            </a:xfrm>
            <a:prstGeom prst="rect">
              <a:avLst/>
            </a:prstGeom>
            <a:noFill/>
            <a:ln w="9525">
              <a:noFill/>
              <a:miter lim="800000"/>
              <a:headEnd/>
              <a:tailEnd/>
            </a:ln>
          </p:spPr>
          <p:txBody>
            <a:bodyPr wrap="none">
              <a:prstTxWarp prst="textNoShape">
                <a:avLst/>
              </a:prstTxWarp>
              <a:spAutoFit/>
            </a:bodyPr>
            <a:lstStyle/>
            <a:p>
              <a:pPr defTabSz="914400"/>
              <a:r>
                <a:rPr lang="en-US" sz="1200">
                  <a:solidFill>
                    <a:srgbClr val="FF0000"/>
                  </a:solidFill>
                  <a:latin typeface="Helvetica" charset="0"/>
                </a:rPr>
                <a:t>Tick period</a:t>
              </a:r>
            </a:p>
          </p:txBody>
        </p:sp>
        <p:sp>
          <p:nvSpPr>
            <p:cNvPr id="213009" name="Line 891"/>
            <p:cNvSpPr>
              <a:spLocks noChangeShapeType="1"/>
            </p:cNvSpPr>
            <p:nvPr/>
          </p:nvSpPr>
          <p:spPr bwMode="auto">
            <a:xfrm>
              <a:off x="3026" y="3024"/>
              <a:ext cx="144" cy="0"/>
            </a:xfrm>
            <a:prstGeom prst="line">
              <a:avLst/>
            </a:prstGeom>
            <a:noFill/>
            <a:ln w="28575">
              <a:solidFill>
                <a:srgbClr val="FF0000"/>
              </a:solidFill>
              <a:round/>
              <a:headEnd/>
              <a:tailEnd type="triangle" w="med" len="med"/>
            </a:ln>
          </p:spPr>
          <p:txBody>
            <a:bodyPr>
              <a:prstTxWarp prst="textNoShape">
                <a:avLst/>
              </a:prstTxWarp>
            </a:bodyPr>
            <a:lstStyle/>
            <a:p>
              <a:endParaRPr lang="en-US"/>
            </a:p>
          </p:txBody>
        </p:sp>
        <p:sp>
          <p:nvSpPr>
            <p:cNvPr id="213010" name="Line 892"/>
            <p:cNvSpPr>
              <a:spLocks noChangeShapeType="1"/>
            </p:cNvSpPr>
            <p:nvPr/>
          </p:nvSpPr>
          <p:spPr bwMode="auto">
            <a:xfrm>
              <a:off x="3410" y="3024"/>
              <a:ext cx="144" cy="0"/>
            </a:xfrm>
            <a:prstGeom prst="line">
              <a:avLst/>
            </a:prstGeom>
            <a:noFill/>
            <a:ln w="28575">
              <a:solidFill>
                <a:srgbClr val="FF0000"/>
              </a:solidFill>
              <a:round/>
              <a:headEnd type="triangle" w="med" len="med"/>
              <a:tailEnd/>
            </a:ln>
          </p:spPr>
          <p:txBody>
            <a:bodyPr>
              <a:prstTxWarp prst="textNoShape">
                <a:avLst/>
              </a:prstTxWarp>
            </a:bodyPr>
            <a:lstStyle/>
            <a:p>
              <a:endParaRPr lang="en-US"/>
            </a:p>
          </p:txBody>
        </p:sp>
        <p:sp>
          <p:nvSpPr>
            <p:cNvPr id="213011" name="Text Box 893"/>
            <p:cNvSpPr txBox="1">
              <a:spLocks noChangeArrowheads="1"/>
            </p:cNvSpPr>
            <p:nvPr/>
          </p:nvSpPr>
          <p:spPr bwMode="auto">
            <a:xfrm>
              <a:off x="3064" y="2759"/>
              <a:ext cx="586" cy="173"/>
            </a:xfrm>
            <a:prstGeom prst="rect">
              <a:avLst/>
            </a:prstGeom>
            <a:noFill/>
            <a:ln w="9525">
              <a:noFill/>
              <a:miter lim="800000"/>
              <a:headEnd/>
              <a:tailEnd/>
            </a:ln>
          </p:spPr>
          <p:txBody>
            <a:bodyPr wrap="none">
              <a:prstTxWarp prst="textNoShape">
                <a:avLst/>
              </a:prstTxWarp>
              <a:spAutoFit/>
            </a:bodyPr>
            <a:lstStyle/>
            <a:p>
              <a:pPr defTabSz="914400"/>
              <a:r>
                <a:rPr lang="en-US" sz="1200">
                  <a:solidFill>
                    <a:srgbClr val="FF0000"/>
                  </a:solidFill>
                  <a:latin typeface="Helvetica" charset="0"/>
                </a:rPr>
                <a:t>Tick period</a:t>
              </a:r>
            </a:p>
          </p:txBody>
        </p:sp>
      </p:gr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8" name="Text Box 2"/>
          <p:cNvSpPr txBox="1">
            <a:spLocks noChangeArrowheads="1"/>
          </p:cNvSpPr>
          <p:nvPr/>
        </p:nvSpPr>
        <p:spPr bwMode="auto">
          <a:xfrm>
            <a:off x="76200" y="76200"/>
            <a:ext cx="9021763" cy="519113"/>
          </a:xfrm>
          <a:prstGeom prst="rect">
            <a:avLst/>
          </a:prstGeom>
          <a:noFill/>
          <a:ln w="9525">
            <a:noFill/>
            <a:miter lim="800000"/>
            <a:headEnd/>
            <a:tailEnd/>
          </a:ln>
        </p:spPr>
        <p:txBody>
          <a:bodyPr>
            <a:prstTxWarp prst="textNoShape">
              <a:avLst/>
            </a:prstTxWarp>
            <a:spAutoFit/>
          </a:bodyPr>
          <a:lstStyle/>
          <a:p>
            <a:pPr defTabSz="914400" eaLnBrk="0" hangingPunct="0"/>
            <a:r>
              <a:rPr lang="en-US" sz="2800" b="1">
                <a:solidFill>
                  <a:srgbClr val="000000"/>
                </a:solidFill>
                <a:latin typeface="Helvetica" charset="0"/>
              </a:rPr>
              <a:t>Text Block Detection for Legend/Label Extraction</a:t>
            </a:r>
          </a:p>
        </p:txBody>
      </p:sp>
      <p:sp>
        <p:nvSpPr>
          <p:cNvPr id="215049" name="Rectangle 3"/>
          <p:cNvSpPr>
            <a:spLocks noChangeArrowheads="1"/>
          </p:cNvSpPr>
          <p:nvPr/>
        </p:nvSpPr>
        <p:spPr bwMode="auto">
          <a:xfrm>
            <a:off x="0" y="762000"/>
            <a:ext cx="9067800" cy="4911725"/>
          </a:xfrm>
          <a:prstGeom prst="rect">
            <a:avLst/>
          </a:prstGeom>
          <a:noFill/>
          <a:ln w="12700">
            <a:noFill/>
            <a:miter lim="800000"/>
            <a:headEnd/>
            <a:tailEnd/>
          </a:ln>
        </p:spPr>
        <p:txBody>
          <a:bodyPr lIns="63500" tIns="25400" rIns="63500" bIns="25400">
            <a:prstTxWarp prst="textNoShape">
              <a:avLst/>
            </a:prstTxWarp>
            <a:spAutoFit/>
          </a:bodyPr>
          <a:lstStyle/>
          <a:p>
            <a:pPr defTabSz="914400">
              <a:spcBef>
                <a:spcPct val="20000"/>
              </a:spcBef>
              <a:buFontTx/>
              <a:buChar char="•"/>
            </a:pPr>
            <a:r>
              <a:rPr lang="en-US" sz="2400">
                <a:latin typeface="Helvetica" charset="0"/>
              </a:rPr>
              <a:t>   Cluster Connected Components based upon their positions</a:t>
            </a:r>
          </a:p>
          <a:p>
            <a:pPr marL="742950" lvl="1" indent="-285750" defTabSz="914400">
              <a:spcBef>
                <a:spcPct val="20000"/>
              </a:spcBef>
              <a:buFontTx/>
              <a:buChar char="–"/>
            </a:pPr>
            <a:r>
              <a:rPr lang="en-US" sz="2000">
                <a:solidFill>
                  <a:srgbClr val="C00000"/>
                </a:solidFill>
                <a:latin typeface="Helvetica" charset="0"/>
              </a:rPr>
              <a:t>Characters in a text string are placed in a spatially coherent way</a:t>
            </a:r>
          </a:p>
          <a:p>
            <a:pPr lvl="2" defTabSz="914400">
              <a:spcBef>
                <a:spcPct val="20000"/>
              </a:spcBef>
              <a:buFontTx/>
              <a:buChar char="•"/>
            </a:pPr>
            <a:r>
              <a:rPr lang="en-US" sz="1800">
                <a:solidFill>
                  <a:schemeClr val="accent2"/>
                </a:solidFill>
                <a:latin typeface="Helvetica" charset="0"/>
              </a:rPr>
              <a:t>Exact spacing between characters varies </a:t>
            </a:r>
          </a:p>
          <a:p>
            <a:pPr lvl="2" defTabSz="914400">
              <a:spcBef>
                <a:spcPct val="20000"/>
              </a:spcBef>
              <a:buFontTx/>
              <a:buChar char="•"/>
            </a:pPr>
            <a:r>
              <a:rPr lang="en-US" sz="1800">
                <a:solidFill>
                  <a:schemeClr val="accent2"/>
                </a:solidFill>
                <a:latin typeface="Helvetica" charset="0"/>
              </a:rPr>
              <a:t>Also, different fonts have different shapes and spacings.</a:t>
            </a:r>
          </a:p>
          <a:p>
            <a:pPr marL="742950" lvl="1" indent="-285750" defTabSz="914400">
              <a:spcBef>
                <a:spcPct val="20000"/>
              </a:spcBef>
              <a:buFontTx/>
              <a:buChar char="–"/>
            </a:pPr>
            <a:r>
              <a:rPr lang="en-US" sz="2000">
                <a:solidFill>
                  <a:srgbClr val="C00000"/>
                </a:solidFill>
                <a:latin typeface="Helvetica" charset="0"/>
              </a:rPr>
              <a:t>Solution: model the spacing as fuzzy rules and encode the rules as Gaussian units.</a:t>
            </a:r>
          </a:p>
          <a:p>
            <a:pPr marL="742950" lvl="1" indent="-285750" defTabSz="914400">
              <a:spcBef>
                <a:spcPct val="20000"/>
              </a:spcBef>
              <a:buFontTx/>
              <a:buChar char="–"/>
            </a:pPr>
            <a:r>
              <a:rPr lang="en-US" sz="2000">
                <a:solidFill>
                  <a:srgbClr val="C00000"/>
                </a:solidFill>
                <a:latin typeface="Helvetica" charset="0"/>
              </a:rPr>
              <a:t>Apply Nearest Neighbor Classification for clustering strings of text</a:t>
            </a:r>
          </a:p>
          <a:p>
            <a:pPr marL="742950" lvl="1" indent="-285750" defTabSz="914400">
              <a:spcBef>
                <a:spcPct val="20000"/>
              </a:spcBef>
              <a:buFontTx/>
              <a:buChar char="–"/>
            </a:pPr>
            <a:r>
              <a:rPr lang="en-US" sz="2000">
                <a:solidFill>
                  <a:srgbClr val="C00000"/>
                </a:solidFill>
                <a:latin typeface="Helvetica" charset="0"/>
              </a:rPr>
              <a:t> Merge Component Clusters if D(.) &gt; “pre-specified” value, where</a:t>
            </a:r>
          </a:p>
          <a:p>
            <a:pPr marL="742950" lvl="1" indent="-285750" defTabSz="914400">
              <a:spcBef>
                <a:spcPct val="20000"/>
              </a:spcBef>
              <a:buFontTx/>
              <a:buChar char="–"/>
            </a:pPr>
            <a:endParaRPr lang="en-US" sz="2000">
              <a:solidFill>
                <a:srgbClr val="C00000"/>
              </a:solidFill>
              <a:latin typeface="Helvetica" charset="0"/>
            </a:endParaRPr>
          </a:p>
          <a:p>
            <a:pPr marL="742950" lvl="1" indent="-285750" defTabSz="914400">
              <a:spcBef>
                <a:spcPct val="20000"/>
              </a:spcBef>
              <a:buFontTx/>
              <a:buChar char="–"/>
            </a:pPr>
            <a:r>
              <a:rPr lang="en-US" sz="2000">
                <a:solidFill>
                  <a:srgbClr val="C00000"/>
                </a:solidFill>
                <a:latin typeface="Helvetica" charset="0"/>
              </a:rPr>
              <a:t>and</a:t>
            </a:r>
          </a:p>
          <a:p>
            <a:pPr marL="742950" lvl="1" indent="-285750" defTabSz="914400">
              <a:spcBef>
                <a:spcPct val="20000"/>
              </a:spcBef>
              <a:buFontTx/>
              <a:buChar char="–"/>
            </a:pPr>
            <a:endParaRPr lang="en-US" sz="2000">
              <a:solidFill>
                <a:srgbClr val="C00000"/>
              </a:solidFill>
              <a:latin typeface="Helvetica" charset="0"/>
            </a:endParaRPr>
          </a:p>
          <a:p>
            <a:pPr marL="742950" lvl="1" indent="-285750" defTabSz="914400">
              <a:spcBef>
                <a:spcPct val="20000"/>
              </a:spcBef>
              <a:buFontTx/>
              <a:buChar char="–"/>
            </a:pPr>
            <a:r>
              <a:rPr lang="en-US" sz="2000">
                <a:solidFill>
                  <a:srgbClr val="C00000"/>
                </a:solidFill>
                <a:latin typeface="Helvetica" charset="0"/>
              </a:rPr>
              <a:t>d(.) models the fuzzy-ness. Here,         = deviation from mean horizontal spacing (pixels) &amp;          = allowed spread for horizontal spacing.  Also v stands for vertical.</a:t>
            </a:r>
            <a:endParaRPr lang="en-US" sz="2000" b="1">
              <a:solidFill>
                <a:srgbClr val="000099"/>
              </a:solidFill>
              <a:latin typeface="Helvetica" charset="0"/>
            </a:endParaRPr>
          </a:p>
        </p:txBody>
      </p:sp>
      <p:graphicFrame>
        <p:nvGraphicFramePr>
          <p:cNvPr id="215042" name="Object 2"/>
          <p:cNvGraphicFramePr>
            <a:graphicFrameLocks noChangeAspect="1"/>
          </p:cNvGraphicFramePr>
          <p:nvPr/>
        </p:nvGraphicFramePr>
        <p:xfrm>
          <a:off x="4495800" y="3733800"/>
          <a:ext cx="1600200" cy="304800"/>
        </p:xfrm>
        <a:graphic>
          <a:graphicData uri="http://schemas.openxmlformats.org/presentationml/2006/ole">
            <mc:AlternateContent xmlns:mc="http://schemas.openxmlformats.org/markup-compatibility/2006">
              <mc:Choice xmlns:v="urn:schemas-microsoft-com:vml" Requires="v">
                <p:oleObj spid="_x0000_s142350" name="Equation" r:id="rId4" imgW="787320" imgH="203040" progId="Equation.3">
                  <p:embed/>
                </p:oleObj>
              </mc:Choice>
              <mc:Fallback>
                <p:oleObj name="Equation" r:id="rId4" imgW="787320" imgH="20304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733800"/>
                        <a:ext cx="1600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3" name="Object 3"/>
          <p:cNvGraphicFramePr>
            <a:graphicFrameLocks noChangeAspect="1"/>
          </p:cNvGraphicFramePr>
          <p:nvPr/>
        </p:nvGraphicFramePr>
        <p:xfrm>
          <a:off x="4114800" y="3352800"/>
          <a:ext cx="914400" cy="215900"/>
        </p:xfrm>
        <a:graphic>
          <a:graphicData uri="http://schemas.openxmlformats.org/presentationml/2006/ole">
            <mc:AlternateContent xmlns:mc="http://schemas.openxmlformats.org/markup-compatibility/2006">
              <mc:Choice xmlns:v="urn:schemas-microsoft-com:vml" Requires="v">
                <p:oleObj spid="_x0000_s142351" name="Equation" r:id="rId6" imgW="914400" imgH="215640" progId="Equation.3">
                  <p:embed/>
                </p:oleObj>
              </mc:Choice>
              <mc:Fallback>
                <p:oleObj name="Equation" r:id="rId6" imgW="914400" imgH="21564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3352800"/>
                        <a:ext cx="9144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5044" name="Object 4"/>
          <p:cNvGraphicFramePr>
            <a:graphicFrameLocks noChangeAspect="1"/>
          </p:cNvGraphicFramePr>
          <p:nvPr/>
        </p:nvGraphicFramePr>
        <p:xfrm>
          <a:off x="1752600" y="4267200"/>
          <a:ext cx="4876800" cy="457200"/>
        </p:xfrm>
        <a:graphic>
          <a:graphicData uri="http://schemas.openxmlformats.org/presentationml/2006/ole">
            <mc:AlternateContent xmlns:mc="http://schemas.openxmlformats.org/markup-compatibility/2006">
              <mc:Choice xmlns:v="urn:schemas-microsoft-com:vml" Requires="v">
                <p:oleObj spid="_x0000_s142352" name="Equation" r:id="rId8" imgW="3251160" imgH="253800" progId="Equation.3">
                  <p:embed/>
                </p:oleObj>
              </mc:Choice>
              <mc:Fallback>
                <p:oleObj name="Equation" r:id="rId8" imgW="3251160" imgH="253800"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42672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5" name="Object 5"/>
          <p:cNvGraphicFramePr>
            <a:graphicFrameLocks noChangeAspect="1"/>
          </p:cNvGraphicFramePr>
          <p:nvPr/>
        </p:nvGraphicFramePr>
        <p:xfrm>
          <a:off x="4572000" y="4724400"/>
          <a:ext cx="533400" cy="381000"/>
        </p:xfrm>
        <a:graphic>
          <a:graphicData uri="http://schemas.openxmlformats.org/presentationml/2006/ole">
            <mc:AlternateContent xmlns:mc="http://schemas.openxmlformats.org/markup-compatibility/2006">
              <mc:Choice xmlns:v="urn:schemas-microsoft-com:vml" Requires="v">
                <p:oleObj spid="_x0000_s142353" name="Equation" r:id="rId10" imgW="317160" imgH="228600" progId="Equation.3">
                  <p:embed/>
                </p:oleObj>
              </mc:Choice>
              <mc:Fallback>
                <p:oleObj name="Equation" r:id="rId10" imgW="317160" imgH="228600" progId="Equation.3">
                  <p:embed/>
                  <p:pic>
                    <p:nvPicPr>
                      <p:cNvPr id="0"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72000" y="4724400"/>
                        <a:ext cx="533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6" name="Object 6"/>
          <p:cNvGraphicFramePr>
            <a:graphicFrameLocks noChangeAspect="1"/>
          </p:cNvGraphicFramePr>
          <p:nvPr/>
        </p:nvGraphicFramePr>
        <p:xfrm>
          <a:off x="2895600" y="5029200"/>
          <a:ext cx="685800" cy="381000"/>
        </p:xfrm>
        <a:graphic>
          <a:graphicData uri="http://schemas.openxmlformats.org/presentationml/2006/ole">
            <mc:AlternateContent xmlns:mc="http://schemas.openxmlformats.org/markup-compatibility/2006">
              <mc:Choice xmlns:v="urn:schemas-microsoft-com:vml" Requires="v">
                <p:oleObj spid="_x0000_s142354" name="Equation" r:id="rId12" imgW="368280" imgH="241200" progId="Equation.3">
                  <p:embed/>
                </p:oleObj>
              </mc:Choice>
              <mc:Fallback>
                <p:oleObj name="Equation" r:id="rId12" imgW="368280" imgH="241200" progId="Equation.3">
                  <p:embed/>
                  <p:pic>
                    <p:nvPicPr>
                      <p:cNvPr id="0"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895600" y="5029200"/>
                        <a:ext cx="685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047" name="Object 7"/>
          <p:cNvGraphicFramePr>
            <a:graphicFrameLocks noChangeAspect="1"/>
          </p:cNvGraphicFramePr>
          <p:nvPr/>
        </p:nvGraphicFramePr>
        <p:xfrm>
          <a:off x="2133600" y="3657600"/>
          <a:ext cx="1981200" cy="381000"/>
        </p:xfrm>
        <a:graphic>
          <a:graphicData uri="http://schemas.openxmlformats.org/presentationml/2006/ole">
            <mc:AlternateContent xmlns:mc="http://schemas.openxmlformats.org/markup-compatibility/2006">
              <mc:Choice xmlns:v="urn:schemas-microsoft-com:vml" Requires="v">
                <p:oleObj spid="_x0000_s142355" name="Equation" r:id="rId14" imgW="1295280" imgH="228600" progId="Equation.3">
                  <p:embed/>
                </p:oleObj>
              </mc:Choice>
              <mc:Fallback>
                <p:oleObj name="Equation" r:id="rId14" imgW="1295280" imgH="228600" progId="Equation.3">
                  <p:embed/>
                  <p:pic>
                    <p:nvPicPr>
                      <p:cNvPr id="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33600" y="3657600"/>
                        <a:ext cx="19812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Text Box 2"/>
          <p:cNvSpPr txBox="1">
            <a:spLocks noChangeArrowheads="1"/>
          </p:cNvSpPr>
          <p:nvPr/>
        </p:nvSpPr>
        <p:spPr bwMode="auto">
          <a:xfrm>
            <a:off x="76200" y="76200"/>
            <a:ext cx="8997950" cy="519113"/>
          </a:xfrm>
          <a:prstGeom prst="rect">
            <a:avLst/>
          </a:prstGeom>
          <a:noFill/>
          <a:ln w="9525">
            <a:noFill/>
            <a:miter lim="800000"/>
            <a:headEnd/>
            <a:tailEnd/>
          </a:ln>
        </p:spPr>
        <p:txBody>
          <a:bodyPr>
            <a:prstTxWarp prst="textNoShape">
              <a:avLst/>
            </a:prstTxWarp>
            <a:spAutoFit/>
          </a:bodyPr>
          <a:lstStyle/>
          <a:p>
            <a:pPr algn="ctr" defTabSz="914400" eaLnBrk="0" hangingPunct="0"/>
            <a:r>
              <a:rPr lang="en-US" sz="2800" b="1">
                <a:solidFill>
                  <a:srgbClr val="000000"/>
                </a:solidFill>
                <a:latin typeface="Helvetica" charset="0"/>
              </a:rPr>
              <a:t>Experimental Results</a:t>
            </a:r>
          </a:p>
        </p:txBody>
      </p:sp>
      <p:sp>
        <p:nvSpPr>
          <p:cNvPr id="217091" name="Rectangle 5"/>
          <p:cNvSpPr>
            <a:spLocks noChangeArrowheads="1"/>
          </p:cNvSpPr>
          <p:nvPr/>
        </p:nvSpPr>
        <p:spPr bwMode="auto">
          <a:xfrm>
            <a:off x="228600" y="2057400"/>
            <a:ext cx="8915400" cy="660400"/>
          </a:xfrm>
          <a:prstGeom prst="rect">
            <a:avLst/>
          </a:prstGeom>
          <a:noFill/>
          <a:ln w="9525">
            <a:noFill/>
            <a:miter lim="800000"/>
            <a:headEnd/>
            <a:tailEnd/>
          </a:ln>
        </p:spPr>
        <p:txBody>
          <a:bodyPr>
            <a:prstTxWarp prst="textNoShape">
              <a:avLst/>
            </a:prstTxWarp>
          </a:bodyPr>
          <a:lstStyle/>
          <a:p>
            <a:pPr marL="342900" indent="-342900" defTabSz="914400">
              <a:buFontTx/>
              <a:buChar char="•"/>
            </a:pPr>
            <a:r>
              <a:rPr lang="en-US" sz="2000">
                <a:latin typeface="Helvetica" charset="0"/>
              </a:rPr>
              <a:t>Text Block detection works fairly well in X/Y region but deteriorates in legend region</a:t>
            </a:r>
          </a:p>
        </p:txBody>
      </p:sp>
      <p:sp>
        <p:nvSpPr>
          <p:cNvPr id="217092" name="Rectangle 6"/>
          <p:cNvSpPr>
            <a:spLocks noChangeArrowheads="1"/>
          </p:cNvSpPr>
          <p:nvPr/>
        </p:nvSpPr>
        <p:spPr bwMode="auto">
          <a:xfrm>
            <a:off x="228600" y="4038600"/>
            <a:ext cx="8915400" cy="965200"/>
          </a:xfrm>
          <a:prstGeom prst="rect">
            <a:avLst/>
          </a:prstGeom>
          <a:noFill/>
          <a:ln w="9525">
            <a:noFill/>
            <a:miter lim="800000"/>
            <a:headEnd/>
            <a:tailEnd/>
          </a:ln>
        </p:spPr>
        <p:txBody>
          <a:bodyPr>
            <a:prstTxWarp prst="textNoShape">
              <a:avLst/>
            </a:prstTxWarp>
          </a:bodyPr>
          <a:lstStyle/>
          <a:p>
            <a:pPr marL="342900" indent="-342900" defTabSz="914400">
              <a:buFontTx/>
              <a:buChar char="•"/>
            </a:pPr>
            <a:r>
              <a:rPr lang="en-US" sz="2000">
                <a:latin typeface="Helvetica" charset="0"/>
              </a:rPr>
              <a:t>Data points extraction reaches up to 92% recall. However, the precision drops to 76%. We intend to improve the precision by incorporating shape detection while data point extraction rather than at a later stage.</a:t>
            </a:r>
          </a:p>
        </p:txBody>
      </p:sp>
      <p:graphicFrame>
        <p:nvGraphicFramePr>
          <p:cNvPr id="261178" name="Group 58"/>
          <p:cNvGraphicFramePr>
            <a:graphicFrameLocks noGrp="1"/>
          </p:cNvGraphicFramePr>
          <p:nvPr>
            <p:ph sz="half" idx="4294967295"/>
          </p:nvPr>
        </p:nvGraphicFramePr>
        <p:xfrm>
          <a:off x="2071688" y="2765425"/>
          <a:ext cx="4275137" cy="975360"/>
        </p:xfrm>
        <a:graphic>
          <a:graphicData uri="http://schemas.openxmlformats.org/drawingml/2006/table">
            <a:tbl>
              <a:tblPr/>
              <a:tblGrid>
                <a:gridCol w="698500">
                  <a:extLst>
                    <a:ext uri="{9D8B030D-6E8A-4147-A177-3AD203B41FA5}">
                      <a16:colId xmlns:a16="http://schemas.microsoft.com/office/drawing/2014/main" val="20000"/>
                    </a:ext>
                  </a:extLst>
                </a:gridCol>
                <a:gridCol w="544512">
                  <a:extLst>
                    <a:ext uri="{9D8B030D-6E8A-4147-A177-3AD203B41FA5}">
                      <a16:colId xmlns:a16="http://schemas.microsoft.com/office/drawing/2014/main" val="20001"/>
                    </a:ext>
                  </a:extLst>
                </a:gridCol>
                <a:gridCol w="1320800">
                  <a:extLst>
                    <a:ext uri="{9D8B030D-6E8A-4147-A177-3AD203B41FA5}">
                      <a16:colId xmlns:a16="http://schemas.microsoft.com/office/drawing/2014/main" val="20002"/>
                    </a:ext>
                  </a:extLst>
                </a:gridCol>
                <a:gridCol w="777875">
                  <a:extLst>
                    <a:ext uri="{9D8B030D-6E8A-4147-A177-3AD203B41FA5}">
                      <a16:colId xmlns:a16="http://schemas.microsoft.com/office/drawing/2014/main" val="20003"/>
                    </a:ext>
                  </a:extLst>
                </a:gridCol>
                <a:gridCol w="933450">
                  <a:extLst>
                    <a:ext uri="{9D8B030D-6E8A-4147-A177-3AD203B41FA5}">
                      <a16:colId xmlns:a16="http://schemas.microsoft.com/office/drawing/2014/main" val="20004"/>
                    </a:ext>
                  </a:extLst>
                </a:gridCol>
              </a:tblGrid>
              <a:tr h="211138">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endParaRPr kumimoji="0" lang="en-US" sz="1000" b="0" i="0" u="none" strike="noStrike" cap="none" normalizeH="0" baseline="0">
                        <a:ln>
                          <a:noFill/>
                        </a:ln>
                        <a:solidFill>
                          <a:srgbClr val="3333FF"/>
                        </a:solidFill>
                        <a:effectLst/>
                        <a:latin typeface="Arial" charset="0"/>
                        <a:ea typeface="Arial" charset="0"/>
                        <a:cs typeface="Arial" charset="0"/>
                      </a:endParaRP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Total</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Correctly Identified</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 Recall</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 Precision</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X-Label</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504</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428</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84.9</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96</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60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Y-Label</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504</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441</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87.5</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96</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00">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Legend</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504</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398</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79.0</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95</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1177" name="Group 57"/>
          <p:cNvGraphicFramePr>
            <a:graphicFrameLocks noGrp="1"/>
          </p:cNvGraphicFramePr>
          <p:nvPr>
            <p:ph sz="half" idx="4294967295"/>
          </p:nvPr>
        </p:nvGraphicFramePr>
        <p:xfrm>
          <a:off x="2070100" y="5119688"/>
          <a:ext cx="4276725" cy="499428"/>
        </p:xfrm>
        <a:graphic>
          <a:graphicData uri="http://schemas.openxmlformats.org/drawingml/2006/table">
            <a:tbl>
              <a:tblPr/>
              <a:tblGrid>
                <a:gridCol w="831850">
                  <a:extLst>
                    <a:ext uri="{9D8B030D-6E8A-4147-A177-3AD203B41FA5}">
                      <a16:colId xmlns:a16="http://schemas.microsoft.com/office/drawing/2014/main" val="20000"/>
                    </a:ext>
                  </a:extLst>
                </a:gridCol>
                <a:gridCol w="950913">
                  <a:extLst>
                    <a:ext uri="{9D8B030D-6E8A-4147-A177-3AD203B41FA5}">
                      <a16:colId xmlns:a16="http://schemas.microsoft.com/office/drawing/2014/main" val="20001"/>
                    </a:ext>
                  </a:extLst>
                </a:gridCol>
                <a:gridCol w="1068387">
                  <a:extLst>
                    <a:ext uri="{9D8B030D-6E8A-4147-A177-3AD203B41FA5}">
                      <a16:colId xmlns:a16="http://schemas.microsoft.com/office/drawing/2014/main" val="20002"/>
                    </a:ext>
                  </a:extLst>
                </a:gridCol>
                <a:gridCol w="1425575">
                  <a:extLst>
                    <a:ext uri="{9D8B030D-6E8A-4147-A177-3AD203B41FA5}">
                      <a16:colId xmlns:a16="http://schemas.microsoft.com/office/drawing/2014/main" val="20003"/>
                    </a:ext>
                  </a:extLst>
                </a:gridCol>
              </a:tblGrid>
              <a:tr h="255588">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Total</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Correct</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Recall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Precision %</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1775">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504</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463</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92</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pPr>
                      <a:r>
                        <a:rPr kumimoji="0" lang="en-US" sz="1000" b="0" i="0" u="none" strike="noStrike" cap="none" normalizeH="0" baseline="0">
                          <a:ln>
                            <a:noFill/>
                          </a:ln>
                          <a:solidFill>
                            <a:srgbClr val="3333FF"/>
                          </a:solidFill>
                          <a:effectLst/>
                          <a:latin typeface="Arial" charset="0"/>
                          <a:ea typeface="Arial" charset="0"/>
                          <a:cs typeface="Arial" charset="0"/>
                        </a:rPr>
                        <a:t>76</a:t>
                      </a:r>
                    </a:p>
                  </a:txBody>
                  <a:tcPr horzOverflow="overflow">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7142" name="Rectangle 78"/>
          <p:cNvSpPr>
            <a:spLocks noChangeArrowheads="1"/>
          </p:cNvSpPr>
          <p:nvPr/>
        </p:nvSpPr>
        <p:spPr bwMode="auto">
          <a:xfrm>
            <a:off x="304800" y="685800"/>
            <a:ext cx="8305800" cy="1143000"/>
          </a:xfrm>
          <a:prstGeom prst="rect">
            <a:avLst/>
          </a:prstGeom>
          <a:noFill/>
          <a:ln w="9525">
            <a:noFill/>
            <a:miter lim="800000"/>
            <a:headEnd/>
            <a:tailEnd/>
          </a:ln>
        </p:spPr>
        <p:txBody>
          <a:bodyPr>
            <a:prstTxWarp prst="textNoShape">
              <a:avLst/>
            </a:prstTxWarp>
          </a:bodyPr>
          <a:lstStyle/>
          <a:p>
            <a:pPr marL="342900" indent="-342900">
              <a:buFont typeface="Arial" charset="0"/>
              <a:buChar char="•"/>
            </a:pPr>
            <a:r>
              <a:rPr lang="en-US" sz="2000">
                <a:latin typeface="Helvetica" charset="0"/>
              </a:rPr>
              <a:t>2-D plot detection achieves 88.25% accuracy on a set of randomly selected ~2500 images. The wavelet features were found to be most important features.</a:t>
            </a:r>
          </a:p>
          <a:p>
            <a:pPr marL="342900" indent="-342900">
              <a:lnSpc>
                <a:spcPct val="90000"/>
              </a:lnSpc>
              <a:buFont typeface="Arial" charset="0"/>
              <a:buNone/>
            </a:pPr>
            <a:endParaRPr lang="en-US" sz="2000" i="1">
              <a:latin typeface="Helvetica" charset="0"/>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idx="4294967295"/>
          </p:nvPr>
        </p:nvSpPr>
        <p:spPr/>
        <p:txBody>
          <a:bodyPr/>
          <a:lstStyle/>
          <a:p>
            <a:pPr eaLnBrk="1" hangingPunct="1"/>
            <a:r>
              <a:rPr lang="en-US" sz="2800">
                <a:latin typeface="Helvetica" charset="0"/>
              </a:rPr>
              <a:t>Examples of Machine Learned Overlapping Points</a:t>
            </a:r>
          </a:p>
        </p:txBody>
      </p:sp>
      <p:sp>
        <p:nvSpPr>
          <p:cNvPr id="219139" name="Rectangle 4"/>
          <p:cNvSpPr>
            <a:spLocks noGrp="1" noChangeArrowheads="1"/>
          </p:cNvSpPr>
          <p:nvPr>
            <p:ph type="body" idx="4294967295"/>
          </p:nvPr>
        </p:nvSpPr>
        <p:spPr>
          <a:xfrm>
            <a:off x="533400" y="4343400"/>
            <a:ext cx="7772400" cy="1905000"/>
          </a:xfrm>
          <a:noFill/>
        </p:spPr>
        <p:txBody>
          <a:bodyPr/>
          <a:lstStyle/>
          <a:p>
            <a:pPr eaLnBrk="1" hangingPunct="1">
              <a:spcBef>
                <a:spcPct val="0"/>
              </a:spcBef>
            </a:pPr>
            <a:r>
              <a:rPr lang="en-US" sz="2000">
                <a:latin typeface="Helvetica" charset="0"/>
              </a:rPr>
              <a:t>Simulated annealing gives excellent results for retrieving both data identity and coordinate information, even in the presence of noise.</a:t>
            </a:r>
            <a:r>
              <a:rPr lang="en-US" sz="2000" i="1">
                <a:latin typeface="Helvetica" charset="0"/>
              </a:rPr>
              <a:t> </a:t>
            </a:r>
          </a:p>
        </p:txBody>
      </p:sp>
      <p:grpSp>
        <p:nvGrpSpPr>
          <p:cNvPr id="2" name="Group 5"/>
          <p:cNvGrpSpPr>
            <a:grpSpLocks/>
          </p:cNvGrpSpPr>
          <p:nvPr/>
        </p:nvGrpSpPr>
        <p:grpSpPr bwMode="auto">
          <a:xfrm>
            <a:off x="2590800" y="1828800"/>
            <a:ext cx="3429000" cy="2160588"/>
            <a:chOff x="1632" y="1392"/>
            <a:chExt cx="2160" cy="1361"/>
          </a:xfrm>
        </p:grpSpPr>
        <p:pic>
          <p:nvPicPr>
            <p:cNvPr id="219163" name="Picture 6" descr="out1"/>
            <p:cNvPicPr>
              <a:picLocks noChangeAspect="1" noChangeArrowheads="1"/>
            </p:cNvPicPr>
            <p:nvPr/>
          </p:nvPicPr>
          <p:blipFill>
            <a:blip r:embed="rId3"/>
            <a:srcRect/>
            <a:stretch>
              <a:fillRect/>
            </a:stretch>
          </p:blipFill>
          <p:spPr bwMode="auto">
            <a:xfrm>
              <a:off x="1632" y="2208"/>
              <a:ext cx="545" cy="545"/>
            </a:xfrm>
            <a:prstGeom prst="rect">
              <a:avLst/>
            </a:prstGeom>
            <a:noFill/>
            <a:ln w="9525">
              <a:noFill/>
              <a:miter lim="800000"/>
              <a:headEnd/>
              <a:tailEnd/>
            </a:ln>
          </p:spPr>
        </p:pic>
        <p:pic>
          <p:nvPicPr>
            <p:cNvPr id="219164" name="Picture 7" descr="out2"/>
            <p:cNvPicPr>
              <a:picLocks noChangeAspect="1" noChangeArrowheads="1"/>
            </p:cNvPicPr>
            <p:nvPr/>
          </p:nvPicPr>
          <p:blipFill>
            <a:blip r:embed="rId4"/>
            <a:srcRect/>
            <a:stretch>
              <a:fillRect/>
            </a:stretch>
          </p:blipFill>
          <p:spPr bwMode="auto">
            <a:xfrm>
              <a:off x="1632" y="1392"/>
              <a:ext cx="545" cy="545"/>
            </a:xfrm>
            <a:prstGeom prst="rect">
              <a:avLst/>
            </a:prstGeom>
            <a:noFill/>
            <a:ln w="9525">
              <a:noFill/>
              <a:miter lim="800000"/>
              <a:headEnd/>
              <a:tailEnd/>
            </a:ln>
          </p:spPr>
        </p:pic>
        <p:pic>
          <p:nvPicPr>
            <p:cNvPr id="219165" name="Picture 8" descr="out3"/>
            <p:cNvPicPr>
              <a:picLocks noChangeAspect="1" noChangeArrowheads="1"/>
            </p:cNvPicPr>
            <p:nvPr/>
          </p:nvPicPr>
          <p:blipFill>
            <a:blip r:embed="rId5"/>
            <a:srcRect/>
            <a:stretch>
              <a:fillRect/>
            </a:stretch>
          </p:blipFill>
          <p:spPr bwMode="auto">
            <a:xfrm>
              <a:off x="2448" y="1392"/>
              <a:ext cx="545" cy="545"/>
            </a:xfrm>
            <a:prstGeom prst="rect">
              <a:avLst/>
            </a:prstGeom>
            <a:noFill/>
            <a:ln w="9525">
              <a:noFill/>
              <a:miter lim="800000"/>
              <a:headEnd/>
              <a:tailEnd/>
            </a:ln>
          </p:spPr>
        </p:pic>
        <p:pic>
          <p:nvPicPr>
            <p:cNvPr id="219166" name="Picture 9" descr="out4"/>
            <p:cNvPicPr>
              <a:picLocks noChangeAspect="1" noChangeArrowheads="1"/>
            </p:cNvPicPr>
            <p:nvPr/>
          </p:nvPicPr>
          <p:blipFill>
            <a:blip r:embed="rId6"/>
            <a:srcRect/>
            <a:stretch>
              <a:fillRect/>
            </a:stretch>
          </p:blipFill>
          <p:spPr bwMode="auto">
            <a:xfrm>
              <a:off x="2448" y="2208"/>
              <a:ext cx="545" cy="545"/>
            </a:xfrm>
            <a:prstGeom prst="rect">
              <a:avLst/>
            </a:prstGeom>
            <a:noFill/>
            <a:ln w="9525">
              <a:noFill/>
              <a:miter lim="800000"/>
              <a:headEnd/>
              <a:tailEnd/>
            </a:ln>
          </p:spPr>
        </p:pic>
        <p:pic>
          <p:nvPicPr>
            <p:cNvPr id="219167" name="Picture 10" descr="out5"/>
            <p:cNvPicPr>
              <a:picLocks noChangeAspect="1" noChangeArrowheads="1"/>
            </p:cNvPicPr>
            <p:nvPr/>
          </p:nvPicPr>
          <p:blipFill>
            <a:blip r:embed="rId7"/>
            <a:srcRect/>
            <a:stretch>
              <a:fillRect/>
            </a:stretch>
          </p:blipFill>
          <p:spPr bwMode="auto">
            <a:xfrm>
              <a:off x="3247" y="2208"/>
              <a:ext cx="545" cy="545"/>
            </a:xfrm>
            <a:prstGeom prst="rect">
              <a:avLst/>
            </a:prstGeom>
            <a:noFill/>
            <a:ln w="9525">
              <a:noFill/>
              <a:miter lim="800000"/>
              <a:headEnd/>
              <a:tailEnd/>
            </a:ln>
          </p:spPr>
        </p:pic>
        <p:pic>
          <p:nvPicPr>
            <p:cNvPr id="219168" name="Picture 11" descr="out6"/>
            <p:cNvPicPr>
              <a:picLocks noChangeAspect="1" noChangeArrowheads="1"/>
            </p:cNvPicPr>
            <p:nvPr/>
          </p:nvPicPr>
          <p:blipFill>
            <a:blip r:embed="rId8"/>
            <a:srcRect/>
            <a:stretch>
              <a:fillRect/>
            </a:stretch>
          </p:blipFill>
          <p:spPr bwMode="auto">
            <a:xfrm>
              <a:off x="3247" y="1392"/>
              <a:ext cx="545" cy="545"/>
            </a:xfrm>
            <a:prstGeom prst="rect">
              <a:avLst/>
            </a:prstGeom>
            <a:noFill/>
            <a:ln w="9525">
              <a:noFill/>
              <a:miter lim="800000"/>
              <a:headEnd/>
              <a:tailEnd/>
            </a:ln>
          </p:spPr>
        </p:pic>
      </p:grpSp>
      <p:graphicFrame>
        <p:nvGraphicFramePr>
          <p:cNvPr id="271395" name="Group 35"/>
          <p:cNvGraphicFramePr>
            <a:graphicFrameLocks noGrp="1"/>
          </p:cNvGraphicFramePr>
          <p:nvPr/>
        </p:nvGraphicFramePr>
        <p:xfrm>
          <a:off x="1752600" y="5410200"/>
          <a:ext cx="6096000" cy="1097280"/>
        </p:xfrm>
        <a:graphic>
          <a:graphicData uri="http://schemas.openxmlformats.org/drawingml/2006/table">
            <a:tbl>
              <a:tblPr/>
              <a:tblGrid>
                <a:gridCol w="1524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302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Helvetica" charset="0"/>
                          <a:ea typeface="ＭＳ Ｐゴシック" charset="-128"/>
                          <a:cs typeface="ＭＳ Ｐゴシック" charset="-128"/>
                        </a:rPr>
                        <a:t>Shape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Helvetica" charset="0"/>
                          <a:ea typeface="ＭＳ Ｐゴシック" charset="-128"/>
                          <a:cs typeface="ＭＳ Ｐゴシック" charset="-128"/>
                        </a:rPr>
                        <a:t>Total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Helvetica" charset="0"/>
                          <a:ea typeface="ＭＳ Ｐゴシック" charset="-128"/>
                          <a:cs typeface="ＭＳ Ｐゴシック" charset="-128"/>
                        </a:rPr>
                        <a:t>#Correct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1" i="0" u="none" strike="noStrike" cap="none" normalizeH="0" baseline="0">
                          <a:ln>
                            <a:noFill/>
                          </a:ln>
                          <a:solidFill>
                            <a:schemeClr val="tx1"/>
                          </a:solidFill>
                          <a:effectLst/>
                          <a:latin typeface="Helvetica" charset="0"/>
                          <a:ea typeface="ＭＳ Ｐゴシック" charset="-128"/>
                          <a:cs typeface="ＭＳ Ｐゴシック" charset="-128"/>
                        </a:rPr>
                        <a:t>%Recall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Helvetica" charset="0"/>
                          <a:ea typeface="ＭＳ Ｐゴシック" charset="-128"/>
                          <a:cs typeface="ＭＳ Ｐゴシック" charset="-128"/>
                        </a:rPr>
                        <a:t>Diamond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Helvetica" charset="0"/>
                          <a:ea typeface="ＭＳ Ｐゴシック" charset="-128"/>
                          <a:cs typeface="ＭＳ Ｐゴシック" charset="-128"/>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Helvetica" charset="0"/>
                          <a:ea typeface="ＭＳ Ｐゴシック" charset="-128"/>
                          <a:cs typeface="ＭＳ Ｐゴシック" charset="-128"/>
                        </a:rPr>
                        <a:t>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Helvetica" charset="0"/>
                          <a:ea typeface="ＭＳ Ｐゴシック" charset="-128"/>
                          <a:cs typeface="ＭＳ Ｐゴシック" charset="-128"/>
                        </a:rPr>
                        <a:t>88.9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0200">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Helvetica" charset="0"/>
                          <a:ea typeface="ＭＳ Ｐゴシック" charset="-128"/>
                          <a:cs typeface="ＭＳ Ｐゴシック" charset="-128"/>
                        </a:rPr>
                        <a:t>Triangle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Helvetica" charset="0"/>
                          <a:ea typeface="ＭＳ Ｐゴシック" charset="-128"/>
                          <a:cs typeface="ＭＳ Ｐゴシック" charset="-128"/>
                        </a:rPr>
                        <a:t>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Helvetica" charset="0"/>
                          <a:ea typeface="ＭＳ Ｐゴシック" charset="-128"/>
                          <a:cs typeface="ＭＳ Ｐゴシック" charset="-128"/>
                        </a:rPr>
                        <a:t>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charset="0"/>
                        <a:buNone/>
                        <a:tabLst/>
                      </a:pPr>
                      <a:r>
                        <a:rPr kumimoji="0" lang="en-US" sz="1800" b="0" i="0" u="none" strike="noStrike" cap="none" normalizeH="0" baseline="0">
                          <a:ln>
                            <a:noFill/>
                          </a:ln>
                          <a:solidFill>
                            <a:schemeClr val="tx1"/>
                          </a:solidFill>
                          <a:effectLst/>
                          <a:latin typeface="Helvetica" charset="0"/>
                          <a:ea typeface="ＭＳ Ｐゴシック" charset="-128"/>
                          <a:cs typeface="ＭＳ Ｐゴシック" charset="-128"/>
                        </a:rPr>
                        <a:t>91.0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idx="4294967295"/>
          </p:nvPr>
        </p:nvSpPr>
        <p:spPr/>
        <p:txBody>
          <a:bodyPr/>
          <a:lstStyle/>
          <a:p>
            <a:pPr eaLnBrk="1" hangingPunct="1"/>
            <a:r>
              <a:rPr lang="en-US" sz="2800">
                <a:latin typeface="Helvetica" charset="0"/>
              </a:rPr>
              <a:t>Optical Character Recognition &amp; Issues</a:t>
            </a:r>
          </a:p>
        </p:txBody>
      </p:sp>
      <p:sp>
        <p:nvSpPr>
          <p:cNvPr id="221187" name="Rectangle 3"/>
          <p:cNvSpPr>
            <a:spLocks noGrp="1" noChangeArrowheads="1"/>
          </p:cNvSpPr>
          <p:nvPr>
            <p:ph type="body" idx="4294967295"/>
          </p:nvPr>
        </p:nvSpPr>
        <p:spPr/>
        <p:txBody>
          <a:bodyPr/>
          <a:lstStyle/>
          <a:p>
            <a:pPr defTabSz="914400" eaLnBrk="1" hangingPunct="1">
              <a:spcBef>
                <a:spcPct val="0"/>
              </a:spcBef>
            </a:pPr>
            <a:r>
              <a:rPr lang="en-US" sz="1800">
                <a:latin typeface="Helvetica" charset="0"/>
              </a:rPr>
              <a:t>Problem considered ‘solved’ for conventional, well posed text</a:t>
            </a:r>
          </a:p>
          <a:p>
            <a:pPr defTabSz="914400" eaLnBrk="1" hangingPunct="1">
              <a:spcBef>
                <a:spcPct val="0"/>
              </a:spcBef>
            </a:pPr>
            <a:r>
              <a:rPr lang="en-US" sz="1800">
                <a:solidFill>
                  <a:srgbClr val="FF0000"/>
                </a:solidFill>
                <a:latin typeface="Helvetica" charset="0"/>
              </a:rPr>
              <a:t>Figures provide challenges in that text is located amongst extraneous objects</a:t>
            </a:r>
          </a:p>
          <a:p>
            <a:pPr defTabSz="914400" eaLnBrk="1" hangingPunct="1">
              <a:spcBef>
                <a:spcPct val="0"/>
              </a:spcBef>
            </a:pPr>
            <a:r>
              <a:rPr lang="en-US" sz="1800">
                <a:latin typeface="Helvetica" charset="0"/>
              </a:rPr>
              <a:t>Use heuristics to extract eg., axis text labels lie outside axes</a:t>
            </a:r>
          </a:p>
          <a:p>
            <a:pPr defTabSz="914400" eaLnBrk="1" hangingPunct="1">
              <a:spcBef>
                <a:spcPct val="0"/>
              </a:spcBef>
            </a:pPr>
            <a:r>
              <a:rPr lang="en-US" sz="1800">
                <a:solidFill>
                  <a:srgbClr val="FF0000"/>
                </a:solidFill>
                <a:latin typeface="Helvetica" charset="0"/>
              </a:rPr>
              <a:t>Additional challenges arise from a) overlap between characters and b) arbitrary orientations c) presence of extraneous objects eg., lines</a:t>
            </a:r>
          </a:p>
          <a:p>
            <a:pPr defTabSz="914400" eaLnBrk="1" hangingPunct="1">
              <a:spcBef>
                <a:spcPct val="0"/>
              </a:spcBef>
            </a:pPr>
            <a:r>
              <a:rPr lang="en-US" sz="1800">
                <a:latin typeface="Helvetica" charset="0"/>
              </a:rPr>
              <a:t>A custom algorithm has been devised for a)</a:t>
            </a:r>
          </a:p>
          <a:p>
            <a:pPr defTabSz="914400" eaLnBrk="1" hangingPunct="1">
              <a:spcBef>
                <a:spcPct val="0"/>
              </a:spcBef>
            </a:pPr>
            <a:r>
              <a:rPr lang="en-US" sz="1800">
                <a:latin typeface="Helvetica" charset="0"/>
              </a:rPr>
              <a:t>Problems b) and c) being treated in current work; </a:t>
            </a:r>
            <a:r>
              <a:rPr lang="en-US" sz="1800" i="1">
                <a:latin typeface="Helvetica" charset="0"/>
              </a:rPr>
              <a:t>once text is appropriately segmented, conventional OCR works very well eg., latest release GOCR and OCRopus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3"/>
          <p:cNvSpPr>
            <a:spLocks noGrp="1" noChangeArrowheads="1"/>
          </p:cNvSpPr>
          <p:nvPr>
            <p:ph type="body" idx="4294967295"/>
          </p:nvPr>
        </p:nvSpPr>
        <p:spPr>
          <a:xfrm>
            <a:off x="533400" y="1066800"/>
            <a:ext cx="7772400" cy="1676400"/>
          </a:xfrm>
        </p:spPr>
        <p:txBody>
          <a:bodyPr/>
          <a:lstStyle/>
          <a:p>
            <a:pPr defTabSz="914400" eaLnBrk="1" hangingPunct="1">
              <a:lnSpc>
                <a:spcPct val="90000"/>
              </a:lnSpc>
              <a:spcBef>
                <a:spcPct val="0"/>
              </a:spcBef>
            </a:pPr>
            <a:r>
              <a:rPr lang="en-US" sz="2000">
                <a:latin typeface="Helvetica" charset="0"/>
              </a:rPr>
              <a:t>2 dimensional figures are largely ignored in digital libraries yet contain valuable information</a:t>
            </a:r>
          </a:p>
          <a:p>
            <a:pPr defTabSz="914400" eaLnBrk="1" hangingPunct="1">
              <a:lnSpc>
                <a:spcPct val="90000"/>
              </a:lnSpc>
              <a:spcBef>
                <a:spcPct val="0"/>
              </a:spcBef>
            </a:pPr>
            <a:r>
              <a:rPr lang="en-US" sz="2000">
                <a:latin typeface="Helvetica" charset="0"/>
              </a:rPr>
              <a:t>Nearest Neighbor clustering based text block detection that improves OCR performance. </a:t>
            </a:r>
          </a:p>
          <a:p>
            <a:pPr defTabSz="914400" eaLnBrk="1" hangingPunct="1">
              <a:lnSpc>
                <a:spcPct val="90000"/>
              </a:lnSpc>
              <a:spcBef>
                <a:spcPct val="0"/>
              </a:spcBef>
            </a:pPr>
            <a:r>
              <a:rPr lang="en-US" sz="2000">
                <a:latin typeface="Helvetica" charset="0"/>
              </a:rPr>
              <a:t>Data point and lines segregation</a:t>
            </a:r>
          </a:p>
          <a:p>
            <a:pPr defTabSz="914400" eaLnBrk="1" hangingPunct="1">
              <a:lnSpc>
                <a:spcPct val="90000"/>
              </a:lnSpc>
              <a:spcBef>
                <a:spcPct val="0"/>
              </a:spcBef>
            </a:pPr>
            <a:r>
              <a:rPr lang="en-US" sz="2000">
                <a:latin typeface="Helvetica" charset="0"/>
              </a:rPr>
              <a:t>Simulated annealing based overlapping data point disambiguation</a:t>
            </a:r>
          </a:p>
          <a:p>
            <a:pPr defTabSz="914400" eaLnBrk="1" hangingPunct="1">
              <a:lnSpc>
                <a:spcPct val="90000"/>
              </a:lnSpc>
              <a:spcBef>
                <a:spcPct val="0"/>
              </a:spcBef>
            </a:pPr>
            <a:endParaRPr lang="en-US" sz="2000">
              <a:latin typeface="Helvetica" charset="0"/>
            </a:endParaRPr>
          </a:p>
          <a:p>
            <a:pPr defTabSz="914400" eaLnBrk="1" hangingPunct="1">
              <a:lnSpc>
                <a:spcPct val="90000"/>
              </a:lnSpc>
              <a:spcBef>
                <a:spcPct val="0"/>
              </a:spcBef>
            </a:pPr>
            <a:r>
              <a:rPr lang="en-US" sz="2000">
                <a:latin typeface="Helvetica" charset="0"/>
              </a:rPr>
              <a:t>System integration within Chem</a:t>
            </a:r>
            <a:r>
              <a:rPr lang="en-US" sz="2000" baseline="-25000">
                <a:latin typeface="Helvetica" charset="0"/>
              </a:rPr>
              <a:t>X</a:t>
            </a:r>
            <a:r>
              <a:rPr lang="en-US" sz="2000">
                <a:latin typeface="Helvetica" charset="0"/>
              </a:rPr>
              <a:t>Seer or CiteSeer</a:t>
            </a:r>
            <a:r>
              <a:rPr lang="en-US" sz="2000" baseline="30000">
                <a:latin typeface="Helvetica" charset="0"/>
              </a:rPr>
              <a:t>X</a:t>
            </a:r>
            <a:endParaRPr lang="en-US" sz="2000">
              <a:latin typeface="Helvetica" charset="0"/>
            </a:endParaRPr>
          </a:p>
          <a:p>
            <a:pPr lvl="1" defTabSz="914400" eaLnBrk="1" hangingPunct="1">
              <a:lnSpc>
                <a:spcPct val="90000"/>
              </a:lnSpc>
              <a:spcBef>
                <a:spcPct val="0"/>
              </a:spcBef>
            </a:pPr>
            <a:r>
              <a:rPr lang="en-US" sz="1800">
                <a:latin typeface="Helvetica" charset="0"/>
              </a:rPr>
              <a:t>XML data generation</a:t>
            </a:r>
          </a:p>
          <a:p>
            <a:pPr lvl="1" defTabSz="914400" eaLnBrk="1" hangingPunct="1">
              <a:lnSpc>
                <a:spcPct val="90000"/>
              </a:lnSpc>
              <a:spcBef>
                <a:spcPct val="0"/>
              </a:spcBef>
            </a:pPr>
            <a:r>
              <a:rPr lang="en-US" sz="1800">
                <a:latin typeface="Helvetica" charset="0"/>
              </a:rPr>
              <a:t>Open source tool for Lucene/SOLR </a:t>
            </a:r>
          </a:p>
          <a:p>
            <a:pPr defTabSz="914400" eaLnBrk="1" hangingPunct="1">
              <a:lnSpc>
                <a:spcPct val="90000"/>
              </a:lnSpc>
              <a:spcBef>
                <a:spcPct val="0"/>
              </a:spcBef>
            </a:pPr>
            <a:r>
              <a:rPr lang="en-US" sz="2000">
                <a:latin typeface="Helvetica" charset="0"/>
              </a:rPr>
              <a:t>Extension to other figures</a:t>
            </a:r>
            <a:r>
              <a:rPr lang="en-US" sz="1800">
                <a:latin typeface="Helvetica" charset="0"/>
              </a:rPr>
              <a:t> (3D, …)</a:t>
            </a:r>
            <a:endParaRPr lang="en-US" sz="2400"/>
          </a:p>
        </p:txBody>
      </p:sp>
      <p:grpSp>
        <p:nvGrpSpPr>
          <p:cNvPr id="2" name="Group 5"/>
          <p:cNvGrpSpPr>
            <a:grpSpLocks/>
          </p:cNvGrpSpPr>
          <p:nvPr/>
        </p:nvGrpSpPr>
        <p:grpSpPr bwMode="auto">
          <a:xfrm>
            <a:off x="5546725" y="4681538"/>
            <a:ext cx="3216275" cy="1889125"/>
            <a:chOff x="3168" y="2949"/>
            <a:chExt cx="2026" cy="1190"/>
          </a:xfrm>
        </p:grpSpPr>
        <p:grpSp>
          <p:nvGrpSpPr>
            <p:cNvPr id="3" name="Group 6"/>
            <p:cNvGrpSpPr>
              <a:grpSpLocks/>
            </p:cNvGrpSpPr>
            <p:nvPr/>
          </p:nvGrpSpPr>
          <p:grpSpPr bwMode="auto">
            <a:xfrm>
              <a:off x="3816" y="3571"/>
              <a:ext cx="944" cy="100"/>
              <a:chOff x="3816" y="3571"/>
              <a:chExt cx="944" cy="100"/>
            </a:xfrm>
          </p:grpSpPr>
          <p:sp>
            <p:nvSpPr>
              <p:cNvPr id="312794" name="Line 7"/>
              <p:cNvSpPr>
                <a:spLocks noChangeShapeType="1"/>
              </p:cNvSpPr>
              <p:nvPr/>
            </p:nvSpPr>
            <p:spPr bwMode="auto">
              <a:xfrm flipH="1" flipV="1">
                <a:off x="4458" y="3571"/>
                <a:ext cx="12"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95" name="Line 8"/>
              <p:cNvSpPr>
                <a:spLocks noChangeShapeType="1"/>
              </p:cNvSpPr>
              <p:nvPr/>
            </p:nvSpPr>
            <p:spPr bwMode="auto">
              <a:xfrm flipH="1" flipV="1">
                <a:off x="4470" y="3576"/>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96" name="Line 9"/>
              <p:cNvSpPr>
                <a:spLocks noChangeShapeType="1"/>
              </p:cNvSpPr>
              <p:nvPr/>
            </p:nvSpPr>
            <p:spPr bwMode="auto">
              <a:xfrm flipV="1">
                <a:off x="4462" y="3576"/>
                <a:ext cx="8"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97" name="Line 10"/>
              <p:cNvSpPr>
                <a:spLocks noChangeShapeType="1"/>
              </p:cNvSpPr>
              <p:nvPr/>
            </p:nvSpPr>
            <p:spPr bwMode="auto">
              <a:xfrm flipH="1" flipV="1">
                <a:off x="4466" y="3580"/>
                <a:ext cx="1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98" name="Line 11"/>
              <p:cNvSpPr>
                <a:spLocks noChangeShapeType="1"/>
              </p:cNvSpPr>
              <p:nvPr/>
            </p:nvSpPr>
            <p:spPr bwMode="auto">
              <a:xfrm flipH="1" flipV="1">
                <a:off x="4496" y="3582"/>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99" name="Line 12"/>
              <p:cNvSpPr>
                <a:spLocks noChangeShapeType="1"/>
              </p:cNvSpPr>
              <p:nvPr/>
            </p:nvSpPr>
            <p:spPr bwMode="auto">
              <a:xfrm flipV="1">
                <a:off x="4482" y="3582"/>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0" name="Line 13"/>
              <p:cNvSpPr>
                <a:spLocks noChangeShapeType="1"/>
              </p:cNvSpPr>
              <p:nvPr/>
            </p:nvSpPr>
            <p:spPr bwMode="auto">
              <a:xfrm flipH="1" flipV="1">
                <a:off x="4482" y="358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1" name="Line 14"/>
              <p:cNvSpPr>
                <a:spLocks noChangeShapeType="1"/>
              </p:cNvSpPr>
              <p:nvPr/>
            </p:nvSpPr>
            <p:spPr bwMode="auto">
              <a:xfrm flipV="1">
                <a:off x="4473" y="3585"/>
                <a:ext cx="9"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2" name="Line 15"/>
              <p:cNvSpPr>
                <a:spLocks noChangeShapeType="1"/>
              </p:cNvSpPr>
              <p:nvPr/>
            </p:nvSpPr>
            <p:spPr bwMode="auto">
              <a:xfrm flipH="1" flipV="1">
                <a:off x="4478" y="359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3" name="Line 16"/>
              <p:cNvSpPr>
                <a:spLocks noChangeShapeType="1"/>
              </p:cNvSpPr>
              <p:nvPr/>
            </p:nvSpPr>
            <p:spPr bwMode="auto">
              <a:xfrm flipH="1" flipV="1">
                <a:off x="4523" y="3592"/>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4" name="Line 17"/>
              <p:cNvSpPr>
                <a:spLocks noChangeShapeType="1"/>
              </p:cNvSpPr>
              <p:nvPr/>
            </p:nvSpPr>
            <p:spPr bwMode="auto">
              <a:xfrm flipV="1">
                <a:off x="4508" y="359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5" name="Line 18"/>
              <p:cNvSpPr>
                <a:spLocks noChangeShapeType="1"/>
              </p:cNvSpPr>
              <p:nvPr/>
            </p:nvSpPr>
            <p:spPr bwMode="auto">
              <a:xfrm flipH="1" flipV="1">
                <a:off x="4508" y="359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6" name="Line 19"/>
              <p:cNvSpPr>
                <a:spLocks noChangeShapeType="1"/>
              </p:cNvSpPr>
              <p:nvPr/>
            </p:nvSpPr>
            <p:spPr bwMode="auto">
              <a:xfrm flipV="1">
                <a:off x="4493" y="359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7" name="Line 20"/>
              <p:cNvSpPr>
                <a:spLocks noChangeShapeType="1"/>
              </p:cNvSpPr>
              <p:nvPr/>
            </p:nvSpPr>
            <p:spPr bwMode="auto">
              <a:xfrm flipH="1" flipV="1">
                <a:off x="4493" y="3597"/>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8" name="Line 21"/>
              <p:cNvSpPr>
                <a:spLocks noChangeShapeType="1"/>
              </p:cNvSpPr>
              <p:nvPr/>
            </p:nvSpPr>
            <p:spPr bwMode="auto">
              <a:xfrm flipV="1">
                <a:off x="4485" y="3597"/>
                <a:ext cx="8"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09" name="Line 22"/>
              <p:cNvSpPr>
                <a:spLocks noChangeShapeType="1"/>
              </p:cNvSpPr>
              <p:nvPr/>
            </p:nvSpPr>
            <p:spPr bwMode="auto">
              <a:xfrm flipH="1" flipV="1">
                <a:off x="4549" y="3602"/>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0" name="Line 23"/>
              <p:cNvSpPr>
                <a:spLocks noChangeShapeType="1"/>
              </p:cNvSpPr>
              <p:nvPr/>
            </p:nvSpPr>
            <p:spPr bwMode="auto">
              <a:xfrm flipV="1">
                <a:off x="4535" y="3602"/>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1" name="Line 24"/>
              <p:cNvSpPr>
                <a:spLocks noChangeShapeType="1"/>
              </p:cNvSpPr>
              <p:nvPr/>
            </p:nvSpPr>
            <p:spPr bwMode="auto">
              <a:xfrm flipH="1" flipV="1">
                <a:off x="4491" y="3603"/>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2" name="Line 25"/>
              <p:cNvSpPr>
                <a:spLocks noChangeShapeType="1"/>
              </p:cNvSpPr>
              <p:nvPr/>
            </p:nvSpPr>
            <p:spPr bwMode="auto">
              <a:xfrm flipH="1" flipV="1">
                <a:off x="4535" y="3604"/>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3" name="Line 26"/>
              <p:cNvSpPr>
                <a:spLocks noChangeShapeType="1"/>
              </p:cNvSpPr>
              <p:nvPr/>
            </p:nvSpPr>
            <p:spPr bwMode="auto">
              <a:xfrm flipV="1">
                <a:off x="4520" y="360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4" name="Line 27"/>
              <p:cNvSpPr>
                <a:spLocks noChangeShapeType="1"/>
              </p:cNvSpPr>
              <p:nvPr/>
            </p:nvSpPr>
            <p:spPr bwMode="auto">
              <a:xfrm flipH="1" flipV="1">
                <a:off x="4400" y="3605"/>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5" name="Line 28"/>
              <p:cNvSpPr>
                <a:spLocks noChangeShapeType="1"/>
              </p:cNvSpPr>
              <p:nvPr/>
            </p:nvSpPr>
            <p:spPr bwMode="auto">
              <a:xfrm flipH="1" flipV="1">
                <a:off x="4520" y="3606"/>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6" name="Line 29"/>
              <p:cNvSpPr>
                <a:spLocks noChangeShapeType="1"/>
              </p:cNvSpPr>
              <p:nvPr/>
            </p:nvSpPr>
            <p:spPr bwMode="auto">
              <a:xfrm flipV="1">
                <a:off x="4505" y="360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7" name="Line 30"/>
              <p:cNvSpPr>
                <a:spLocks noChangeShapeType="1"/>
              </p:cNvSpPr>
              <p:nvPr/>
            </p:nvSpPr>
            <p:spPr bwMode="auto">
              <a:xfrm flipV="1">
                <a:off x="4096" y="359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8" name="Line 31"/>
              <p:cNvSpPr>
                <a:spLocks noChangeShapeType="1"/>
              </p:cNvSpPr>
              <p:nvPr/>
            </p:nvSpPr>
            <p:spPr bwMode="auto">
              <a:xfrm flipH="1" flipV="1">
                <a:off x="4576" y="3611"/>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19" name="Line 32"/>
              <p:cNvSpPr>
                <a:spLocks noChangeShapeType="1"/>
              </p:cNvSpPr>
              <p:nvPr/>
            </p:nvSpPr>
            <p:spPr bwMode="auto">
              <a:xfrm flipV="1">
                <a:off x="4561" y="361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0" name="Line 33"/>
              <p:cNvSpPr>
                <a:spLocks noChangeShapeType="1"/>
              </p:cNvSpPr>
              <p:nvPr/>
            </p:nvSpPr>
            <p:spPr bwMode="auto">
              <a:xfrm flipH="1" flipV="1">
                <a:off x="4505" y="360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1" name="Line 34"/>
              <p:cNvSpPr>
                <a:spLocks noChangeShapeType="1"/>
              </p:cNvSpPr>
              <p:nvPr/>
            </p:nvSpPr>
            <p:spPr bwMode="auto">
              <a:xfrm flipV="1">
                <a:off x="4497" y="3607"/>
                <a:ext cx="8"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2" name="Line 35"/>
              <p:cNvSpPr>
                <a:spLocks noChangeShapeType="1"/>
              </p:cNvSpPr>
              <p:nvPr/>
            </p:nvSpPr>
            <p:spPr bwMode="auto">
              <a:xfrm flipH="1" flipV="1">
                <a:off x="4096" y="359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3" name="Line 36"/>
              <p:cNvSpPr>
                <a:spLocks noChangeShapeType="1"/>
              </p:cNvSpPr>
              <p:nvPr/>
            </p:nvSpPr>
            <p:spPr bwMode="auto">
              <a:xfrm flipV="1">
                <a:off x="4081" y="359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4" name="Line 37"/>
              <p:cNvSpPr>
                <a:spLocks noChangeShapeType="1"/>
              </p:cNvSpPr>
              <p:nvPr/>
            </p:nvSpPr>
            <p:spPr bwMode="auto">
              <a:xfrm flipH="1" flipV="1">
                <a:off x="4561" y="3612"/>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5" name="Line 38"/>
              <p:cNvSpPr>
                <a:spLocks noChangeShapeType="1"/>
              </p:cNvSpPr>
              <p:nvPr/>
            </p:nvSpPr>
            <p:spPr bwMode="auto">
              <a:xfrm flipV="1">
                <a:off x="4546" y="361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6" name="Line 39"/>
              <p:cNvSpPr>
                <a:spLocks noChangeShapeType="1"/>
              </p:cNvSpPr>
              <p:nvPr/>
            </p:nvSpPr>
            <p:spPr bwMode="auto">
              <a:xfrm flipH="1" flipV="1">
                <a:off x="4508" y="3616"/>
                <a:ext cx="9"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7" name="Line 40"/>
              <p:cNvSpPr>
                <a:spLocks noChangeShapeType="1"/>
              </p:cNvSpPr>
              <p:nvPr/>
            </p:nvSpPr>
            <p:spPr bwMode="auto">
              <a:xfrm flipH="1" flipV="1">
                <a:off x="4081" y="3592"/>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8" name="Line 41"/>
              <p:cNvSpPr>
                <a:spLocks noChangeShapeType="1"/>
              </p:cNvSpPr>
              <p:nvPr/>
            </p:nvSpPr>
            <p:spPr bwMode="auto">
              <a:xfrm flipV="1">
                <a:off x="4066" y="359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29" name="Line 42"/>
              <p:cNvSpPr>
                <a:spLocks noChangeShapeType="1"/>
              </p:cNvSpPr>
              <p:nvPr/>
            </p:nvSpPr>
            <p:spPr bwMode="auto">
              <a:xfrm flipH="1" flipV="1">
                <a:off x="4287" y="3609"/>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0" name="Line 43"/>
              <p:cNvSpPr>
                <a:spLocks noChangeShapeType="1"/>
              </p:cNvSpPr>
              <p:nvPr/>
            </p:nvSpPr>
            <p:spPr bwMode="auto">
              <a:xfrm flipH="1" flipV="1">
                <a:off x="4546" y="3613"/>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1" name="Line 44"/>
              <p:cNvSpPr>
                <a:spLocks noChangeShapeType="1"/>
              </p:cNvSpPr>
              <p:nvPr/>
            </p:nvSpPr>
            <p:spPr bwMode="auto">
              <a:xfrm flipV="1">
                <a:off x="4531" y="361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2" name="Line 45"/>
              <p:cNvSpPr>
                <a:spLocks noChangeShapeType="1"/>
              </p:cNvSpPr>
              <p:nvPr/>
            </p:nvSpPr>
            <p:spPr bwMode="auto">
              <a:xfrm flipH="1" flipV="1">
                <a:off x="4066" y="3593"/>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3" name="Line 46"/>
              <p:cNvSpPr>
                <a:spLocks noChangeShapeType="1"/>
              </p:cNvSpPr>
              <p:nvPr/>
            </p:nvSpPr>
            <p:spPr bwMode="auto">
              <a:xfrm flipV="1">
                <a:off x="4052" y="3593"/>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4" name="Line 47"/>
              <p:cNvSpPr>
                <a:spLocks noChangeShapeType="1"/>
              </p:cNvSpPr>
              <p:nvPr/>
            </p:nvSpPr>
            <p:spPr bwMode="auto">
              <a:xfrm flipH="1" flipV="1">
                <a:off x="4602" y="3616"/>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5" name="Line 48"/>
              <p:cNvSpPr>
                <a:spLocks noChangeShapeType="1"/>
              </p:cNvSpPr>
              <p:nvPr/>
            </p:nvSpPr>
            <p:spPr bwMode="auto">
              <a:xfrm flipV="1">
                <a:off x="4587" y="361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6" name="Line 49"/>
              <p:cNvSpPr>
                <a:spLocks noChangeShapeType="1"/>
              </p:cNvSpPr>
              <p:nvPr/>
            </p:nvSpPr>
            <p:spPr bwMode="auto">
              <a:xfrm flipH="1" flipV="1">
                <a:off x="4531" y="3616"/>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7" name="Line 50"/>
              <p:cNvSpPr>
                <a:spLocks noChangeShapeType="1"/>
              </p:cNvSpPr>
              <p:nvPr/>
            </p:nvSpPr>
            <p:spPr bwMode="auto">
              <a:xfrm flipV="1">
                <a:off x="4517" y="361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8" name="Line 51"/>
              <p:cNvSpPr>
                <a:spLocks noChangeShapeType="1"/>
              </p:cNvSpPr>
              <p:nvPr/>
            </p:nvSpPr>
            <p:spPr bwMode="auto">
              <a:xfrm>
                <a:off x="4236" y="361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39" name="Line 52"/>
              <p:cNvSpPr>
                <a:spLocks noChangeShapeType="1"/>
              </p:cNvSpPr>
              <p:nvPr/>
            </p:nvSpPr>
            <p:spPr bwMode="auto">
              <a:xfrm flipH="1" flipV="1">
                <a:off x="4052" y="359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0" name="Line 53"/>
              <p:cNvSpPr>
                <a:spLocks noChangeShapeType="1"/>
              </p:cNvSpPr>
              <p:nvPr/>
            </p:nvSpPr>
            <p:spPr bwMode="auto">
              <a:xfrm flipV="1">
                <a:off x="4037" y="359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1" name="Line 54"/>
              <p:cNvSpPr>
                <a:spLocks noChangeShapeType="1"/>
              </p:cNvSpPr>
              <p:nvPr/>
            </p:nvSpPr>
            <p:spPr bwMode="auto">
              <a:xfrm flipH="1" flipV="1">
                <a:off x="4517" y="3619"/>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2" name="Line 55"/>
              <p:cNvSpPr>
                <a:spLocks noChangeShapeType="1"/>
              </p:cNvSpPr>
              <p:nvPr/>
            </p:nvSpPr>
            <p:spPr bwMode="auto">
              <a:xfrm flipV="1">
                <a:off x="4513" y="3619"/>
                <a:ext cx="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3" name="Line 56"/>
              <p:cNvSpPr>
                <a:spLocks noChangeShapeType="1"/>
              </p:cNvSpPr>
              <p:nvPr/>
            </p:nvSpPr>
            <p:spPr bwMode="auto">
              <a:xfrm flipH="1" flipV="1">
                <a:off x="4587" y="3619"/>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4" name="Line 57"/>
              <p:cNvSpPr>
                <a:spLocks noChangeShapeType="1"/>
              </p:cNvSpPr>
              <p:nvPr/>
            </p:nvSpPr>
            <p:spPr bwMode="auto">
              <a:xfrm flipV="1">
                <a:off x="4573" y="3619"/>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5" name="Line 58"/>
              <p:cNvSpPr>
                <a:spLocks noChangeShapeType="1"/>
              </p:cNvSpPr>
              <p:nvPr/>
            </p:nvSpPr>
            <p:spPr bwMode="auto">
              <a:xfrm flipV="1">
                <a:off x="4093" y="360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6" name="Line 59"/>
              <p:cNvSpPr>
                <a:spLocks noChangeShapeType="1"/>
              </p:cNvSpPr>
              <p:nvPr/>
            </p:nvSpPr>
            <p:spPr bwMode="auto">
              <a:xfrm flipH="1" flipV="1">
                <a:off x="4037" y="359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7" name="Line 60"/>
              <p:cNvSpPr>
                <a:spLocks noChangeShapeType="1"/>
              </p:cNvSpPr>
              <p:nvPr/>
            </p:nvSpPr>
            <p:spPr bwMode="auto">
              <a:xfrm flipV="1">
                <a:off x="4022" y="359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8" name="Line 61"/>
              <p:cNvSpPr>
                <a:spLocks noChangeShapeType="1"/>
              </p:cNvSpPr>
              <p:nvPr/>
            </p:nvSpPr>
            <p:spPr bwMode="auto">
              <a:xfrm flipH="1" flipV="1">
                <a:off x="4521" y="3624"/>
                <a:ext cx="7"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49" name="Line 62"/>
              <p:cNvSpPr>
                <a:spLocks noChangeShapeType="1"/>
              </p:cNvSpPr>
              <p:nvPr/>
            </p:nvSpPr>
            <p:spPr bwMode="auto">
              <a:xfrm flipH="1" flipV="1">
                <a:off x="4573" y="3621"/>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0" name="Line 63"/>
              <p:cNvSpPr>
                <a:spLocks noChangeShapeType="1"/>
              </p:cNvSpPr>
              <p:nvPr/>
            </p:nvSpPr>
            <p:spPr bwMode="auto">
              <a:xfrm flipV="1">
                <a:off x="4558" y="362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1" name="Line 64"/>
              <p:cNvSpPr>
                <a:spLocks noChangeShapeType="1"/>
              </p:cNvSpPr>
              <p:nvPr/>
            </p:nvSpPr>
            <p:spPr bwMode="auto">
              <a:xfrm flipH="1" flipV="1">
                <a:off x="4457" y="362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2" name="Line 65"/>
              <p:cNvSpPr>
                <a:spLocks noChangeShapeType="1"/>
              </p:cNvSpPr>
              <p:nvPr/>
            </p:nvSpPr>
            <p:spPr bwMode="auto">
              <a:xfrm>
                <a:off x="4275" y="3618"/>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3" name="Line 66"/>
              <p:cNvSpPr>
                <a:spLocks noChangeShapeType="1"/>
              </p:cNvSpPr>
              <p:nvPr/>
            </p:nvSpPr>
            <p:spPr bwMode="auto">
              <a:xfrm flipH="1" flipV="1">
                <a:off x="4093" y="360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4" name="Line 67"/>
              <p:cNvSpPr>
                <a:spLocks noChangeShapeType="1"/>
              </p:cNvSpPr>
              <p:nvPr/>
            </p:nvSpPr>
            <p:spPr bwMode="auto">
              <a:xfrm flipV="1">
                <a:off x="4078" y="360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5" name="Line 68"/>
              <p:cNvSpPr>
                <a:spLocks noChangeShapeType="1"/>
              </p:cNvSpPr>
              <p:nvPr/>
            </p:nvSpPr>
            <p:spPr bwMode="auto">
              <a:xfrm flipH="1" flipV="1">
                <a:off x="4220" y="3613"/>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6" name="Line 69"/>
              <p:cNvSpPr>
                <a:spLocks noChangeShapeType="1"/>
              </p:cNvSpPr>
              <p:nvPr/>
            </p:nvSpPr>
            <p:spPr bwMode="auto">
              <a:xfrm flipH="1" flipV="1">
                <a:off x="4022" y="3595"/>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7" name="Line 70"/>
              <p:cNvSpPr>
                <a:spLocks noChangeShapeType="1"/>
              </p:cNvSpPr>
              <p:nvPr/>
            </p:nvSpPr>
            <p:spPr bwMode="auto">
              <a:xfrm flipV="1">
                <a:off x="4007" y="359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8" name="Line 71"/>
              <p:cNvSpPr>
                <a:spLocks noChangeShapeType="1"/>
              </p:cNvSpPr>
              <p:nvPr/>
            </p:nvSpPr>
            <p:spPr bwMode="auto">
              <a:xfrm flipH="1" flipV="1">
                <a:off x="4558" y="3623"/>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59" name="Line 72"/>
              <p:cNvSpPr>
                <a:spLocks noChangeShapeType="1"/>
              </p:cNvSpPr>
              <p:nvPr/>
            </p:nvSpPr>
            <p:spPr bwMode="auto">
              <a:xfrm flipV="1">
                <a:off x="4543" y="362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0" name="Line 73"/>
              <p:cNvSpPr>
                <a:spLocks noChangeShapeType="1"/>
              </p:cNvSpPr>
              <p:nvPr/>
            </p:nvSpPr>
            <p:spPr bwMode="auto">
              <a:xfrm flipH="1" flipV="1">
                <a:off x="4628" y="362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1" name="Line 74"/>
              <p:cNvSpPr>
                <a:spLocks noChangeShapeType="1"/>
              </p:cNvSpPr>
              <p:nvPr/>
            </p:nvSpPr>
            <p:spPr bwMode="auto">
              <a:xfrm flipV="1">
                <a:off x="4614" y="3623"/>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2" name="Line 75"/>
              <p:cNvSpPr>
                <a:spLocks noChangeShapeType="1"/>
              </p:cNvSpPr>
              <p:nvPr/>
            </p:nvSpPr>
            <p:spPr bwMode="auto">
              <a:xfrm flipH="1" flipV="1">
                <a:off x="4275" y="3618"/>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3" name="Line 76"/>
              <p:cNvSpPr>
                <a:spLocks noChangeShapeType="1"/>
              </p:cNvSpPr>
              <p:nvPr/>
            </p:nvSpPr>
            <p:spPr bwMode="auto">
              <a:xfrm flipH="1" flipV="1">
                <a:off x="4078" y="3603"/>
                <a:ext cx="13"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4" name="Line 77"/>
              <p:cNvSpPr>
                <a:spLocks noChangeShapeType="1"/>
              </p:cNvSpPr>
              <p:nvPr/>
            </p:nvSpPr>
            <p:spPr bwMode="auto">
              <a:xfrm flipV="1">
                <a:off x="4063" y="360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5" name="Line 78"/>
              <p:cNvSpPr>
                <a:spLocks noChangeShapeType="1"/>
              </p:cNvSpPr>
              <p:nvPr/>
            </p:nvSpPr>
            <p:spPr bwMode="auto">
              <a:xfrm flipH="1" flipV="1">
                <a:off x="4007" y="3597"/>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6" name="Line 79"/>
              <p:cNvSpPr>
                <a:spLocks noChangeShapeType="1"/>
              </p:cNvSpPr>
              <p:nvPr/>
            </p:nvSpPr>
            <p:spPr bwMode="auto">
              <a:xfrm flipV="1">
                <a:off x="3993" y="359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7" name="Line 80"/>
              <p:cNvSpPr>
                <a:spLocks noChangeShapeType="1"/>
              </p:cNvSpPr>
              <p:nvPr/>
            </p:nvSpPr>
            <p:spPr bwMode="auto">
              <a:xfrm flipH="1" flipV="1">
                <a:off x="4543" y="3624"/>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8" name="Line 81"/>
              <p:cNvSpPr>
                <a:spLocks noChangeShapeType="1"/>
              </p:cNvSpPr>
              <p:nvPr/>
            </p:nvSpPr>
            <p:spPr bwMode="auto">
              <a:xfrm flipV="1">
                <a:off x="4528" y="362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69" name="Line 82"/>
              <p:cNvSpPr>
                <a:spLocks noChangeShapeType="1"/>
              </p:cNvSpPr>
              <p:nvPr/>
            </p:nvSpPr>
            <p:spPr bwMode="auto">
              <a:xfrm flipH="1" flipV="1">
                <a:off x="4614" y="3625"/>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0" name="Line 83"/>
              <p:cNvSpPr>
                <a:spLocks noChangeShapeType="1"/>
              </p:cNvSpPr>
              <p:nvPr/>
            </p:nvSpPr>
            <p:spPr bwMode="auto">
              <a:xfrm flipV="1">
                <a:off x="4599" y="362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1" name="Line 84"/>
              <p:cNvSpPr>
                <a:spLocks noChangeShapeType="1"/>
              </p:cNvSpPr>
              <p:nvPr/>
            </p:nvSpPr>
            <p:spPr bwMode="auto">
              <a:xfrm flipH="1" flipV="1">
                <a:off x="4063" y="3605"/>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2" name="Line 85"/>
              <p:cNvSpPr>
                <a:spLocks noChangeShapeType="1"/>
              </p:cNvSpPr>
              <p:nvPr/>
            </p:nvSpPr>
            <p:spPr bwMode="auto">
              <a:xfrm flipV="1">
                <a:off x="4049" y="3605"/>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3" name="Line 86"/>
              <p:cNvSpPr>
                <a:spLocks noChangeShapeType="1"/>
              </p:cNvSpPr>
              <p:nvPr/>
            </p:nvSpPr>
            <p:spPr bwMode="auto">
              <a:xfrm flipH="1" flipV="1">
                <a:off x="3993" y="3599"/>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4" name="Line 87"/>
              <p:cNvSpPr>
                <a:spLocks noChangeShapeType="1"/>
              </p:cNvSpPr>
              <p:nvPr/>
            </p:nvSpPr>
            <p:spPr bwMode="auto">
              <a:xfrm flipV="1">
                <a:off x="3978" y="359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5" name="Line 88"/>
              <p:cNvSpPr>
                <a:spLocks noChangeShapeType="1"/>
              </p:cNvSpPr>
              <p:nvPr/>
            </p:nvSpPr>
            <p:spPr bwMode="auto">
              <a:xfrm>
                <a:off x="4457" y="362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6" name="Line 89"/>
              <p:cNvSpPr>
                <a:spLocks noChangeShapeType="1"/>
              </p:cNvSpPr>
              <p:nvPr/>
            </p:nvSpPr>
            <p:spPr bwMode="auto">
              <a:xfrm flipH="1" flipV="1">
                <a:off x="4528" y="3626"/>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7" name="Line 90"/>
              <p:cNvSpPr>
                <a:spLocks noChangeShapeType="1"/>
              </p:cNvSpPr>
              <p:nvPr/>
            </p:nvSpPr>
            <p:spPr bwMode="auto">
              <a:xfrm flipV="1">
                <a:off x="4524" y="3626"/>
                <a:ext cx="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8" name="Line 91"/>
              <p:cNvSpPr>
                <a:spLocks noChangeShapeType="1"/>
              </p:cNvSpPr>
              <p:nvPr/>
            </p:nvSpPr>
            <p:spPr bwMode="auto">
              <a:xfrm flipH="1" flipV="1">
                <a:off x="4599" y="3625"/>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79" name="Line 92"/>
              <p:cNvSpPr>
                <a:spLocks noChangeShapeType="1"/>
              </p:cNvSpPr>
              <p:nvPr/>
            </p:nvSpPr>
            <p:spPr bwMode="auto">
              <a:xfrm flipV="1">
                <a:off x="4584" y="362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0" name="Line 93"/>
              <p:cNvSpPr>
                <a:spLocks noChangeShapeType="1"/>
              </p:cNvSpPr>
              <p:nvPr/>
            </p:nvSpPr>
            <p:spPr bwMode="auto">
              <a:xfrm flipH="1" flipV="1">
                <a:off x="4049" y="360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1" name="Line 94"/>
              <p:cNvSpPr>
                <a:spLocks noChangeShapeType="1"/>
              </p:cNvSpPr>
              <p:nvPr/>
            </p:nvSpPr>
            <p:spPr bwMode="auto">
              <a:xfrm flipV="1">
                <a:off x="4034" y="360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2" name="Line 95"/>
              <p:cNvSpPr>
                <a:spLocks noChangeShapeType="1"/>
              </p:cNvSpPr>
              <p:nvPr/>
            </p:nvSpPr>
            <p:spPr bwMode="auto">
              <a:xfrm flipH="1" flipV="1">
                <a:off x="4655" y="3632"/>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3" name="Line 96"/>
              <p:cNvSpPr>
                <a:spLocks noChangeShapeType="1"/>
              </p:cNvSpPr>
              <p:nvPr/>
            </p:nvSpPr>
            <p:spPr bwMode="auto">
              <a:xfrm flipV="1">
                <a:off x="4640" y="363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4" name="Line 97"/>
              <p:cNvSpPr>
                <a:spLocks noChangeShapeType="1"/>
              </p:cNvSpPr>
              <p:nvPr/>
            </p:nvSpPr>
            <p:spPr bwMode="auto">
              <a:xfrm flipH="1" flipV="1">
                <a:off x="3978" y="3600"/>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5" name="Line 98"/>
              <p:cNvSpPr>
                <a:spLocks noChangeShapeType="1"/>
              </p:cNvSpPr>
              <p:nvPr/>
            </p:nvSpPr>
            <p:spPr bwMode="auto">
              <a:xfrm flipV="1">
                <a:off x="3963" y="360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6" name="Line 99"/>
              <p:cNvSpPr>
                <a:spLocks noChangeShapeType="1"/>
              </p:cNvSpPr>
              <p:nvPr/>
            </p:nvSpPr>
            <p:spPr bwMode="auto">
              <a:xfrm flipH="1" flipV="1">
                <a:off x="4130" y="362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7" name="Line 100"/>
              <p:cNvSpPr>
                <a:spLocks noChangeShapeType="1"/>
              </p:cNvSpPr>
              <p:nvPr/>
            </p:nvSpPr>
            <p:spPr bwMode="auto">
              <a:xfrm flipH="1" flipV="1">
                <a:off x="4584" y="3627"/>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8" name="Line 101"/>
              <p:cNvSpPr>
                <a:spLocks noChangeShapeType="1"/>
              </p:cNvSpPr>
              <p:nvPr/>
            </p:nvSpPr>
            <p:spPr bwMode="auto">
              <a:xfrm flipV="1">
                <a:off x="4570" y="3627"/>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89" name="Line 102"/>
              <p:cNvSpPr>
                <a:spLocks noChangeShapeType="1"/>
              </p:cNvSpPr>
              <p:nvPr/>
            </p:nvSpPr>
            <p:spPr bwMode="auto">
              <a:xfrm flipH="1" flipV="1">
                <a:off x="4034" y="360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0" name="Line 103"/>
              <p:cNvSpPr>
                <a:spLocks noChangeShapeType="1"/>
              </p:cNvSpPr>
              <p:nvPr/>
            </p:nvSpPr>
            <p:spPr bwMode="auto">
              <a:xfrm>
                <a:off x="4019" y="360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1" name="Line 104"/>
              <p:cNvSpPr>
                <a:spLocks noChangeShapeType="1"/>
              </p:cNvSpPr>
              <p:nvPr/>
            </p:nvSpPr>
            <p:spPr bwMode="auto">
              <a:xfrm flipH="1" flipV="1">
                <a:off x="3963" y="3602"/>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2" name="Line 105"/>
              <p:cNvSpPr>
                <a:spLocks noChangeShapeType="1"/>
              </p:cNvSpPr>
              <p:nvPr/>
            </p:nvSpPr>
            <p:spPr bwMode="auto">
              <a:xfrm flipV="1">
                <a:off x="3948" y="360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3" name="Line 106"/>
              <p:cNvSpPr>
                <a:spLocks noChangeShapeType="1"/>
              </p:cNvSpPr>
              <p:nvPr/>
            </p:nvSpPr>
            <p:spPr bwMode="auto">
              <a:xfrm flipH="1" flipV="1">
                <a:off x="4640" y="3633"/>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4" name="Line 107"/>
              <p:cNvSpPr>
                <a:spLocks noChangeShapeType="1"/>
              </p:cNvSpPr>
              <p:nvPr/>
            </p:nvSpPr>
            <p:spPr bwMode="auto">
              <a:xfrm flipV="1">
                <a:off x="4625" y="363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5" name="Line 108"/>
              <p:cNvSpPr>
                <a:spLocks noChangeShapeType="1"/>
              </p:cNvSpPr>
              <p:nvPr/>
            </p:nvSpPr>
            <p:spPr bwMode="auto">
              <a:xfrm flipV="1">
                <a:off x="4075" y="3615"/>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6" name="Line 109"/>
              <p:cNvSpPr>
                <a:spLocks noChangeShapeType="1"/>
              </p:cNvSpPr>
              <p:nvPr/>
            </p:nvSpPr>
            <p:spPr bwMode="auto">
              <a:xfrm flipH="1" flipV="1">
                <a:off x="4570" y="363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7" name="Line 110"/>
              <p:cNvSpPr>
                <a:spLocks noChangeShapeType="1"/>
              </p:cNvSpPr>
              <p:nvPr/>
            </p:nvSpPr>
            <p:spPr bwMode="auto">
              <a:xfrm flipV="1">
                <a:off x="4555" y="363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8" name="Line 111"/>
              <p:cNvSpPr>
                <a:spLocks noChangeShapeType="1"/>
              </p:cNvSpPr>
              <p:nvPr/>
            </p:nvSpPr>
            <p:spPr bwMode="auto">
              <a:xfrm flipH="1" flipV="1">
                <a:off x="4019" y="360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899" name="Line 112"/>
              <p:cNvSpPr>
                <a:spLocks noChangeShapeType="1"/>
              </p:cNvSpPr>
              <p:nvPr/>
            </p:nvSpPr>
            <p:spPr bwMode="auto">
              <a:xfrm flipV="1">
                <a:off x="4004" y="360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0" name="Line 113"/>
              <p:cNvSpPr>
                <a:spLocks noChangeShapeType="1"/>
              </p:cNvSpPr>
              <p:nvPr/>
            </p:nvSpPr>
            <p:spPr bwMode="auto">
              <a:xfrm flipH="1" flipV="1">
                <a:off x="3948" y="3605"/>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1" name="Line 114"/>
              <p:cNvSpPr>
                <a:spLocks noChangeShapeType="1"/>
              </p:cNvSpPr>
              <p:nvPr/>
            </p:nvSpPr>
            <p:spPr bwMode="auto">
              <a:xfrm flipV="1">
                <a:off x="3934" y="3605"/>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2" name="Line 115"/>
              <p:cNvSpPr>
                <a:spLocks noChangeShapeType="1"/>
              </p:cNvSpPr>
              <p:nvPr/>
            </p:nvSpPr>
            <p:spPr bwMode="auto">
              <a:xfrm flipH="1" flipV="1">
                <a:off x="4625" y="3635"/>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3" name="Line 116"/>
              <p:cNvSpPr>
                <a:spLocks noChangeShapeType="1"/>
              </p:cNvSpPr>
              <p:nvPr/>
            </p:nvSpPr>
            <p:spPr bwMode="auto">
              <a:xfrm flipV="1">
                <a:off x="4611" y="3635"/>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4" name="Line 117"/>
              <p:cNvSpPr>
                <a:spLocks noChangeShapeType="1"/>
              </p:cNvSpPr>
              <p:nvPr/>
            </p:nvSpPr>
            <p:spPr bwMode="auto">
              <a:xfrm flipH="1" flipV="1">
                <a:off x="4555" y="3634"/>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5" name="Line 118"/>
              <p:cNvSpPr>
                <a:spLocks noChangeShapeType="1"/>
              </p:cNvSpPr>
              <p:nvPr/>
            </p:nvSpPr>
            <p:spPr bwMode="auto">
              <a:xfrm flipV="1">
                <a:off x="4540" y="363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6" name="Line 119"/>
              <p:cNvSpPr>
                <a:spLocks noChangeShapeType="1"/>
              </p:cNvSpPr>
              <p:nvPr/>
            </p:nvSpPr>
            <p:spPr bwMode="auto">
              <a:xfrm flipH="1" flipV="1">
                <a:off x="4075" y="3616"/>
                <a:ext cx="13"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7" name="Line 120"/>
              <p:cNvSpPr>
                <a:spLocks noChangeShapeType="1"/>
              </p:cNvSpPr>
              <p:nvPr/>
            </p:nvSpPr>
            <p:spPr bwMode="auto">
              <a:xfrm flipV="1">
                <a:off x="4060" y="361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8" name="Line 121"/>
              <p:cNvSpPr>
                <a:spLocks noChangeShapeType="1"/>
              </p:cNvSpPr>
              <p:nvPr/>
            </p:nvSpPr>
            <p:spPr bwMode="auto">
              <a:xfrm flipH="1" flipV="1">
                <a:off x="4681" y="3640"/>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09" name="Line 122"/>
              <p:cNvSpPr>
                <a:spLocks noChangeShapeType="1"/>
              </p:cNvSpPr>
              <p:nvPr/>
            </p:nvSpPr>
            <p:spPr bwMode="auto">
              <a:xfrm flipV="1">
                <a:off x="4667" y="3640"/>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0" name="Line 123"/>
              <p:cNvSpPr>
                <a:spLocks noChangeShapeType="1"/>
              </p:cNvSpPr>
              <p:nvPr/>
            </p:nvSpPr>
            <p:spPr bwMode="auto">
              <a:xfrm>
                <a:off x="4130" y="362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1" name="Line 124"/>
              <p:cNvSpPr>
                <a:spLocks noChangeShapeType="1"/>
              </p:cNvSpPr>
              <p:nvPr/>
            </p:nvSpPr>
            <p:spPr bwMode="auto">
              <a:xfrm flipH="1" flipV="1">
                <a:off x="3934" y="3607"/>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2" name="Line 125"/>
              <p:cNvSpPr>
                <a:spLocks noChangeShapeType="1"/>
              </p:cNvSpPr>
              <p:nvPr/>
            </p:nvSpPr>
            <p:spPr bwMode="auto">
              <a:xfrm flipV="1">
                <a:off x="3919" y="360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3" name="Line 126"/>
              <p:cNvSpPr>
                <a:spLocks noChangeShapeType="1"/>
              </p:cNvSpPr>
              <p:nvPr/>
            </p:nvSpPr>
            <p:spPr bwMode="auto">
              <a:xfrm flipH="1" flipV="1">
                <a:off x="4004" y="3607"/>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4" name="Line 127"/>
              <p:cNvSpPr>
                <a:spLocks noChangeShapeType="1"/>
              </p:cNvSpPr>
              <p:nvPr/>
            </p:nvSpPr>
            <p:spPr bwMode="auto">
              <a:xfrm flipV="1">
                <a:off x="3990" y="360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5" name="Line 128"/>
              <p:cNvSpPr>
                <a:spLocks noChangeShapeType="1"/>
              </p:cNvSpPr>
              <p:nvPr/>
            </p:nvSpPr>
            <p:spPr bwMode="auto">
              <a:xfrm flipH="1" flipV="1">
                <a:off x="4611" y="3637"/>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6" name="Line 129"/>
              <p:cNvSpPr>
                <a:spLocks noChangeShapeType="1"/>
              </p:cNvSpPr>
              <p:nvPr/>
            </p:nvSpPr>
            <p:spPr bwMode="auto">
              <a:xfrm flipV="1">
                <a:off x="4596" y="363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7" name="Line 130"/>
              <p:cNvSpPr>
                <a:spLocks noChangeShapeType="1"/>
              </p:cNvSpPr>
              <p:nvPr/>
            </p:nvSpPr>
            <p:spPr bwMode="auto">
              <a:xfrm flipH="1" flipV="1">
                <a:off x="4540" y="363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8" name="Line 131"/>
              <p:cNvSpPr>
                <a:spLocks noChangeShapeType="1"/>
              </p:cNvSpPr>
              <p:nvPr/>
            </p:nvSpPr>
            <p:spPr bwMode="auto">
              <a:xfrm flipH="1" flipV="1">
                <a:off x="4060" y="3616"/>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19" name="Line 132"/>
              <p:cNvSpPr>
                <a:spLocks noChangeShapeType="1"/>
              </p:cNvSpPr>
              <p:nvPr/>
            </p:nvSpPr>
            <p:spPr bwMode="auto">
              <a:xfrm flipV="1">
                <a:off x="4045" y="361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0" name="Line 133"/>
              <p:cNvSpPr>
                <a:spLocks noChangeShapeType="1"/>
              </p:cNvSpPr>
              <p:nvPr/>
            </p:nvSpPr>
            <p:spPr bwMode="auto">
              <a:xfrm flipH="1" flipV="1">
                <a:off x="4667" y="364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1" name="Line 134"/>
              <p:cNvSpPr>
                <a:spLocks noChangeShapeType="1"/>
              </p:cNvSpPr>
              <p:nvPr/>
            </p:nvSpPr>
            <p:spPr bwMode="auto">
              <a:xfrm flipV="1">
                <a:off x="4652" y="364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2" name="Line 135"/>
              <p:cNvSpPr>
                <a:spLocks noChangeShapeType="1"/>
              </p:cNvSpPr>
              <p:nvPr/>
            </p:nvSpPr>
            <p:spPr bwMode="auto">
              <a:xfrm flipH="1" flipV="1">
                <a:off x="3990" y="3609"/>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3" name="Line 136"/>
              <p:cNvSpPr>
                <a:spLocks noChangeShapeType="1"/>
              </p:cNvSpPr>
              <p:nvPr/>
            </p:nvSpPr>
            <p:spPr bwMode="auto">
              <a:xfrm flipV="1">
                <a:off x="3975" y="360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4" name="Line 137"/>
              <p:cNvSpPr>
                <a:spLocks noChangeShapeType="1"/>
              </p:cNvSpPr>
              <p:nvPr/>
            </p:nvSpPr>
            <p:spPr bwMode="auto">
              <a:xfrm flipH="1" flipV="1">
                <a:off x="4596" y="3638"/>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5" name="Line 138"/>
              <p:cNvSpPr>
                <a:spLocks noChangeShapeType="1"/>
              </p:cNvSpPr>
              <p:nvPr/>
            </p:nvSpPr>
            <p:spPr bwMode="auto">
              <a:xfrm flipV="1">
                <a:off x="4581" y="363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6" name="Line 139"/>
              <p:cNvSpPr>
                <a:spLocks noChangeShapeType="1"/>
              </p:cNvSpPr>
              <p:nvPr/>
            </p:nvSpPr>
            <p:spPr bwMode="auto">
              <a:xfrm flipH="1" flipV="1">
                <a:off x="3919" y="360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7" name="Line 140"/>
              <p:cNvSpPr>
                <a:spLocks noChangeShapeType="1"/>
              </p:cNvSpPr>
              <p:nvPr/>
            </p:nvSpPr>
            <p:spPr bwMode="auto">
              <a:xfrm flipV="1">
                <a:off x="3904" y="360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8" name="Line 141"/>
              <p:cNvSpPr>
                <a:spLocks noChangeShapeType="1"/>
              </p:cNvSpPr>
              <p:nvPr/>
            </p:nvSpPr>
            <p:spPr bwMode="auto">
              <a:xfrm flipH="1" flipV="1">
                <a:off x="4045" y="3617"/>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29" name="Line 142"/>
              <p:cNvSpPr>
                <a:spLocks noChangeShapeType="1"/>
              </p:cNvSpPr>
              <p:nvPr/>
            </p:nvSpPr>
            <p:spPr bwMode="auto">
              <a:xfrm flipV="1">
                <a:off x="4031" y="3617"/>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0" name="Line 143"/>
              <p:cNvSpPr>
                <a:spLocks noChangeShapeType="1"/>
              </p:cNvSpPr>
              <p:nvPr/>
            </p:nvSpPr>
            <p:spPr bwMode="auto">
              <a:xfrm flipH="1" flipV="1">
                <a:off x="3975" y="3611"/>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1" name="Line 144"/>
              <p:cNvSpPr>
                <a:spLocks noChangeShapeType="1"/>
              </p:cNvSpPr>
              <p:nvPr/>
            </p:nvSpPr>
            <p:spPr bwMode="auto">
              <a:xfrm flipV="1">
                <a:off x="3960" y="361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2" name="Line 145"/>
              <p:cNvSpPr>
                <a:spLocks noChangeShapeType="1"/>
              </p:cNvSpPr>
              <p:nvPr/>
            </p:nvSpPr>
            <p:spPr bwMode="auto">
              <a:xfrm flipH="1" flipV="1">
                <a:off x="4652" y="3642"/>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3" name="Line 146"/>
              <p:cNvSpPr>
                <a:spLocks noChangeShapeType="1"/>
              </p:cNvSpPr>
              <p:nvPr/>
            </p:nvSpPr>
            <p:spPr bwMode="auto">
              <a:xfrm flipV="1">
                <a:off x="4637" y="364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4" name="Line 147"/>
              <p:cNvSpPr>
                <a:spLocks noChangeShapeType="1"/>
              </p:cNvSpPr>
              <p:nvPr/>
            </p:nvSpPr>
            <p:spPr bwMode="auto">
              <a:xfrm flipV="1">
                <a:off x="4430" y="3639"/>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5" name="Line 148"/>
              <p:cNvSpPr>
                <a:spLocks noChangeShapeType="1"/>
              </p:cNvSpPr>
              <p:nvPr/>
            </p:nvSpPr>
            <p:spPr bwMode="auto">
              <a:xfrm flipH="1" flipV="1">
                <a:off x="3904" y="360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6" name="Line 149"/>
              <p:cNvSpPr>
                <a:spLocks noChangeShapeType="1"/>
              </p:cNvSpPr>
              <p:nvPr/>
            </p:nvSpPr>
            <p:spPr bwMode="auto">
              <a:xfrm flipV="1">
                <a:off x="3889" y="360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7" name="Line 150"/>
              <p:cNvSpPr>
                <a:spLocks noChangeShapeType="1"/>
              </p:cNvSpPr>
              <p:nvPr/>
            </p:nvSpPr>
            <p:spPr bwMode="auto">
              <a:xfrm flipH="1" flipV="1">
                <a:off x="4581" y="3640"/>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8" name="Line 151"/>
              <p:cNvSpPr>
                <a:spLocks noChangeShapeType="1"/>
              </p:cNvSpPr>
              <p:nvPr/>
            </p:nvSpPr>
            <p:spPr bwMode="auto">
              <a:xfrm flipV="1">
                <a:off x="4566" y="364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39" name="Line 152"/>
              <p:cNvSpPr>
                <a:spLocks noChangeShapeType="1"/>
              </p:cNvSpPr>
              <p:nvPr/>
            </p:nvSpPr>
            <p:spPr bwMode="auto">
              <a:xfrm flipH="1" flipV="1">
                <a:off x="4520" y="364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0" name="Line 153"/>
              <p:cNvSpPr>
                <a:spLocks noChangeShapeType="1"/>
              </p:cNvSpPr>
              <p:nvPr/>
            </p:nvSpPr>
            <p:spPr bwMode="auto">
              <a:xfrm>
                <a:off x="4087" y="362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1" name="Line 154"/>
              <p:cNvSpPr>
                <a:spLocks noChangeShapeType="1"/>
              </p:cNvSpPr>
              <p:nvPr/>
            </p:nvSpPr>
            <p:spPr bwMode="auto">
              <a:xfrm flipV="1">
                <a:off x="4298" y="3634"/>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2" name="Line 155"/>
              <p:cNvSpPr>
                <a:spLocks noChangeShapeType="1"/>
              </p:cNvSpPr>
              <p:nvPr/>
            </p:nvSpPr>
            <p:spPr bwMode="auto">
              <a:xfrm flipH="1" flipV="1">
                <a:off x="4031" y="3618"/>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3" name="Line 156"/>
              <p:cNvSpPr>
                <a:spLocks noChangeShapeType="1"/>
              </p:cNvSpPr>
              <p:nvPr/>
            </p:nvSpPr>
            <p:spPr bwMode="auto">
              <a:xfrm>
                <a:off x="4016" y="361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4" name="Line 157"/>
              <p:cNvSpPr>
                <a:spLocks noChangeShapeType="1"/>
              </p:cNvSpPr>
              <p:nvPr/>
            </p:nvSpPr>
            <p:spPr bwMode="auto">
              <a:xfrm flipH="1" flipV="1">
                <a:off x="4708" y="364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5" name="Line 158"/>
              <p:cNvSpPr>
                <a:spLocks noChangeShapeType="1"/>
              </p:cNvSpPr>
              <p:nvPr/>
            </p:nvSpPr>
            <p:spPr bwMode="auto">
              <a:xfrm flipV="1">
                <a:off x="4693" y="364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6" name="Line 159"/>
              <p:cNvSpPr>
                <a:spLocks noChangeShapeType="1"/>
              </p:cNvSpPr>
              <p:nvPr/>
            </p:nvSpPr>
            <p:spPr bwMode="auto">
              <a:xfrm flipH="1" flipV="1">
                <a:off x="3960" y="3613"/>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7" name="Line 160"/>
              <p:cNvSpPr>
                <a:spLocks noChangeShapeType="1"/>
              </p:cNvSpPr>
              <p:nvPr/>
            </p:nvSpPr>
            <p:spPr bwMode="auto">
              <a:xfrm flipV="1">
                <a:off x="3945" y="361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8" name="Line 161"/>
              <p:cNvSpPr>
                <a:spLocks noChangeShapeType="1"/>
              </p:cNvSpPr>
              <p:nvPr/>
            </p:nvSpPr>
            <p:spPr bwMode="auto">
              <a:xfrm flipH="1" flipV="1">
                <a:off x="3889" y="3612"/>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49" name="Line 162"/>
              <p:cNvSpPr>
                <a:spLocks noChangeShapeType="1"/>
              </p:cNvSpPr>
              <p:nvPr/>
            </p:nvSpPr>
            <p:spPr bwMode="auto">
              <a:xfrm flipV="1">
                <a:off x="3875" y="3612"/>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0" name="Line 163"/>
              <p:cNvSpPr>
                <a:spLocks noChangeShapeType="1"/>
              </p:cNvSpPr>
              <p:nvPr/>
            </p:nvSpPr>
            <p:spPr bwMode="auto">
              <a:xfrm flipH="1" flipV="1">
                <a:off x="4637" y="3643"/>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1" name="Line 164"/>
              <p:cNvSpPr>
                <a:spLocks noChangeShapeType="1"/>
              </p:cNvSpPr>
              <p:nvPr/>
            </p:nvSpPr>
            <p:spPr bwMode="auto">
              <a:xfrm flipV="1">
                <a:off x="4622" y="364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2" name="Line 165"/>
              <p:cNvSpPr>
                <a:spLocks noChangeShapeType="1"/>
              </p:cNvSpPr>
              <p:nvPr/>
            </p:nvSpPr>
            <p:spPr bwMode="auto">
              <a:xfrm flipH="1">
                <a:off x="4521" y="364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3" name="Line 166"/>
              <p:cNvSpPr>
                <a:spLocks noChangeShapeType="1"/>
              </p:cNvSpPr>
              <p:nvPr/>
            </p:nvSpPr>
            <p:spPr bwMode="auto">
              <a:xfrm flipH="1" flipV="1">
                <a:off x="4566" y="3641"/>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4" name="Line 167"/>
              <p:cNvSpPr>
                <a:spLocks noChangeShapeType="1"/>
              </p:cNvSpPr>
              <p:nvPr/>
            </p:nvSpPr>
            <p:spPr bwMode="auto">
              <a:xfrm flipV="1">
                <a:off x="4555" y="3641"/>
                <a:ext cx="1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5" name="Line 168"/>
              <p:cNvSpPr>
                <a:spLocks noChangeShapeType="1"/>
              </p:cNvSpPr>
              <p:nvPr/>
            </p:nvSpPr>
            <p:spPr bwMode="auto">
              <a:xfrm flipH="1" flipV="1">
                <a:off x="4087" y="362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6" name="Line 169"/>
              <p:cNvSpPr>
                <a:spLocks noChangeShapeType="1"/>
              </p:cNvSpPr>
              <p:nvPr/>
            </p:nvSpPr>
            <p:spPr bwMode="auto">
              <a:xfrm flipH="1" flipV="1">
                <a:off x="4113" y="3626"/>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7" name="Line 170"/>
              <p:cNvSpPr>
                <a:spLocks noChangeShapeType="1"/>
              </p:cNvSpPr>
              <p:nvPr/>
            </p:nvSpPr>
            <p:spPr bwMode="auto">
              <a:xfrm flipV="1">
                <a:off x="4072" y="362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8" name="Line 171"/>
              <p:cNvSpPr>
                <a:spLocks noChangeShapeType="1"/>
              </p:cNvSpPr>
              <p:nvPr/>
            </p:nvSpPr>
            <p:spPr bwMode="auto">
              <a:xfrm flipH="1" flipV="1">
                <a:off x="3875" y="361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59" name="Line 172"/>
              <p:cNvSpPr>
                <a:spLocks noChangeShapeType="1"/>
              </p:cNvSpPr>
              <p:nvPr/>
            </p:nvSpPr>
            <p:spPr bwMode="auto">
              <a:xfrm flipV="1">
                <a:off x="3860" y="361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0" name="Line 173"/>
              <p:cNvSpPr>
                <a:spLocks noChangeShapeType="1"/>
              </p:cNvSpPr>
              <p:nvPr/>
            </p:nvSpPr>
            <p:spPr bwMode="auto">
              <a:xfrm flipH="1" flipV="1">
                <a:off x="4016" y="361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1" name="Line 174"/>
              <p:cNvSpPr>
                <a:spLocks noChangeShapeType="1"/>
              </p:cNvSpPr>
              <p:nvPr/>
            </p:nvSpPr>
            <p:spPr bwMode="auto">
              <a:xfrm>
                <a:off x="4001" y="361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2" name="Line 175"/>
              <p:cNvSpPr>
                <a:spLocks noChangeShapeType="1"/>
              </p:cNvSpPr>
              <p:nvPr/>
            </p:nvSpPr>
            <p:spPr bwMode="auto">
              <a:xfrm flipH="1" flipV="1">
                <a:off x="4693" y="364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3" name="Line 176"/>
              <p:cNvSpPr>
                <a:spLocks noChangeShapeType="1"/>
              </p:cNvSpPr>
              <p:nvPr/>
            </p:nvSpPr>
            <p:spPr bwMode="auto">
              <a:xfrm flipV="1">
                <a:off x="4678" y="364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4" name="Line 177"/>
              <p:cNvSpPr>
                <a:spLocks noChangeShapeType="1"/>
              </p:cNvSpPr>
              <p:nvPr/>
            </p:nvSpPr>
            <p:spPr bwMode="auto">
              <a:xfrm flipH="1" flipV="1">
                <a:off x="3945" y="3615"/>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5" name="Line 178"/>
              <p:cNvSpPr>
                <a:spLocks noChangeShapeType="1"/>
              </p:cNvSpPr>
              <p:nvPr/>
            </p:nvSpPr>
            <p:spPr bwMode="auto">
              <a:xfrm flipV="1">
                <a:off x="3931" y="3615"/>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6" name="Line 179"/>
              <p:cNvSpPr>
                <a:spLocks noChangeShapeType="1"/>
              </p:cNvSpPr>
              <p:nvPr/>
            </p:nvSpPr>
            <p:spPr bwMode="auto">
              <a:xfrm flipH="1" flipV="1">
                <a:off x="4622" y="3644"/>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7" name="Line 180"/>
              <p:cNvSpPr>
                <a:spLocks noChangeShapeType="1"/>
              </p:cNvSpPr>
              <p:nvPr/>
            </p:nvSpPr>
            <p:spPr bwMode="auto">
              <a:xfrm flipV="1">
                <a:off x="4608" y="3644"/>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8" name="Line 181"/>
              <p:cNvSpPr>
                <a:spLocks noChangeShapeType="1"/>
              </p:cNvSpPr>
              <p:nvPr/>
            </p:nvSpPr>
            <p:spPr bwMode="auto">
              <a:xfrm flipH="1" flipV="1">
                <a:off x="4562" y="3644"/>
                <a:ext cx="1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69" name="Line 182"/>
              <p:cNvSpPr>
                <a:spLocks noChangeShapeType="1"/>
              </p:cNvSpPr>
              <p:nvPr/>
            </p:nvSpPr>
            <p:spPr bwMode="auto">
              <a:xfrm flipH="1" flipV="1">
                <a:off x="3860" y="3624"/>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0" name="Line 183"/>
              <p:cNvSpPr>
                <a:spLocks noChangeShapeType="1"/>
              </p:cNvSpPr>
              <p:nvPr/>
            </p:nvSpPr>
            <p:spPr bwMode="auto">
              <a:xfrm flipV="1">
                <a:off x="3845" y="362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1" name="Line 184"/>
              <p:cNvSpPr>
                <a:spLocks noChangeShapeType="1"/>
              </p:cNvSpPr>
              <p:nvPr/>
            </p:nvSpPr>
            <p:spPr bwMode="auto">
              <a:xfrm flipH="1">
                <a:off x="4521" y="364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2" name="Line 185"/>
              <p:cNvSpPr>
                <a:spLocks noChangeShapeType="1"/>
              </p:cNvSpPr>
              <p:nvPr/>
            </p:nvSpPr>
            <p:spPr bwMode="auto">
              <a:xfrm flipH="1" flipV="1">
                <a:off x="4072" y="3622"/>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3" name="Line 186"/>
              <p:cNvSpPr>
                <a:spLocks noChangeShapeType="1"/>
              </p:cNvSpPr>
              <p:nvPr/>
            </p:nvSpPr>
            <p:spPr bwMode="auto">
              <a:xfrm flipV="1">
                <a:off x="4057" y="362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4" name="Line 187"/>
              <p:cNvSpPr>
                <a:spLocks noChangeShapeType="1"/>
              </p:cNvSpPr>
              <p:nvPr/>
            </p:nvSpPr>
            <p:spPr bwMode="auto">
              <a:xfrm flipH="1" flipV="1">
                <a:off x="3931" y="361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5" name="Line 188"/>
              <p:cNvSpPr>
                <a:spLocks noChangeShapeType="1"/>
              </p:cNvSpPr>
              <p:nvPr/>
            </p:nvSpPr>
            <p:spPr bwMode="auto">
              <a:xfrm flipV="1">
                <a:off x="3916" y="361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6" name="Line 189"/>
              <p:cNvSpPr>
                <a:spLocks noChangeShapeType="1"/>
              </p:cNvSpPr>
              <p:nvPr/>
            </p:nvSpPr>
            <p:spPr bwMode="auto">
              <a:xfrm flipH="1" flipV="1">
                <a:off x="3845" y="3630"/>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7" name="Line 190"/>
              <p:cNvSpPr>
                <a:spLocks noChangeShapeType="1"/>
              </p:cNvSpPr>
              <p:nvPr/>
            </p:nvSpPr>
            <p:spPr bwMode="auto">
              <a:xfrm flipV="1">
                <a:off x="3830" y="363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8" name="Line 191"/>
              <p:cNvSpPr>
                <a:spLocks noChangeShapeType="1"/>
              </p:cNvSpPr>
              <p:nvPr/>
            </p:nvSpPr>
            <p:spPr bwMode="auto">
              <a:xfrm flipH="1" flipV="1">
                <a:off x="4001" y="3617"/>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79" name="Line 192"/>
              <p:cNvSpPr>
                <a:spLocks noChangeShapeType="1"/>
              </p:cNvSpPr>
              <p:nvPr/>
            </p:nvSpPr>
            <p:spPr bwMode="auto">
              <a:xfrm flipV="1">
                <a:off x="3987" y="3617"/>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0" name="Line 193"/>
              <p:cNvSpPr>
                <a:spLocks noChangeShapeType="1"/>
              </p:cNvSpPr>
              <p:nvPr/>
            </p:nvSpPr>
            <p:spPr bwMode="auto">
              <a:xfrm flipH="1" flipV="1">
                <a:off x="4678" y="364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1" name="Line 194"/>
              <p:cNvSpPr>
                <a:spLocks noChangeShapeType="1"/>
              </p:cNvSpPr>
              <p:nvPr/>
            </p:nvSpPr>
            <p:spPr bwMode="auto">
              <a:xfrm flipV="1">
                <a:off x="4663" y="364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2" name="Line 195"/>
              <p:cNvSpPr>
                <a:spLocks noChangeShapeType="1"/>
              </p:cNvSpPr>
              <p:nvPr/>
            </p:nvSpPr>
            <p:spPr bwMode="auto">
              <a:xfrm flipH="1" flipV="1">
                <a:off x="4608" y="364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3" name="Line 196"/>
              <p:cNvSpPr>
                <a:spLocks noChangeShapeType="1"/>
              </p:cNvSpPr>
              <p:nvPr/>
            </p:nvSpPr>
            <p:spPr bwMode="auto">
              <a:xfrm flipV="1">
                <a:off x="4593" y="364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4" name="Line 197"/>
              <p:cNvSpPr>
                <a:spLocks noChangeShapeType="1"/>
              </p:cNvSpPr>
              <p:nvPr/>
            </p:nvSpPr>
            <p:spPr bwMode="auto">
              <a:xfrm flipH="1" flipV="1">
                <a:off x="4734" y="3658"/>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5" name="Line 198"/>
              <p:cNvSpPr>
                <a:spLocks noChangeShapeType="1"/>
              </p:cNvSpPr>
              <p:nvPr/>
            </p:nvSpPr>
            <p:spPr bwMode="auto">
              <a:xfrm flipV="1">
                <a:off x="4719" y="365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6" name="Line 199"/>
              <p:cNvSpPr>
                <a:spLocks noChangeShapeType="1"/>
              </p:cNvSpPr>
              <p:nvPr/>
            </p:nvSpPr>
            <p:spPr bwMode="auto">
              <a:xfrm flipH="1" flipV="1">
                <a:off x="3830" y="3637"/>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7" name="Line 200"/>
              <p:cNvSpPr>
                <a:spLocks noChangeShapeType="1"/>
              </p:cNvSpPr>
              <p:nvPr/>
            </p:nvSpPr>
            <p:spPr bwMode="auto">
              <a:xfrm flipV="1">
                <a:off x="3816" y="3637"/>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8" name="Line 201"/>
              <p:cNvSpPr>
                <a:spLocks noChangeShapeType="1"/>
              </p:cNvSpPr>
              <p:nvPr/>
            </p:nvSpPr>
            <p:spPr bwMode="auto">
              <a:xfrm flipH="1" flipV="1">
                <a:off x="4057" y="3623"/>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89" name="Line 202"/>
              <p:cNvSpPr>
                <a:spLocks noChangeShapeType="1"/>
              </p:cNvSpPr>
              <p:nvPr/>
            </p:nvSpPr>
            <p:spPr bwMode="auto">
              <a:xfrm flipV="1">
                <a:off x="4042" y="362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90" name="Line 203"/>
              <p:cNvSpPr>
                <a:spLocks noChangeShapeType="1"/>
              </p:cNvSpPr>
              <p:nvPr/>
            </p:nvSpPr>
            <p:spPr bwMode="auto">
              <a:xfrm flipH="1" flipV="1">
                <a:off x="3916" y="362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91" name="Line 204"/>
              <p:cNvSpPr>
                <a:spLocks noChangeShapeType="1"/>
              </p:cNvSpPr>
              <p:nvPr/>
            </p:nvSpPr>
            <p:spPr bwMode="auto">
              <a:xfrm flipV="1">
                <a:off x="3901" y="362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92" name="Line 205"/>
              <p:cNvSpPr>
                <a:spLocks noChangeShapeType="1"/>
              </p:cNvSpPr>
              <p:nvPr/>
            </p:nvSpPr>
            <p:spPr bwMode="auto">
              <a:xfrm flipH="1" flipV="1">
                <a:off x="3987" y="3620"/>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993" name="Line 206"/>
              <p:cNvSpPr>
                <a:spLocks noChangeShapeType="1"/>
              </p:cNvSpPr>
              <p:nvPr/>
            </p:nvSpPr>
            <p:spPr bwMode="auto">
              <a:xfrm flipV="1">
                <a:off x="3972" y="3620"/>
                <a:ext cx="15" cy="3"/>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4" name="Group 207"/>
            <p:cNvGrpSpPr>
              <a:grpSpLocks/>
            </p:cNvGrpSpPr>
            <p:nvPr/>
          </p:nvGrpSpPr>
          <p:grpSpPr bwMode="auto">
            <a:xfrm>
              <a:off x="3624" y="3623"/>
              <a:ext cx="1242" cy="108"/>
              <a:chOff x="3624" y="3623"/>
              <a:chExt cx="1242" cy="108"/>
            </a:xfrm>
          </p:grpSpPr>
          <p:sp>
            <p:nvSpPr>
              <p:cNvPr id="312594" name="Line 208"/>
              <p:cNvSpPr>
                <a:spLocks noChangeShapeType="1"/>
              </p:cNvSpPr>
              <p:nvPr/>
            </p:nvSpPr>
            <p:spPr bwMode="auto">
              <a:xfrm flipH="1" flipV="1">
                <a:off x="3816" y="3644"/>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95" name="Line 209"/>
              <p:cNvSpPr>
                <a:spLocks noChangeShapeType="1"/>
              </p:cNvSpPr>
              <p:nvPr/>
            </p:nvSpPr>
            <p:spPr bwMode="auto">
              <a:xfrm flipV="1">
                <a:off x="3801" y="364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96" name="Line 210"/>
              <p:cNvSpPr>
                <a:spLocks noChangeShapeType="1"/>
              </p:cNvSpPr>
              <p:nvPr/>
            </p:nvSpPr>
            <p:spPr bwMode="auto">
              <a:xfrm flipH="1" flipV="1">
                <a:off x="4663" y="3649"/>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97" name="Line 211"/>
              <p:cNvSpPr>
                <a:spLocks noChangeShapeType="1"/>
              </p:cNvSpPr>
              <p:nvPr/>
            </p:nvSpPr>
            <p:spPr bwMode="auto">
              <a:xfrm flipV="1">
                <a:off x="4649" y="3649"/>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98" name="Line 212"/>
              <p:cNvSpPr>
                <a:spLocks noChangeShapeType="1"/>
              </p:cNvSpPr>
              <p:nvPr/>
            </p:nvSpPr>
            <p:spPr bwMode="auto">
              <a:xfrm flipH="1" flipV="1">
                <a:off x="4593" y="364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99" name="Line 213"/>
              <p:cNvSpPr>
                <a:spLocks noChangeShapeType="1"/>
              </p:cNvSpPr>
              <p:nvPr/>
            </p:nvSpPr>
            <p:spPr bwMode="auto">
              <a:xfrm flipV="1">
                <a:off x="4578" y="364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0" name="Line 214"/>
              <p:cNvSpPr>
                <a:spLocks noChangeShapeType="1"/>
              </p:cNvSpPr>
              <p:nvPr/>
            </p:nvSpPr>
            <p:spPr bwMode="auto">
              <a:xfrm flipH="1" flipV="1">
                <a:off x="4719" y="3659"/>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1" name="Line 215"/>
              <p:cNvSpPr>
                <a:spLocks noChangeShapeType="1"/>
              </p:cNvSpPr>
              <p:nvPr/>
            </p:nvSpPr>
            <p:spPr bwMode="auto">
              <a:xfrm>
                <a:off x="4705" y="3658"/>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2" name="Line 216"/>
              <p:cNvSpPr>
                <a:spLocks noChangeShapeType="1"/>
              </p:cNvSpPr>
              <p:nvPr/>
            </p:nvSpPr>
            <p:spPr bwMode="auto">
              <a:xfrm flipH="1">
                <a:off x="4421" y="364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3" name="Line 217"/>
              <p:cNvSpPr>
                <a:spLocks noChangeShapeType="1"/>
              </p:cNvSpPr>
              <p:nvPr/>
            </p:nvSpPr>
            <p:spPr bwMode="auto">
              <a:xfrm flipH="1" flipV="1">
                <a:off x="3901" y="362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4" name="Line 218"/>
              <p:cNvSpPr>
                <a:spLocks noChangeShapeType="1"/>
              </p:cNvSpPr>
              <p:nvPr/>
            </p:nvSpPr>
            <p:spPr bwMode="auto">
              <a:xfrm flipV="1">
                <a:off x="3886" y="362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5" name="Line 219"/>
              <p:cNvSpPr>
                <a:spLocks noChangeShapeType="1"/>
              </p:cNvSpPr>
              <p:nvPr/>
            </p:nvSpPr>
            <p:spPr bwMode="auto">
              <a:xfrm>
                <a:off x="4113" y="3626"/>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6" name="Line 220"/>
              <p:cNvSpPr>
                <a:spLocks noChangeShapeType="1"/>
              </p:cNvSpPr>
              <p:nvPr/>
            </p:nvSpPr>
            <p:spPr bwMode="auto">
              <a:xfrm flipH="1" flipV="1">
                <a:off x="3801" y="3650"/>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7" name="Line 221"/>
              <p:cNvSpPr>
                <a:spLocks noChangeShapeType="1"/>
              </p:cNvSpPr>
              <p:nvPr/>
            </p:nvSpPr>
            <p:spPr bwMode="auto">
              <a:xfrm flipV="1">
                <a:off x="3786" y="3650"/>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8" name="Line 222"/>
              <p:cNvSpPr>
                <a:spLocks noChangeShapeType="1"/>
              </p:cNvSpPr>
              <p:nvPr/>
            </p:nvSpPr>
            <p:spPr bwMode="auto">
              <a:xfrm flipH="1" flipV="1">
                <a:off x="4042" y="3625"/>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09" name="Line 223"/>
              <p:cNvSpPr>
                <a:spLocks noChangeShapeType="1"/>
              </p:cNvSpPr>
              <p:nvPr/>
            </p:nvSpPr>
            <p:spPr bwMode="auto">
              <a:xfrm flipV="1">
                <a:off x="4028" y="3625"/>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0" name="Line 224"/>
              <p:cNvSpPr>
                <a:spLocks noChangeShapeType="1"/>
              </p:cNvSpPr>
              <p:nvPr/>
            </p:nvSpPr>
            <p:spPr bwMode="auto">
              <a:xfrm>
                <a:off x="4521" y="364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1" name="Line 225"/>
              <p:cNvSpPr>
                <a:spLocks noChangeShapeType="1"/>
              </p:cNvSpPr>
              <p:nvPr/>
            </p:nvSpPr>
            <p:spPr bwMode="auto">
              <a:xfrm flipH="1" flipV="1">
                <a:off x="3972" y="362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2" name="Line 226"/>
              <p:cNvSpPr>
                <a:spLocks noChangeShapeType="1"/>
              </p:cNvSpPr>
              <p:nvPr/>
            </p:nvSpPr>
            <p:spPr bwMode="auto">
              <a:xfrm flipV="1">
                <a:off x="3957" y="362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3" name="Line 227"/>
              <p:cNvSpPr>
                <a:spLocks noChangeShapeType="1"/>
              </p:cNvSpPr>
              <p:nvPr/>
            </p:nvSpPr>
            <p:spPr bwMode="auto">
              <a:xfrm flipH="1" flipV="1">
                <a:off x="3886" y="3631"/>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4" name="Line 228"/>
              <p:cNvSpPr>
                <a:spLocks noChangeShapeType="1"/>
              </p:cNvSpPr>
              <p:nvPr/>
            </p:nvSpPr>
            <p:spPr bwMode="auto">
              <a:xfrm flipV="1">
                <a:off x="3872" y="3631"/>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5" name="Line 229"/>
              <p:cNvSpPr>
                <a:spLocks noChangeShapeType="1"/>
              </p:cNvSpPr>
              <p:nvPr/>
            </p:nvSpPr>
            <p:spPr bwMode="auto">
              <a:xfrm flipH="1" flipV="1">
                <a:off x="4649" y="365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6" name="Line 230"/>
              <p:cNvSpPr>
                <a:spLocks noChangeShapeType="1"/>
              </p:cNvSpPr>
              <p:nvPr/>
            </p:nvSpPr>
            <p:spPr bwMode="auto">
              <a:xfrm flipV="1">
                <a:off x="4634" y="365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7" name="Line 231"/>
              <p:cNvSpPr>
                <a:spLocks noChangeShapeType="1"/>
              </p:cNvSpPr>
              <p:nvPr/>
            </p:nvSpPr>
            <p:spPr bwMode="auto">
              <a:xfrm flipH="1" flipV="1">
                <a:off x="3786" y="3656"/>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8" name="Line 232"/>
              <p:cNvSpPr>
                <a:spLocks noChangeShapeType="1"/>
              </p:cNvSpPr>
              <p:nvPr/>
            </p:nvSpPr>
            <p:spPr bwMode="auto">
              <a:xfrm flipV="1">
                <a:off x="3771" y="3656"/>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19" name="Line 233"/>
              <p:cNvSpPr>
                <a:spLocks noChangeShapeType="1"/>
              </p:cNvSpPr>
              <p:nvPr/>
            </p:nvSpPr>
            <p:spPr bwMode="auto">
              <a:xfrm flipH="1" flipV="1">
                <a:off x="4578" y="3646"/>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0" name="Line 234"/>
              <p:cNvSpPr>
                <a:spLocks noChangeShapeType="1"/>
              </p:cNvSpPr>
              <p:nvPr/>
            </p:nvSpPr>
            <p:spPr bwMode="auto">
              <a:xfrm>
                <a:off x="4572" y="3646"/>
                <a:ext cx="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1" name="Line 235"/>
              <p:cNvSpPr>
                <a:spLocks noChangeShapeType="1"/>
              </p:cNvSpPr>
              <p:nvPr/>
            </p:nvSpPr>
            <p:spPr bwMode="auto">
              <a:xfrm flipH="1" flipV="1">
                <a:off x="4028" y="3628"/>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2" name="Line 236"/>
              <p:cNvSpPr>
                <a:spLocks noChangeShapeType="1"/>
              </p:cNvSpPr>
              <p:nvPr/>
            </p:nvSpPr>
            <p:spPr bwMode="auto">
              <a:xfrm flipV="1">
                <a:off x="4013" y="362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3" name="Line 237"/>
              <p:cNvSpPr>
                <a:spLocks noChangeShapeType="1"/>
              </p:cNvSpPr>
              <p:nvPr/>
            </p:nvSpPr>
            <p:spPr bwMode="auto">
              <a:xfrm flipH="1" flipV="1">
                <a:off x="3957" y="3626"/>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4" name="Line 238"/>
              <p:cNvSpPr>
                <a:spLocks noChangeShapeType="1"/>
              </p:cNvSpPr>
              <p:nvPr/>
            </p:nvSpPr>
            <p:spPr bwMode="auto">
              <a:xfrm flipV="1">
                <a:off x="3942" y="362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5" name="Line 239"/>
              <p:cNvSpPr>
                <a:spLocks noChangeShapeType="1"/>
              </p:cNvSpPr>
              <p:nvPr/>
            </p:nvSpPr>
            <p:spPr bwMode="auto">
              <a:xfrm flipH="1" flipV="1">
                <a:off x="4705" y="3658"/>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6" name="Line 240"/>
              <p:cNvSpPr>
                <a:spLocks noChangeShapeType="1"/>
              </p:cNvSpPr>
              <p:nvPr/>
            </p:nvSpPr>
            <p:spPr bwMode="auto">
              <a:xfrm>
                <a:off x="4690" y="365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7" name="Line 241"/>
              <p:cNvSpPr>
                <a:spLocks noChangeShapeType="1"/>
              </p:cNvSpPr>
              <p:nvPr/>
            </p:nvSpPr>
            <p:spPr bwMode="auto">
              <a:xfrm>
                <a:off x="4431" y="364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8" name="Line 242"/>
              <p:cNvSpPr>
                <a:spLocks noChangeShapeType="1"/>
              </p:cNvSpPr>
              <p:nvPr/>
            </p:nvSpPr>
            <p:spPr bwMode="auto">
              <a:xfrm flipV="1">
                <a:off x="4084" y="362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29" name="Line 243"/>
              <p:cNvSpPr>
                <a:spLocks noChangeShapeType="1"/>
              </p:cNvSpPr>
              <p:nvPr/>
            </p:nvSpPr>
            <p:spPr bwMode="auto">
              <a:xfrm flipH="1" flipV="1">
                <a:off x="4760" y="3671"/>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0" name="Line 244"/>
              <p:cNvSpPr>
                <a:spLocks noChangeShapeType="1"/>
              </p:cNvSpPr>
              <p:nvPr/>
            </p:nvSpPr>
            <p:spPr bwMode="auto">
              <a:xfrm flipV="1">
                <a:off x="4746" y="3671"/>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1" name="Line 245"/>
              <p:cNvSpPr>
                <a:spLocks noChangeShapeType="1"/>
              </p:cNvSpPr>
              <p:nvPr/>
            </p:nvSpPr>
            <p:spPr bwMode="auto">
              <a:xfrm flipH="1" flipV="1">
                <a:off x="3771" y="3663"/>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2" name="Line 246"/>
              <p:cNvSpPr>
                <a:spLocks noChangeShapeType="1"/>
              </p:cNvSpPr>
              <p:nvPr/>
            </p:nvSpPr>
            <p:spPr bwMode="auto">
              <a:xfrm flipV="1">
                <a:off x="3757" y="3663"/>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3" name="Line 247"/>
              <p:cNvSpPr>
                <a:spLocks noChangeShapeType="1"/>
              </p:cNvSpPr>
              <p:nvPr/>
            </p:nvSpPr>
            <p:spPr bwMode="auto">
              <a:xfrm flipH="1" flipV="1">
                <a:off x="3872" y="363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4" name="Line 248"/>
              <p:cNvSpPr>
                <a:spLocks noChangeShapeType="1"/>
              </p:cNvSpPr>
              <p:nvPr/>
            </p:nvSpPr>
            <p:spPr bwMode="auto">
              <a:xfrm flipV="1">
                <a:off x="3857" y="3637"/>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5" name="Line 249"/>
              <p:cNvSpPr>
                <a:spLocks noChangeShapeType="1"/>
              </p:cNvSpPr>
              <p:nvPr/>
            </p:nvSpPr>
            <p:spPr bwMode="auto">
              <a:xfrm flipH="1" flipV="1">
                <a:off x="3757" y="367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6" name="Line 250"/>
              <p:cNvSpPr>
                <a:spLocks noChangeShapeType="1"/>
              </p:cNvSpPr>
              <p:nvPr/>
            </p:nvSpPr>
            <p:spPr bwMode="auto">
              <a:xfrm flipV="1">
                <a:off x="3742" y="367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7" name="Line 251"/>
              <p:cNvSpPr>
                <a:spLocks noChangeShapeType="1"/>
              </p:cNvSpPr>
              <p:nvPr/>
            </p:nvSpPr>
            <p:spPr bwMode="auto">
              <a:xfrm flipH="1" flipV="1">
                <a:off x="4634" y="3651"/>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8" name="Line 252"/>
              <p:cNvSpPr>
                <a:spLocks noChangeShapeType="1"/>
              </p:cNvSpPr>
              <p:nvPr/>
            </p:nvSpPr>
            <p:spPr bwMode="auto">
              <a:xfrm flipV="1">
                <a:off x="4619" y="365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39" name="Line 253"/>
              <p:cNvSpPr>
                <a:spLocks noChangeShapeType="1"/>
              </p:cNvSpPr>
              <p:nvPr/>
            </p:nvSpPr>
            <p:spPr bwMode="auto">
              <a:xfrm flipH="1" flipV="1">
                <a:off x="3942" y="363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0" name="Line 254"/>
              <p:cNvSpPr>
                <a:spLocks noChangeShapeType="1"/>
              </p:cNvSpPr>
              <p:nvPr/>
            </p:nvSpPr>
            <p:spPr bwMode="auto">
              <a:xfrm flipV="1">
                <a:off x="3927" y="363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1" name="Line 255"/>
              <p:cNvSpPr>
                <a:spLocks noChangeShapeType="1"/>
              </p:cNvSpPr>
              <p:nvPr/>
            </p:nvSpPr>
            <p:spPr bwMode="auto">
              <a:xfrm flipH="1" flipV="1">
                <a:off x="3857" y="364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2" name="Line 256"/>
              <p:cNvSpPr>
                <a:spLocks noChangeShapeType="1"/>
              </p:cNvSpPr>
              <p:nvPr/>
            </p:nvSpPr>
            <p:spPr bwMode="auto">
              <a:xfrm flipV="1">
                <a:off x="3842" y="364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3" name="Line 257"/>
              <p:cNvSpPr>
                <a:spLocks noChangeShapeType="1"/>
              </p:cNvSpPr>
              <p:nvPr/>
            </p:nvSpPr>
            <p:spPr bwMode="auto">
              <a:xfrm flipH="1" flipV="1">
                <a:off x="4013" y="3630"/>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4" name="Line 258"/>
              <p:cNvSpPr>
                <a:spLocks noChangeShapeType="1"/>
              </p:cNvSpPr>
              <p:nvPr/>
            </p:nvSpPr>
            <p:spPr bwMode="auto">
              <a:xfrm flipV="1">
                <a:off x="3998" y="363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5" name="Line 259"/>
              <p:cNvSpPr>
                <a:spLocks noChangeShapeType="1"/>
              </p:cNvSpPr>
              <p:nvPr/>
            </p:nvSpPr>
            <p:spPr bwMode="auto">
              <a:xfrm flipH="1" flipV="1">
                <a:off x="4084" y="362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6" name="Line 260"/>
              <p:cNvSpPr>
                <a:spLocks noChangeShapeType="1"/>
              </p:cNvSpPr>
              <p:nvPr/>
            </p:nvSpPr>
            <p:spPr bwMode="auto">
              <a:xfrm flipV="1">
                <a:off x="4069" y="362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7" name="Line 261"/>
              <p:cNvSpPr>
                <a:spLocks noChangeShapeType="1"/>
              </p:cNvSpPr>
              <p:nvPr/>
            </p:nvSpPr>
            <p:spPr bwMode="auto">
              <a:xfrm flipH="1" flipV="1">
                <a:off x="4746" y="3672"/>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8" name="Line 262"/>
              <p:cNvSpPr>
                <a:spLocks noChangeShapeType="1"/>
              </p:cNvSpPr>
              <p:nvPr/>
            </p:nvSpPr>
            <p:spPr bwMode="auto">
              <a:xfrm flipV="1">
                <a:off x="4731" y="367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49" name="Line 263"/>
              <p:cNvSpPr>
                <a:spLocks noChangeShapeType="1"/>
              </p:cNvSpPr>
              <p:nvPr/>
            </p:nvSpPr>
            <p:spPr bwMode="auto">
              <a:xfrm flipH="1" flipV="1">
                <a:off x="3742" y="3677"/>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0" name="Line 264"/>
              <p:cNvSpPr>
                <a:spLocks noChangeShapeType="1"/>
              </p:cNvSpPr>
              <p:nvPr/>
            </p:nvSpPr>
            <p:spPr bwMode="auto">
              <a:xfrm flipV="1">
                <a:off x="3727" y="367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1" name="Line 265"/>
              <p:cNvSpPr>
                <a:spLocks noChangeShapeType="1"/>
              </p:cNvSpPr>
              <p:nvPr/>
            </p:nvSpPr>
            <p:spPr bwMode="auto">
              <a:xfrm flipH="1">
                <a:off x="4431" y="364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2" name="Line 266"/>
              <p:cNvSpPr>
                <a:spLocks noChangeShapeType="1"/>
              </p:cNvSpPr>
              <p:nvPr/>
            </p:nvSpPr>
            <p:spPr bwMode="auto">
              <a:xfrm>
                <a:off x="4421" y="364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3" name="Line 267"/>
              <p:cNvSpPr>
                <a:spLocks noChangeShapeType="1"/>
              </p:cNvSpPr>
              <p:nvPr/>
            </p:nvSpPr>
            <p:spPr bwMode="auto">
              <a:xfrm flipH="1" flipV="1">
                <a:off x="4690" y="3657"/>
                <a:ext cx="26"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4" name="Line 268"/>
              <p:cNvSpPr>
                <a:spLocks noChangeShapeType="1"/>
              </p:cNvSpPr>
              <p:nvPr/>
            </p:nvSpPr>
            <p:spPr bwMode="auto">
              <a:xfrm flipV="1">
                <a:off x="4675" y="365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5" name="Line 269"/>
              <p:cNvSpPr>
                <a:spLocks noChangeShapeType="1"/>
              </p:cNvSpPr>
              <p:nvPr/>
            </p:nvSpPr>
            <p:spPr bwMode="auto">
              <a:xfrm flipH="1" flipV="1">
                <a:off x="4210" y="3639"/>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6" name="Line 270"/>
              <p:cNvSpPr>
                <a:spLocks noChangeShapeType="1"/>
              </p:cNvSpPr>
              <p:nvPr/>
            </p:nvSpPr>
            <p:spPr bwMode="auto">
              <a:xfrm flipH="1" flipV="1">
                <a:off x="3842" y="3650"/>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7" name="Line 271"/>
              <p:cNvSpPr>
                <a:spLocks noChangeShapeType="1"/>
              </p:cNvSpPr>
              <p:nvPr/>
            </p:nvSpPr>
            <p:spPr bwMode="auto">
              <a:xfrm flipV="1">
                <a:off x="3827" y="365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8" name="Line 272"/>
              <p:cNvSpPr>
                <a:spLocks noChangeShapeType="1"/>
              </p:cNvSpPr>
              <p:nvPr/>
            </p:nvSpPr>
            <p:spPr bwMode="auto">
              <a:xfrm flipH="1" flipV="1">
                <a:off x="3927" y="3637"/>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59" name="Line 273"/>
              <p:cNvSpPr>
                <a:spLocks noChangeShapeType="1"/>
              </p:cNvSpPr>
              <p:nvPr/>
            </p:nvSpPr>
            <p:spPr bwMode="auto">
              <a:xfrm flipV="1">
                <a:off x="3913" y="3637"/>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0" name="Line 274"/>
              <p:cNvSpPr>
                <a:spLocks noChangeShapeType="1"/>
              </p:cNvSpPr>
              <p:nvPr/>
            </p:nvSpPr>
            <p:spPr bwMode="auto">
              <a:xfrm flipH="1">
                <a:off x="4520" y="364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1" name="Line 275"/>
              <p:cNvSpPr>
                <a:spLocks noChangeShapeType="1"/>
              </p:cNvSpPr>
              <p:nvPr/>
            </p:nvSpPr>
            <p:spPr bwMode="auto">
              <a:xfrm flipH="1" flipV="1">
                <a:off x="4619" y="3651"/>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2" name="Line 276"/>
              <p:cNvSpPr>
                <a:spLocks noChangeShapeType="1"/>
              </p:cNvSpPr>
              <p:nvPr/>
            </p:nvSpPr>
            <p:spPr bwMode="auto">
              <a:xfrm>
                <a:off x="4604" y="365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3" name="Line 277"/>
              <p:cNvSpPr>
                <a:spLocks noChangeShapeType="1"/>
              </p:cNvSpPr>
              <p:nvPr/>
            </p:nvSpPr>
            <p:spPr bwMode="auto">
              <a:xfrm flipH="1" flipV="1">
                <a:off x="3827" y="3657"/>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4" name="Line 278"/>
              <p:cNvSpPr>
                <a:spLocks noChangeShapeType="1"/>
              </p:cNvSpPr>
              <p:nvPr/>
            </p:nvSpPr>
            <p:spPr bwMode="auto">
              <a:xfrm flipV="1">
                <a:off x="3813" y="3657"/>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5" name="Line 279"/>
              <p:cNvSpPr>
                <a:spLocks noChangeShapeType="1"/>
              </p:cNvSpPr>
              <p:nvPr/>
            </p:nvSpPr>
            <p:spPr bwMode="auto">
              <a:xfrm flipH="1" flipV="1">
                <a:off x="3998" y="3631"/>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6" name="Line 280"/>
              <p:cNvSpPr>
                <a:spLocks noChangeShapeType="1"/>
              </p:cNvSpPr>
              <p:nvPr/>
            </p:nvSpPr>
            <p:spPr bwMode="auto">
              <a:xfrm flipV="1">
                <a:off x="3983" y="363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7" name="Line 281"/>
              <p:cNvSpPr>
                <a:spLocks noChangeShapeType="1"/>
              </p:cNvSpPr>
              <p:nvPr/>
            </p:nvSpPr>
            <p:spPr bwMode="auto">
              <a:xfrm flipH="1" flipV="1">
                <a:off x="3727" y="3682"/>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8" name="Line 282"/>
              <p:cNvSpPr>
                <a:spLocks noChangeShapeType="1"/>
              </p:cNvSpPr>
              <p:nvPr/>
            </p:nvSpPr>
            <p:spPr bwMode="auto">
              <a:xfrm flipV="1">
                <a:off x="3712" y="368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69" name="Line 283"/>
              <p:cNvSpPr>
                <a:spLocks noChangeShapeType="1"/>
              </p:cNvSpPr>
              <p:nvPr/>
            </p:nvSpPr>
            <p:spPr bwMode="auto">
              <a:xfrm flipH="1" flipV="1">
                <a:off x="3913" y="3642"/>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0" name="Line 284"/>
              <p:cNvSpPr>
                <a:spLocks noChangeShapeType="1"/>
              </p:cNvSpPr>
              <p:nvPr/>
            </p:nvSpPr>
            <p:spPr bwMode="auto">
              <a:xfrm flipV="1">
                <a:off x="3898" y="3642"/>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1" name="Line 285"/>
              <p:cNvSpPr>
                <a:spLocks noChangeShapeType="1"/>
              </p:cNvSpPr>
              <p:nvPr/>
            </p:nvSpPr>
            <p:spPr bwMode="auto">
              <a:xfrm flipH="1" flipV="1">
                <a:off x="4069" y="362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2" name="Line 286"/>
              <p:cNvSpPr>
                <a:spLocks noChangeShapeType="1"/>
              </p:cNvSpPr>
              <p:nvPr/>
            </p:nvSpPr>
            <p:spPr bwMode="auto">
              <a:xfrm flipV="1">
                <a:off x="4054" y="362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3" name="Line 287"/>
              <p:cNvSpPr>
                <a:spLocks noChangeShapeType="1"/>
              </p:cNvSpPr>
              <p:nvPr/>
            </p:nvSpPr>
            <p:spPr bwMode="auto">
              <a:xfrm flipH="1" flipV="1">
                <a:off x="4731" y="3674"/>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4" name="Line 288"/>
              <p:cNvSpPr>
                <a:spLocks noChangeShapeType="1"/>
              </p:cNvSpPr>
              <p:nvPr/>
            </p:nvSpPr>
            <p:spPr bwMode="auto">
              <a:xfrm flipV="1">
                <a:off x="4716" y="367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5" name="Line 289"/>
              <p:cNvSpPr>
                <a:spLocks noChangeShapeType="1"/>
              </p:cNvSpPr>
              <p:nvPr/>
            </p:nvSpPr>
            <p:spPr bwMode="auto">
              <a:xfrm>
                <a:off x="4325" y="3644"/>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6" name="Line 290"/>
              <p:cNvSpPr>
                <a:spLocks noChangeShapeType="1"/>
              </p:cNvSpPr>
              <p:nvPr/>
            </p:nvSpPr>
            <p:spPr bwMode="auto">
              <a:xfrm flipH="1" flipV="1">
                <a:off x="4675" y="3658"/>
                <a:ext cx="27"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7" name="Line 291"/>
              <p:cNvSpPr>
                <a:spLocks noChangeShapeType="1"/>
              </p:cNvSpPr>
              <p:nvPr/>
            </p:nvSpPr>
            <p:spPr bwMode="auto">
              <a:xfrm flipV="1">
                <a:off x="4660" y="365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8" name="Line 292"/>
              <p:cNvSpPr>
                <a:spLocks noChangeShapeType="1"/>
              </p:cNvSpPr>
              <p:nvPr/>
            </p:nvSpPr>
            <p:spPr bwMode="auto">
              <a:xfrm flipH="1">
                <a:off x="4430" y="3639"/>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79" name="Line 293"/>
              <p:cNvSpPr>
                <a:spLocks noChangeShapeType="1"/>
              </p:cNvSpPr>
              <p:nvPr/>
            </p:nvSpPr>
            <p:spPr bwMode="auto">
              <a:xfrm flipH="1" flipV="1">
                <a:off x="4787" y="3684"/>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0" name="Line 294"/>
              <p:cNvSpPr>
                <a:spLocks noChangeShapeType="1"/>
              </p:cNvSpPr>
              <p:nvPr/>
            </p:nvSpPr>
            <p:spPr bwMode="auto">
              <a:xfrm flipV="1">
                <a:off x="4772" y="368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1" name="Line 295"/>
              <p:cNvSpPr>
                <a:spLocks noChangeShapeType="1"/>
              </p:cNvSpPr>
              <p:nvPr/>
            </p:nvSpPr>
            <p:spPr bwMode="auto">
              <a:xfrm flipH="1" flipV="1">
                <a:off x="3813" y="3664"/>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2" name="Line 296"/>
              <p:cNvSpPr>
                <a:spLocks noChangeShapeType="1"/>
              </p:cNvSpPr>
              <p:nvPr/>
            </p:nvSpPr>
            <p:spPr bwMode="auto">
              <a:xfrm flipV="1">
                <a:off x="3798" y="3664"/>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3" name="Line 297"/>
              <p:cNvSpPr>
                <a:spLocks noChangeShapeType="1"/>
              </p:cNvSpPr>
              <p:nvPr/>
            </p:nvSpPr>
            <p:spPr bwMode="auto">
              <a:xfrm flipH="1" flipV="1">
                <a:off x="3712" y="3687"/>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4" name="Line 298"/>
              <p:cNvSpPr>
                <a:spLocks noChangeShapeType="1"/>
              </p:cNvSpPr>
              <p:nvPr/>
            </p:nvSpPr>
            <p:spPr bwMode="auto">
              <a:xfrm flipV="1">
                <a:off x="3698" y="3687"/>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5" name="Line 299"/>
              <p:cNvSpPr>
                <a:spLocks noChangeShapeType="1"/>
              </p:cNvSpPr>
              <p:nvPr/>
            </p:nvSpPr>
            <p:spPr bwMode="auto">
              <a:xfrm flipH="1" flipV="1">
                <a:off x="3983" y="3635"/>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6" name="Line 300"/>
              <p:cNvSpPr>
                <a:spLocks noChangeShapeType="1"/>
              </p:cNvSpPr>
              <p:nvPr/>
            </p:nvSpPr>
            <p:spPr bwMode="auto">
              <a:xfrm flipV="1">
                <a:off x="3969" y="3635"/>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7" name="Line 301"/>
              <p:cNvSpPr>
                <a:spLocks noChangeShapeType="1"/>
              </p:cNvSpPr>
              <p:nvPr/>
            </p:nvSpPr>
            <p:spPr bwMode="auto">
              <a:xfrm flipH="1" flipV="1">
                <a:off x="3898" y="364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8" name="Line 302"/>
              <p:cNvSpPr>
                <a:spLocks noChangeShapeType="1"/>
              </p:cNvSpPr>
              <p:nvPr/>
            </p:nvSpPr>
            <p:spPr bwMode="auto">
              <a:xfrm flipV="1">
                <a:off x="3883" y="364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89" name="Line 303"/>
              <p:cNvSpPr>
                <a:spLocks noChangeShapeType="1"/>
              </p:cNvSpPr>
              <p:nvPr/>
            </p:nvSpPr>
            <p:spPr bwMode="auto">
              <a:xfrm flipH="1" flipV="1">
                <a:off x="4604" y="3650"/>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0" name="Line 304"/>
              <p:cNvSpPr>
                <a:spLocks noChangeShapeType="1"/>
              </p:cNvSpPr>
              <p:nvPr/>
            </p:nvSpPr>
            <p:spPr bwMode="auto">
              <a:xfrm>
                <a:off x="4590" y="3649"/>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1" name="Line 305"/>
              <p:cNvSpPr>
                <a:spLocks noChangeShapeType="1"/>
              </p:cNvSpPr>
              <p:nvPr/>
            </p:nvSpPr>
            <p:spPr bwMode="auto">
              <a:xfrm flipH="1" flipV="1">
                <a:off x="3798" y="3671"/>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2" name="Line 306"/>
              <p:cNvSpPr>
                <a:spLocks noChangeShapeType="1"/>
              </p:cNvSpPr>
              <p:nvPr/>
            </p:nvSpPr>
            <p:spPr bwMode="auto">
              <a:xfrm flipV="1">
                <a:off x="3783" y="3671"/>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3" name="Line 307"/>
              <p:cNvSpPr>
                <a:spLocks noChangeShapeType="1"/>
              </p:cNvSpPr>
              <p:nvPr/>
            </p:nvSpPr>
            <p:spPr bwMode="auto">
              <a:xfrm flipH="1" flipV="1">
                <a:off x="4716" y="3676"/>
                <a:ext cx="27"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4" name="Line 308"/>
              <p:cNvSpPr>
                <a:spLocks noChangeShapeType="1"/>
              </p:cNvSpPr>
              <p:nvPr/>
            </p:nvSpPr>
            <p:spPr bwMode="auto">
              <a:xfrm>
                <a:off x="4702" y="3676"/>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5" name="Line 309"/>
              <p:cNvSpPr>
                <a:spLocks noChangeShapeType="1"/>
              </p:cNvSpPr>
              <p:nvPr/>
            </p:nvSpPr>
            <p:spPr bwMode="auto">
              <a:xfrm flipH="1" flipV="1">
                <a:off x="4054" y="3631"/>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6" name="Line 310"/>
              <p:cNvSpPr>
                <a:spLocks noChangeShapeType="1"/>
              </p:cNvSpPr>
              <p:nvPr/>
            </p:nvSpPr>
            <p:spPr bwMode="auto">
              <a:xfrm flipV="1">
                <a:off x="4039" y="363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7" name="Line 311"/>
              <p:cNvSpPr>
                <a:spLocks noChangeShapeType="1"/>
              </p:cNvSpPr>
              <p:nvPr/>
            </p:nvSpPr>
            <p:spPr bwMode="auto">
              <a:xfrm>
                <a:off x="4251" y="3644"/>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8" name="Line 312"/>
              <p:cNvSpPr>
                <a:spLocks noChangeShapeType="1"/>
              </p:cNvSpPr>
              <p:nvPr/>
            </p:nvSpPr>
            <p:spPr bwMode="auto">
              <a:xfrm flipH="1" flipV="1">
                <a:off x="3969" y="3641"/>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699" name="Line 313"/>
              <p:cNvSpPr>
                <a:spLocks noChangeShapeType="1"/>
              </p:cNvSpPr>
              <p:nvPr/>
            </p:nvSpPr>
            <p:spPr bwMode="auto">
              <a:xfrm flipV="1">
                <a:off x="3954" y="364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0" name="Line 314"/>
              <p:cNvSpPr>
                <a:spLocks noChangeShapeType="1"/>
              </p:cNvSpPr>
              <p:nvPr/>
            </p:nvSpPr>
            <p:spPr bwMode="auto">
              <a:xfrm flipH="1" flipV="1">
                <a:off x="4772" y="3687"/>
                <a:ext cx="27"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1" name="Line 315"/>
              <p:cNvSpPr>
                <a:spLocks noChangeShapeType="1"/>
              </p:cNvSpPr>
              <p:nvPr/>
            </p:nvSpPr>
            <p:spPr bwMode="auto">
              <a:xfrm flipV="1">
                <a:off x="4757" y="368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2" name="Line 316"/>
              <p:cNvSpPr>
                <a:spLocks noChangeShapeType="1"/>
              </p:cNvSpPr>
              <p:nvPr/>
            </p:nvSpPr>
            <p:spPr bwMode="auto">
              <a:xfrm flipH="1">
                <a:off x="4325" y="3643"/>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3" name="Line 317"/>
              <p:cNvSpPr>
                <a:spLocks noChangeShapeType="1"/>
              </p:cNvSpPr>
              <p:nvPr/>
            </p:nvSpPr>
            <p:spPr bwMode="auto">
              <a:xfrm flipV="1">
                <a:off x="4320" y="3644"/>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4" name="Line 318"/>
              <p:cNvSpPr>
                <a:spLocks noChangeShapeType="1"/>
              </p:cNvSpPr>
              <p:nvPr/>
            </p:nvSpPr>
            <p:spPr bwMode="auto">
              <a:xfrm flipH="1" flipV="1">
                <a:off x="3698" y="3692"/>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5" name="Line 319"/>
              <p:cNvSpPr>
                <a:spLocks noChangeShapeType="1"/>
              </p:cNvSpPr>
              <p:nvPr/>
            </p:nvSpPr>
            <p:spPr bwMode="auto">
              <a:xfrm flipV="1">
                <a:off x="3683" y="3692"/>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6" name="Line 320"/>
              <p:cNvSpPr>
                <a:spLocks noChangeShapeType="1"/>
              </p:cNvSpPr>
              <p:nvPr/>
            </p:nvSpPr>
            <p:spPr bwMode="auto">
              <a:xfrm flipH="1" flipV="1">
                <a:off x="3883" y="3654"/>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7" name="Line 321"/>
              <p:cNvSpPr>
                <a:spLocks noChangeShapeType="1"/>
              </p:cNvSpPr>
              <p:nvPr/>
            </p:nvSpPr>
            <p:spPr bwMode="auto">
              <a:xfrm flipV="1">
                <a:off x="3869" y="3654"/>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8" name="Line 322"/>
              <p:cNvSpPr>
                <a:spLocks noChangeShapeType="1"/>
              </p:cNvSpPr>
              <p:nvPr/>
            </p:nvSpPr>
            <p:spPr bwMode="auto">
              <a:xfrm flipH="1" flipV="1">
                <a:off x="4660" y="3659"/>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09" name="Line 323"/>
              <p:cNvSpPr>
                <a:spLocks noChangeShapeType="1"/>
              </p:cNvSpPr>
              <p:nvPr/>
            </p:nvSpPr>
            <p:spPr bwMode="auto">
              <a:xfrm>
                <a:off x="4646" y="3659"/>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0" name="Line 324"/>
              <p:cNvSpPr>
                <a:spLocks noChangeShapeType="1"/>
              </p:cNvSpPr>
              <p:nvPr/>
            </p:nvSpPr>
            <p:spPr bwMode="auto">
              <a:xfrm flipH="1" flipV="1">
                <a:off x="3783" y="3678"/>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1" name="Line 325"/>
              <p:cNvSpPr>
                <a:spLocks noChangeShapeType="1"/>
              </p:cNvSpPr>
              <p:nvPr/>
            </p:nvSpPr>
            <p:spPr bwMode="auto">
              <a:xfrm flipV="1">
                <a:off x="3768" y="367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2" name="Line 326"/>
              <p:cNvSpPr>
                <a:spLocks noChangeShapeType="1"/>
              </p:cNvSpPr>
              <p:nvPr/>
            </p:nvSpPr>
            <p:spPr bwMode="auto">
              <a:xfrm>
                <a:off x="4519" y="364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3" name="Line 327"/>
              <p:cNvSpPr>
                <a:spLocks noChangeShapeType="1"/>
              </p:cNvSpPr>
              <p:nvPr/>
            </p:nvSpPr>
            <p:spPr bwMode="auto">
              <a:xfrm flipH="1">
                <a:off x="4418" y="3636"/>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4" name="Line 328"/>
              <p:cNvSpPr>
                <a:spLocks noChangeShapeType="1"/>
              </p:cNvSpPr>
              <p:nvPr/>
            </p:nvSpPr>
            <p:spPr bwMode="auto">
              <a:xfrm flipH="1" flipV="1">
                <a:off x="3954" y="3647"/>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5" name="Line 329"/>
              <p:cNvSpPr>
                <a:spLocks noChangeShapeType="1"/>
              </p:cNvSpPr>
              <p:nvPr/>
            </p:nvSpPr>
            <p:spPr bwMode="auto">
              <a:xfrm flipV="1">
                <a:off x="3939" y="3647"/>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6" name="Line 330"/>
              <p:cNvSpPr>
                <a:spLocks noChangeShapeType="1"/>
              </p:cNvSpPr>
              <p:nvPr/>
            </p:nvSpPr>
            <p:spPr bwMode="auto">
              <a:xfrm flipH="1" flipV="1">
                <a:off x="3869" y="3660"/>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7" name="Line 331"/>
              <p:cNvSpPr>
                <a:spLocks noChangeShapeType="1"/>
              </p:cNvSpPr>
              <p:nvPr/>
            </p:nvSpPr>
            <p:spPr bwMode="auto">
              <a:xfrm flipV="1">
                <a:off x="3854" y="366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8" name="Line 332"/>
              <p:cNvSpPr>
                <a:spLocks noChangeShapeType="1"/>
              </p:cNvSpPr>
              <p:nvPr/>
            </p:nvSpPr>
            <p:spPr bwMode="auto">
              <a:xfrm flipH="1" flipV="1">
                <a:off x="3683" y="3698"/>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19" name="Line 333"/>
              <p:cNvSpPr>
                <a:spLocks noChangeShapeType="1"/>
              </p:cNvSpPr>
              <p:nvPr/>
            </p:nvSpPr>
            <p:spPr bwMode="auto">
              <a:xfrm flipV="1">
                <a:off x="3668" y="369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0" name="Line 334"/>
              <p:cNvSpPr>
                <a:spLocks noChangeShapeType="1"/>
              </p:cNvSpPr>
              <p:nvPr/>
            </p:nvSpPr>
            <p:spPr bwMode="auto">
              <a:xfrm flipH="1" flipV="1">
                <a:off x="4039" y="3633"/>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1" name="Line 335"/>
              <p:cNvSpPr>
                <a:spLocks noChangeShapeType="1"/>
              </p:cNvSpPr>
              <p:nvPr/>
            </p:nvSpPr>
            <p:spPr bwMode="auto">
              <a:xfrm flipV="1">
                <a:off x="4025" y="3633"/>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2" name="Line 336"/>
              <p:cNvSpPr>
                <a:spLocks noChangeShapeType="1"/>
              </p:cNvSpPr>
              <p:nvPr/>
            </p:nvSpPr>
            <p:spPr bwMode="auto">
              <a:xfrm flipH="1" flipV="1">
                <a:off x="3768" y="368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3" name="Line 337"/>
              <p:cNvSpPr>
                <a:spLocks noChangeShapeType="1"/>
              </p:cNvSpPr>
              <p:nvPr/>
            </p:nvSpPr>
            <p:spPr bwMode="auto">
              <a:xfrm flipV="1">
                <a:off x="3754" y="3683"/>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4" name="Line 338"/>
              <p:cNvSpPr>
                <a:spLocks noChangeShapeType="1"/>
              </p:cNvSpPr>
              <p:nvPr/>
            </p:nvSpPr>
            <p:spPr bwMode="auto">
              <a:xfrm flipH="1" flipV="1">
                <a:off x="4757" y="3691"/>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5" name="Line 339"/>
              <p:cNvSpPr>
                <a:spLocks noChangeShapeType="1"/>
              </p:cNvSpPr>
              <p:nvPr/>
            </p:nvSpPr>
            <p:spPr bwMode="auto">
              <a:xfrm flipV="1">
                <a:off x="4743" y="3691"/>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6" name="Line 340"/>
              <p:cNvSpPr>
                <a:spLocks noChangeShapeType="1"/>
              </p:cNvSpPr>
              <p:nvPr/>
            </p:nvSpPr>
            <p:spPr bwMode="auto">
              <a:xfrm flipH="1" flipV="1">
                <a:off x="4590" y="3649"/>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7" name="Line 341"/>
              <p:cNvSpPr>
                <a:spLocks noChangeShapeType="1"/>
              </p:cNvSpPr>
              <p:nvPr/>
            </p:nvSpPr>
            <p:spPr bwMode="auto">
              <a:xfrm>
                <a:off x="4575" y="364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8" name="Line 342"/>
              <p:cNvSpPr>
                <a:spLocks noChangeShapeType="1"/>
              </p:cNvSpPr>
              <p:nvPr/>
            </p:nvSpPr>
            <p:spPr bwMode="auto">
              <a:xfrm flipH="1" flipV="1">
                <a:off x="4702" y="3676"/>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29" name="Line 343"/>
              <p:cNvSpPr>
                <a:spLocks noChangeShapeType="1"/>
              </p:cNvSpPr>
              <p:nvPr/>
            </p:nvSpPr>
            <p:spPr bwMode="auto">
              <a:xfrm>
                <a:off x="4687" y="367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0" name="Line 344"/>
              <p:cNvSpPr>
                <a:spLocks noChangeShapeType="1"/>
              </p:cNvSpPr>
              <p:nvPr/>
            </p:nvSpPr>
            <p:spPr bwMode="auto">
              <a:xfrm flipH="1">
                <a:off x="4325" y="364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1" name="Line 345"/>
              <p:cNvSpPr>
                <a:spLocks noChangeShapeType="1"/>
              </p:cNvSpPr>
              <p:nvPr/>
            </p:nvSpPr>
            <p:spPr bwMode="auto">
              <a:xfrm flipH="1" flipV="1">
                <a:off x="4813" y="3701"/>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2" name="Line 346"/>
              <p:cNvSpPr>
                <a:spLocks noChangeShapeType="1"/>
              </p:cNvSpPr>
              <p:nvPr/>
            </p:nvSpPr>
            <p:spPr bwMode="auto">
              <a:xfrm flipV="1">
                <a:off x="4799" y="3701"/>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3" name="Line 347"/>
              <p:cNvSpPr>
                <a:spLocks noChangeShapeType="1"/>
              </p:cNvSpPr>
              <p:nvPr/>
            </p:nvSpPr>
            <p:spPr bwMode="auto">
              <a:xfrm flipH="1" flipV="1">
                <a:off x="3939" y="3654"/>
                <a:ext cx="27"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4" name="Line 348"/>
              <p:cNvSpPr>
                <a:spLocks noChangeShapeType="1"/>
              </p:cNvSpPr>
              <p:nvPr/>
            </p:nvSpPr>
            <p:spPr bwMode="auto">
              <a:xfrm flipV="1">
                <a:off x="3924" y="365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5" name="Line 349"/>
              <p:cNvSpPr>
                <a:spLocks noChangeShapeType="1"/>
              </p:cNvSpPr>
              <p:nvPr/>
            </p:nvSpPr>
            <p:spPr bwMode="auto">
              <a:xfrm flipH="1" flipV="1">
                <a:off x="4646" y="3659"/>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6" name="Line 350"/>
              <p:cNvSpPr>
                <a:spLocks noChangeShapeType="1"/>
              </p:cNvSpPr>
              <p:nvPr/>
            </p:nvSpPr>
            <p:spPr bwMode="auto">
              <a:xfrm>
                <a:off x="4631" y="365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7" name="Line 351"/>
              <p:cNvSpPr>
                <a:spLocks noChangeShapeType="1"/>
              </p:cNvSpPr>
              <p:nvPr/>
            </p:nvSpPr>
            <p:spPr bwMode="auto">
              <a:xfrm flipH="1" flipV="1">
                <a:off x="3854" y="3665"/>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8" name="Line 352"/>
              <p:cNvSpPr>
                <a:spLocks noChangeShapeType="1"/>
              </p:cNvSpPr>
              <p:nvPr/>
            </p:nvSpPr>
            <p:spPr bwMode="auto">
              <a:xfrm flipV="1">
                <a:off x="3839" y="3665"/>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39" name="Line 353"/>
              <p:cNvSpPr>
                <a:spLocks noChangeShapeType="1"/>
              </p:cNvSpPr>
              <p:nvPr/>
            </p:nvSpPr>
            <p:spPr bwMode="auto">
              <a:xfrm flipH="1" flipV="1">
                <a:off x="3668" y="370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0" name="Line 354"/>
              <p:cNvSpPr>
                <a:spLocks noChangeShapeType="1"/>
              </p:cNvSpPr>
              <p:nvPr/>
            </p:nvSpPr>
            <p:spPr bwMode="auto">
              <a:xfrm flipV="1">
                <a:off x="3653" y="370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1" name="Line 355"/>
              <p:cNvSpPr>
                <a:spLocks noChangeShapeType="1"/>
              </p:cNvSpPr>
              <p:nvPr/>
            </p:nvSpPr>
            <p:spPr bwMode="auto">
              <a:xfrm flipH="1" flipV="1">
                <a:off x="3754" y="368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2" name="Line 356"/>
              <p:cNvSpPr>
                <a:spLocks noChangeShapeType="1"/>
              </p:cNvSpPr>
              <p:nvPr/>
            </p:nvSpPr>
            <p:spPr bwMode="auto">
              <a:xfrm flipV="1">
                <a:off x="3739" y="368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3" name="Line 357"/>
              <p:cNvSpPr>
                <a:spLocks noChangeShapeType="1"/>
              </p:cNvSpPr>
              <p:nvPr/>
            </p:nvSpPr>
            <p:spPr bwMode="auto">
              <a:xfrm flipH="1">
                <a:off x="4519" y="364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4" name="Line 358"/>
              <p:cNvSpPr>
                <a:spLocks noChangeShapeType="1"/>
              </p:cNvSpPr>
              <p:nvPr/>
            </p:nvSpPr>
            <p:spPr bwMode="auto">
              <a:xfrm flipH="1" flipV="1">
                <a:off x="4025" y="3636"/>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5" name="Line 359"/>
              <p:cNvSpPr>
                <a:spLocks noChangeShapeType="1"/>
              </p:cNvSpPr>
              <p:nvPr/>
            </p:nvSpPr>
            <p:spPr bwMode="auto">
              <a:xfrm flipV="1">
                <a:off x="4010" y="363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6" name="Line 360"/>
              <p:cNvSpPr>
                <a:spLocks noChangeShapeType="1"/>
              </p:cNvSpPr>
              <p:nvPr/>
            </p:nvSpPr>
            <p:spPr bwMode="auto">
              <a:xfrm flipH="1" flipV="1">
                <a:off x="4743" y="3693"/>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7" name="Line 361"/>
              <p:cNvSpPr>
                <a:spLocks noChangeShapeType="1"/>
              </p:cNvSpPr>
              <p:nvPr/>
            </p:nvSpPr>
            <p:spPr bwMode="auto">
              <a:xfrm flipV="1">
                <a:off x="4728" y="369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8" name="Line 362"/>
              <p:cNvSpPr>
                <a:spLocks noChangeShapeType="1"/>
              </p:cNvSpPr>
              <p:nvPr/>
            </p:nvSpPr>
            <p:spPr bwMode="auto">
              <a:xfrm flipH="1" flipV="1">
                <a:off x="3924" y="3660"/>
                <a:ext cx="27"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49" name="Line 363"/>
              <p:cNvSpPr>
                <a:spLocks noChangeShapeType="1"/>
              </p:cNvSpPr>
              <p:nvPr/>
            </p:nvSpPr>
            <p:spPr bwMode="auto">
              <a:xfrm flipV="1">
                <a:off x="3910" y="3660"/>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0" name="Line 364"/>
              <p:cNvSpPr>
                <a:spLocks noChangeShapeType="1"/>
              </p:cNvSpPr>
              <p:nvPr/>
            </p:nvSpPr>
            <p:spPr bwMode="auto">
              <a:xfrm flipH="1" flipV="1">
                <a:off x="3839" y="3672"/>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1" name="Line 365"/>
              <p:cNvSpPr>
                <a:spLocks noChangeShapeType="1"/>
              </p:cNvSpPr>
              <p:nvPr/>
            </p:nvSpPr>
            <p:spPr bwMode="auto">
              <a:xfrm flipV="1">
                <a:off x="3824" y="367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2" name="Line 366"/>
              <p:cNvSpPr>
                <a:spLocks noChangeShapeType="1"/>
              </p:cNvSpPr>
              <p:nvPr/>
            </p:nvSpPr>
            <p:spPr bwMode="auto">
              <a:xfrm flipV="1">
                <a:off x="4080" y="3635"/>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3" name="Line 367"/>
              <p:cNvSpPr>
                <a:spLocks noChangeShapeType="1"/>
              </p:cNvSpPr>
              <p:nvPr/>
            </p:nvSpPr>
            <p:spPr bwMode="auto">
              <a:xfrm flipH="1" flipV="1">
                <a:off x="4799" y="3704"/>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4" name="Line 368"/>
              <p:cNvSpPr>
                <a:spLocks noChangeShapeType="1"/>
              </p:cNvSpPr>
              <p:nvPr/>
            </p:nvSpPr>
            <p:spPr bwMode="auto">
              <a:xfrm flipV="1">
                <a:off x="4784" y="370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5" name="Line 369"/>
              <p:cNvSpPr>
                <a:spLocks noChangeShapeType="1"/>
              </p:cNvSpPr>
              <p:nvPr/>
            </p:nvSpPr>
            <p:spPr bwMode="auto">
              <a:xfrm flipH="1" flipV="1">
                <a:off x="3739" y="369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6" name="Line 370"/>
              <p:cNvSpPr>
                <a:spLocks noChangeShapeType="1"/>
              </p:cNvSpPr>
              <p:nvPr/>
            </p:nvSpPr>
            <p:spPr bwMode="auto">
              <a:xfrm flipV="1">
                <a:off x="3724" y="369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7" name="Line 371"/>
              <p:cNvSpPr>
                <a:spLocks noChangeShapeType="1"/>
              </p:cNvSpPr>
              <p:nvPr/>
            </p:nvSpPr>
            <p:spPr bwMode="auto">
              <a:xfrm flipH="1" flipV="1">
                <a:off x="4687" y="3674"/>
                <a:ext cx="26" cy="2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8" name="Line 372"/>
              <p:cNvSpPr>
                <a:spLocks noChangeShapeType="1"/>
              </p:cNvSpPr>
              <p:nvPr/>
            </p:nvSpPr>
            <p:spPr bwMode="auto">
              <a:xfrm>
                <a:off x="4672" y="367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59" name="Line 373"/>
              <p:cNvSpPr>
                <a:spLocks noChangeShapeType="1"/>
              </p:cNvSpPr>
              <p:nvPr/>
            </p:nvSpPr>
            <p:spPr bwMode="auto">
              <a:xfrm flipH="1" flipV="1">
                <a:off x="4575" y="3647"/>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0" name="Line 374"/>
              <p:cNvSpPr>
                <a:spLocks noChangeShapeType="1"/>
              </p:cNvSpPr>
              <p:nvPr/>
            </p:nvSpPr>
            <p:spPr bwMode="auto">
              <a:xfrm>
                <a:off x="4560" y="364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1" name="Line 375"/>
              <p:cNvSpPr>
                <a:spLocks noChangeShapeType="1"/>
              </p:cNvSpPr>
              <p:nvPr/>
            </p:nvSpPr>
            <p:spPr bwMode="auto">
              <a:xfrm flipH="1">
                <a:off x="4310" y="3638"/>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2" name="Line 376"/>
              <p:cNvSpPr>
                <a:spLocks noChangeShapeType="1"/>
              </p:cNvSpPr>
              <p:nvPr/>
            </p:nvSpPr>
            <p:spPr bwMode="auto">
              <a:xfrm flipH="1" flipV="1">
                <a:off x="3653" y="3705"/>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3" name="Line 377"/>
              <p:cNvSpPr>
                <a:spLocks noChangeShapeType="1"/>
              </p:cNvSpPr>
              <p:nvPr/>
            </p:nvSpPr>
            <p:spPr bwMode="auto">
              <a:xfrm flipV="1">
                <a:off x="3639" y="370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4" name="Line 378"/>
              <p:cNvSpPr>
                <a:spLocks noChangeShapeType="1"/>
              </p:cNvSpPr>
              <p:nvPr/>
            </p:nvSpPr>
            <p:spPr bwMode="auto">
              <a:xfrm flipH="1" flipV="1">
                <a:off x="3824" y="3679"/>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5" name="Line 379"/>
              <p:cNvSpPr>
                <a:spLocks noChangeShapeType="1"/>
              </p:cNvSpPr>
              <p:nvPr/>
            </p:nvSpPr>
            <p:spPr bwMode="auto">
              <a:xfrm flipV="1">
                <a:off x="3809" y="3679"/>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6" name="Line 380"/>
              <p:cNvSpPr>
                <a:spLocks noChangeShapeType="1"/>
              </p:cNvSpPr>
              <p:nvPr/>
            </p:nvSpPr>
            <p:spPr bwMode="auto">
              <a:xfrm flipH="1" flipV="1">
                <a:off x="4631" y="3658"/>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7" name="Line 381"/>
              <p:cNvSpPr>
                <a:spLocks noChangeShapeType="1"/>
              </p:cNvSpPr>
              <p:nvPr/>
            </p:nvSpPr>
            <p:spPr bwMode="auto">
              <a:xfrm>
                <a:off x="4616" y="365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8" name="Line 382"/>
              <p:cNvSpPr>
                <a:spLocks noChangeShapeType="1"/>
              </p:cNvSpPr>
              <p:nvPr/>
            </p:nvSpPr>
            <p:spPr bwMode="auto">
              <a:xfrm flipH="1" flipV="1">
                <a:off x="3910" y="3665"/>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69" name="Line 383"/>
              <p:cNvSpPr>
                <a:spLocks noChangeShapeType="1"/>
              </p:cNvSpPr>
              <p:nvPr/>
            </p:nvSpPr>
            <p:spPr bwMode="auto">
              <a:xfrm flipV="1">
                <a:off x="3895" y="3665"/>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0" name="Line 384"/>
              <p:cNvSpPr>
                <a:spLocks noChangeShapeType="1"/>
              </p:cNvSpPr>
              <p:nvPr/>
            </p:nvSpPr>
            <p:spPr bwMode="auto">
              <a:xfrm flipH="1" flipV="1">
                <a:off x="4010" y="3639"/>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1" name="Line 385"/>
              <p:cNvSpPr>
                <a:spLocks noChangeShapeType="1"/>
              </p:cNvSpPr>
              <p:nvPr/>
            </p:nvSpPr>
            <p:spPr bwMode="auto">
              <a:xfrm flipV="1">
                <a:off x="3995" y="363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2" name="Line 386"/>
              <p:cNvSpPr>
                <a:spLocks noChangeShapeType="1"/>
              </p:cNvSpPr>
              <p:nvPr/>
            </p:nvSpPr>
            <p:spPr bwMode="auto">
              <a:xfrm flipH="1" flipV="1">
                <a:off x="3724" y="3700"/>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3" name="Line 387"/>
              <p:cNvSpPr>
                <a:spLocks noChangeShapeType="1"/>
              </p:cNvSpPr>
              <p:nvPr/>
            </p:nvSpPr>
            <p:spPr bwMode="auto">
              <a:xfrm flipV="1">
                <a:off x="3709" y="370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4" name="Line 388"/>
              <p:cNvSpPr>
                <a:spLocks noChangeShapeType="1"/>
              </p:cNvSpPr>
              <p:nvPr/>
            </p:nvSpPr>
            <p:spPr bwMode="auto">
              <a:xfrm flipH="1" flipV="1">
                <a:off x="4728" y="3694"/>
                <a:ext cx="26"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5" name="Line 389"/>
              <p:cNvSpPr>
                <a:spLocks noChangeShapeType="1"/>
              </p:cNvSpPr>
              <p:nvPr/>
            </p:nvSpPr>
            <p:spPr bwMode="auto">
              <a:xfrm flipV="1">
                <a:off x="4713" y="369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6" name="Line 390"/>
              <p:cNvSpPr>
                <a:spLocks noChangeShapeType="1"/>
              </p:cNvSpPr>
              <p:nvPr/>
            </p:nvSpPr>
            <p:spPr bwMode="auto">
              <a:xfrm>
                <a:off x="4430" y="3638"/>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7" name="Line 391"/>
              <p:cNvSpPr>
                <a:spLocks noChangeShapeType="1"/>
              </p:cNvSpPr>
              <p:nvPr/>
            </p:nvSpPr>
            <p:spPr bwMode="auto">
              <a:xfrm flipH="1" flipV="1">
                <a:off x="3809" y="3687"/>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8" name="Line 392"/>
              <p:cNvSpPr>
                <a:spLocks noChangeShapeType="1"/>
              </p:cNvSpPr>
              <p:nvPr/>
            </p:nvSpPr>
            <p:spPr bwMode="auto">
              <a:xfrm flipV="1">
                <a:off x="3795" y="3687"/>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79" name="Line 393"/>
              <p:cNvSpPr>
                <a:spLocks noChangeShapeType="1"/>
              </p:cNvSpPr>
              <p:nvPr/>
            </p:nvSpPr>
            <p:spPr bwMode="auto">
              <a:xfrm flipH="1">
                <a:off x="4517" y="363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0" name="Line 394"/>
              <p:cNvSpPr>
                <a:spLocks noChangeShapeType="1"/>
              </p:cNvSpPr>
              <p:nvPr/>
            </p:nvSpPr>
            <p:spPr bwMode="auto">
              <a:xfrm flipH="1">
                <a:off x="4510" y="3638"/>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1" name="Line 395"/>
              <p:cNvSpPr>
                <a:spLocks noChangeShapeType="1"/>
              </p:cNvSpPr>
              <p:nvPr/>
            </p:nvSpPr>
            <p:spPr bwMode="auto">
              <a:xfrm flipH="1" flipV="1">
                <a:off x="4080" y="3635"/>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2" name="Line 396"/>
              <p:cNvSpPr>
                <a:spLocks noChangeShapeType="1"/>
              </p:cNvSpPr>
              <p:nvPr/>
            </p:nvSpPr>
            <p:spPr bwMode="auto">
              <a:xfrm flipV="1">
                <a:off x="4066" y="3635"/>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3" name="Line 397"/>
              <p:cNvSpPr>
                <a:spLocks noChangeShapeType="1"/>
              </p:cNvSpPr>
              <p:nvPr/>
            </p:nvSpPr>
            <p:spPr bwMode="auto">
              <a:xfrm flipH="1" flipV="1">
                <a:off x="4784" y="3706"/>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4" name="Line 398"/>
              <p:cNvSpPr>
                <a:spLocks noChangeShapeType="1"/>
              </p:cNvSpPr>
              <p:nvPr/>
            </p:nvSpPr>
            <p:spPr bwMode="auto">
              <a:xfrm flipV="1">
                <a:off x="4769" y="370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5" name="Line 399"/>
              <p:cNvSpPr>
                <a:spLocks noChangeShapeType="1"/>
              </p:cNvSpPr>
              <p:nvPr/>
            </p:nvSpPr>
            <p:spPr bwMode="auto">
              <a:xfrm flipH="1" flipV="1">
                <a:off x="3639" y="3709"/>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6" name="Line 400"/>
              <p:cNvSpPr>
                <a:spLocks noChangeShapeType="1"/>
              </p:cNvSpPr>
              <p:nvPr/>
            </p:nvSpPr>
            <p:spPr bwMode="auto">
              <a:xfrm flipV="1">
                <a:off x="3624" y="370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7" name="Line 401"/>
              <p:cNvSpPr>
                <a:spLocks noChangeShapeType="1"/>
              </p:cNvSpPr>
              <p:nvPr/>
            </p:nvSpPr>
            <p:spPr bwMode="auto">
              <a:xfrm flipH="1" flipV="1">
                <a:off x="3895" y="3671"/>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8" name="Line 402"/>
              <p:cNvSpPr>
                <a:spLocks noChangeShapeType="1"/>
              </p:cNvSpPr>
              <p:nvPr/>
            </p:nvSpPr>
            <p:spPr bwMode="auto">
              <a:xfrm flipV="1">
                <a:off x="3880" y="367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89" name="Line 403"/>
              <p:cNvSpPr>
                <a:spLocks noChangeShapeType="1"/>
              </p:cNvSpPr>
              <p:nvPr/>
            </p:nvSpPr>
            <p:spPr bwMode="auto">
              <a:xfrm flipH="1" flipV="1">
                <a:off x="4840" y="3717"/>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90" name="Line 404"/>
              <p:cNvSpPr>
                <a:spLocks noChangeShapeType="1"/>
              </p:cNvSpPr>
              <p:nvPr/>
            </p:nvSpPr>
            <p:spPr bwMode="auto">
              <a:xfrm flipV="1">
                <a:off x="4825" y="371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91" name="Line 405"/>
              <p:cNvSpPr>
                <a:spLocks noChangeShapeType="1"/>
              </p:cNvSpPr>
              <p:nvPr/>
            </p:nvSpPr>
            <p:spPr bwMode="auto">
              <a:xfrm flipH="1" flipV="1">
                <a:off x="4672" y="3674"/>
                <a:ext cx="26"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92" name="Line 406"/>
              <p:cNvSpPr>
                <a:spLocks noChangeShapeType="1"/>
              </p:cNvSpPr>
              <p:nvPr/>
            </p:nvSpPr>
            <p:spPr bwMode="auto">
              <a:xfrm flipV="1">
                <a:off x="4657" y="367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793" name="Line 407"/>
              <p:cNvSpPr>
                <a:spLocks noChangeShapeType="1"/>
              </p:cNvSpPr>
              <p:nvPr/>
            </p:nvSpPr>
            <p:spPr bwMode="auto">
              <a:xfrm>
                <a:off x="4193" y="3644"/>
                <a:ext cx="1" cy="1"/>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5" name="Group 408"/>
            <p:cNvGrpSpPr>
              <a:grpSpLocks/>
            </p:cNvGrpSpPr>
            <p:nvPr/>
          </p:nvGrpSpPr>
          <p:grpSpPr bwMode="auto">
            <a:xfrm>
              <a:off x="3521" y="3616"/>
              <a:ext cx="1398" cy="148"/>
              <a:chOff x="3521" y="3616"/>
              <a:chExt cx="1398" cy="148"/>
            </a:xfrm>
          </p:grpSpPr>
          <p:sp>
            <p:nvSpPr>
              <p:cNvPr id="312394" name="Line 409"/>
              <p:cNvSpPr>
                <a:spLocks noChangeShapeType="1"/>
              </p:cNvSpPr>
              <p:nvPr/>
            </p:nvSpPr>
            <p:spPr bwMode="auto">
              <a:xfrm flipH="1" flipV="1">
                <a:off x="3995" y="3642"/>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95" name="Line 410"/>
              <p:cNvSpPr>
                <a:spLocks noChangeShapeType="1"/>
              </p:cNvSpPr>
              <p:nvPr/>
            </p:nvSpPr>
            <p:spPr bwMode="auto">
              <a:xfrm flipV="1">
                <a:off x="3980" y="3642"/>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96" name="Line 411"/>
              <p:cNvSpPr>
                <a:spLocks noChangeShapeType="1"/>
              </p:cNvSpPr>
              <p:nvPr/>
            </p:nvSpPr>
            <p:spPr bwMode="auto">
              <a:xfrm flipH="1" flipV="1">
                <a:off x="3795" y="369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97" name="Line 412"/>
              <p:cNvSpPr>
                <a:spLocks noChangeShapeType="1"/>
              </p:cNvSpPr>
              <p:nvPr/>
            </p:nvSpPr>
            <p:spPr bwMode="auto">
              <a:xfrm flipV="1">
                <a:off x="3780" y="369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98" name="Line 413"/>
              <p:cNvSpPr>
                <a:spLocks noChangeShapeType="1"/>
              </p:cNvSpPr>
              <p:nvPr/>
            </p:nvSpPr>
            <p:spPr bwMode="auto">
              <a:xfrm flipH="1" flipV="1">
                <a:off x="3709" y="3705"/>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99" name="Line 414"/>
              <p:cNvSpPr>
                <a:spLocks noChangeShapeType="1"/>
              </p:cNvSpPr>
              <p:nvPr/>
            </p:nvSpPr>
            <p:spPr bwMode="auto">
              <a:xfrm flipV="1">
                <a:off x="3695" y="3705"/>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0" name="Line 415"/>
              <p:cNvSpPr>
                <a:spLocks noChangeShapeType="1"/>
              </p:cNvSpPr>
              <p:nvPr/>
            </p:nvSpPr>
            <p:spPr bwMode="auto">
              <a:xfrm flipH="1" flipV="1">
                <a:off x="4616" y="3657"/>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1" name="Line 416"/>
              <p:cNvSpPr>
                <a:spLocks noChangeShapeType="1"/>
              </p:cNvSpPr>
              <p:nvPr/>
            </p:nvSpPr>
            <p:spPr bwMode="auto">
              <a:xfrm>
                <a:off x="4601" y="365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2" name="Line 417"/>
              <p:cNvSpPr>
                <a:spLocks noChangeShapeType="1"/>
              </p:cNvSpPr>
              <p:nvPr/>
            </p:nvSpPr>
            <p:spPr bwMode="auto">
              <a:xfrm flipH="1" flipV="1">
                <a:off x="4560" y="364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3" name="Line 418"/>
              <p:cNvSpPr>
                <a:spLocks noChangeShapeType="1"/>
              </p:cNvSpPr>
              <p:nvPr/>
            </p:nvSpPr>
            <p:spPr bwMode="auto">
              <a:xfrm>
                <a:off x="4554" y="3642"/>
                <a:ext cx="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4" name="Line 419"/>
              <p:cNvSpPr>
                <a:spLocks noChangeShapeType="1"/>
              </p:cNvSpPr>
              <p:nvPr/>
            </p:nvSpPr>
            <p:spPr bwMode="auto">
              <a:xfrm>
                <a:off x="4545" y="3640"/>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5" name="Line 420"/>
              <p:cNvSpPr>
                <a:spLocks noChangeShapeType="1"/>
              </p:cNvSpPr>
              <p:nvPr/>
            </p:nvSpPr>
            <p:spPr bwMode="auto">
              <a:xfrm flipH="1" flipV="1">
                <a:off x="3880" y="3677"/>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6" name="Line 421"/>
              <p:cNvSpPr>
                <a:spLocks noChangeShapeType="1"/>
              </p:cNvSpPr>
              <p:nvPr/>
            </p:nvSpPr>
            <p:spPr bwMode="auto">
              <a:xfrm flipV="1">
                <a:off x="3865" y="3677"/>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7" name="Line 422"/>
              <p:cNvSpPr>
                <a:spLocks noChangeShapeType="1"/>
              </p:cNvSpPr>
              <p:nvPr/>
            </p:nvSpPr>
            <p:spPr bwMode="auto">
              <a:xfrm flipH="1" flipV="1">
                <a:off x="4066" y="3638"/>
                <a:ext cx="13"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8" name="Line 423"/>
              <p:cNvSpPr>
                <a:spLocks noChangeShapeType="1"/>
              </p:cNvSpPr>
              <p:nvPr/>
            </p:nvSpPr>
            <p:spPr bwMode="auto">
              <a:xfrm flipV="1">
                <a:off x="4051" y="363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09" name="Line 424"/>
              <p:cNvSpPr>
                <a:spLocks noChangeShapeType="1"/>
              </p:cNvSpPr>
              <p:nvPr/>
            </p:nvSpPr>
            <p:spPr bwMode="auto">
              <a:xfrm flipH="1" flipV="1">
                <a:off x="4713" y="3696"/>
                <a:ext cx="27"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0" name="Line 425"/>
              <p:cNvSpPr>
                <a:spLocks noChangeShapeType="1"/>
              </p:cNvSpPr>
              <p:nvPr/>
            </p:nvSpPr>
            <p:spPr bwMode="auto">
              <a:xfrm flipV="1">
                <a:off x="4698" y="369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1" name="Line 426"/>
              <p:cNvSpPr>
                <a:spLocks noChangeShapeType="1"/>
              </p:cNvSpPr>
              <p:nvPr/>
            </p:nvSpPr>
            <p:spPr bwMode="auto">
              <a:xfrm flipH="1" flipV="1">
                <a:off x="4769" y="3709"/>
                <a:ext cx="26"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2" name="Line 427"/>
              <p:cNvSpPr>
                <a:spLocks noChangeShapeType="1"/>
              </p:cNvSpPr>
              <p:nvPr/>
            </p:nvSpPr>
            <p:spPr bwMode="auto">
              <a:xfrm flipV="1">
                <a:off x="4754" y="370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3" name="Line 428"/>
              <p:cNvSpPr>
                <a:spLocks noChangeShapeType="1"/>
              </p:cNvSpPr>
              <p:nvPr/>
            </p:nvSpPr>
            <p:spPr bwMode="auto">
              <a:xfrm flipH="1" flipV="1">
                <a:off x="3624" y="371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4" name="Line 429"/>
              <p:cNvSpPr>
                <a:spLocks noChangeShapeType="1"/>
              </p:cNvSpPr>
              <p:nvPr/>
            </p:nvSpPr>
            <p:spPr bwMode="auto">
              <a:xfrm flipV="1">
                <a:off x="3609" y="371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5" name="Line 430"/>
              <p:cNvSpPr>
                <a:spLocks noChangeShapeType="1"/>
              </p:cNvSpPr>
              <p:nvPr/>
            </p:nvSpPr>
            <p:spPr bwMode="auto">
              <a:xfrm flipH="1" flipV="1">
                <a:off x="3780" y="370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6" name="Line 431"/>
              <p:cNvSpPr>
                <a:spLocks noChangeShapeType="1"/>
              </p:cNvSpPr>
              <p:nvPr/>
            </p:nvSpPr>
            <p:spPr bwMode="auto">
              <a:xfrm flipV="1">
                <a:off x="3765" y="370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7" name="Line 432"/>
              <p:cNvSpPr>
                <a:spLocks noChangeShapeType="1"/>
              </p:cNvSpPr>
              <p:nvPr/>
            </p:nvSpPr>
            <p:spPr bwMode="auto">
              <a:xfrm flipH="1" flipV="1">
                <a:off x="3980" y="3648"/>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8" name="Line 433"/>
              <p:cNvSpPr>
                <a:spLocks noChangeShapeType="1"/>
              </p:cNvSpPr>
              <p:nvPr/>
            </p:nvSpPr>
            <p:spPr bwMode="auto">
              <a:xfrm flipV="1">
                <a:off x="3966" y="3648"/>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19" name="Line 434"/>
              <p:cNvSpPr>
                <a:spLocks noChangeShapeType="1"/>
              </p:cNvSpPr>
              <p:nvPr/>
            </p:nvSpPr>
            <p:spPr bwMode="auto">
              <a:xfrm flipH="1" flipV="1">
                <a:off x="4825" y="3720"/>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0" name="Line 435"/>
              <p:cNvSpPr>
                <a:spLocks noChangeShapeType="1"/>
              </p:cNvSpPr>
              <p:nvPr/>
            </p:nvSpPr>
            <p:spPr bwMode="auto">
              <a:xfrm flipV="1">
                <a:off x="4810" y="372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1" name="Line 436"/>
              <p:cNvSpPr>
                <a:spLocks noChangeShapeType="1"/>
              </p:cNvSpPr>
              <p:nvPr/>
            </p:nvSpPr>
            <p:spPr bwMode="auto">
              <a:xfrm flipH="1">
                <a:off x="4506" y="3633"/>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2" name="Line 437"/>
              <p:cNvSpPr>
                <a:spLocks noChangeShapeType="1"/>
              </p:cNvSpPr>
              <p:nvPr/>
            </p:nvSpPr>
            <p:spPr bwMode="auto">
              <a:xfrm>
                <a:off x="4418" y="3636"/>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3" name="Line 438"/>
              <p:cNvSpPr>
                <a:spLocks noChangeShapeType="1"/>
              </p:cNvSpPr>
              <p:nvPr/>
            </p:nvSpPr>
            <p:spPr bwMode="auto">
              <a:xfrm flipH="1" flipV="1">
                <a:off x="3695" y="371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4" name="Line 439"/>
              <p:cNvSpPr>
                <a:spLocks noChangeShapeType="1"/>
              </p:cNvSpPr>
              <p:nvPr/>
            </p:nvSpPr>
            <p:spPr bwMode="auto">
              <a:xfrm flipV="1">
                <a:off x="3680" y="371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5" name="Line 440"/>
              <p:cNvSpPr>
                <a:spLocks noChangeShapeType="1"/>
              </p:cNvSpPr>
              <p:nvPr/>
            </p:nvSpPr>
            <p:spPr bwMode="auto">
              <a:xfrm flipH="1" flipV="1">
                <a:off x="3865" y="3684"/>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6" name="Line 441"/>
              <p:cNvSpPr>
                <a:spLocks noChangeShapeType="1"/>
              </p:cNvSpPr>
              <p:nvPr/>
            </p:nvSpPr>
            <p:spPr bwMode="auto">
              <a:xfrm flipV="1">
                <a:off x="3851" y="3684"/>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7" name="Line 442"/>
              <p:cNvSpPr>
                <a:spLocks noChangeShapeType="1"/>
              </p:cNvSpPr>
              <p:nvPr/>
            </p:nvSpPr>
            <p:spPr bwMode="auto">
              <a:xfrm flipH="1" flipV="1">
                <a:off x="4657" y="3675"/>
                <a:ext cx="27"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8" name="Line 443"/>
              <p:cNvSpPr>
                <a:spLocks noChangeShapeType="1"/>
              </p:cNvSpPr>
              <p:nvPr/>
            </p:nvSpPr>
            <p:spPr bwMode="auto">
              <a:xfrm flipV="1">
                <a:off x="4642" y="367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29" name="Line 444"/>
              <p:cNvSpPr>
                <a:spLocks noChangeShapeType="1"/>
              </p:cNvSpPr>
              <p:nvPr/>
            </p:nvSpPr>
            <p:spPr bwMode="auto">
              <a:xfrm flipH="1">
                <a:off x="4192" y="3644"/>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0" name="Line 445"/>
              <p:cNvSpPr>
                <a:spLocks noChangeShapeType="1"/>
              </p:cNvSpPr>
              <p:nvPr/>
            </p:nvSpPr>
            <p:spPr bwMode="auto">
              <a:xfrm flipH="1" flipV="1">
                <a:off x="3966" y="3655"/>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1" name="Line 446"/>
              <p:cNvSpPr>
                <a:spLocks noChangeShapeType="1"/>
              </p:cNvSpPr>
              <p:nvPr/>
            </p:nvSpPr>
            <p:spPr bwMode="auto">
              <a:xfrm flipV="1">
                <a:off x="3951" y="3655"/>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2" name="Line 447"/>
              <p:cNvSpPr>
                <a:spLocks noChangeShapeType="1"/>
              </p:cNvSpPr>
              <p:nvPr/>
            </p:nvSpPr>
            <p:spPr bwMode="auto">
              <a:xfrm flipH="1" flipV="1">
                <a:off x="4754" y="3713"/>
                <a:ext cx="27"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3" name="Line 448"/>
              <p:cNvSpPr>
                <a:spLocks noChangeShapeType="1"/>
              </p:cNvSpPr>
              <p:nvPr/>
            </p:nvSpPr>
            <p:spPr bwMode="auto">
              <a:xfrm flipV="1">
                <a:off x="4740" y="3713"/>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4" name="Line 449"/>
              <p:cNvSpPr>
                <a:spLocks noChangeShapeType="1"/>
              </p:cNvSpPr>
              <p:nvPr/>
            </p:nvSpPr>
            <p:spPr bwMode="auto">
              <a:xfrm flipV="1">
                <a:off x="4107" y="3643"/>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5" name="Line 450"/>
              <p:cNvSpPr>
                <a:spLocks noChangeShapeType="1"/>
              </p:cNvSpPr>
              <p:nvPr/>
            </p:nvSpPr>
            <p:spPr bwMode="auto">
              <a:xfrm flipH="1" flipV="1">
                <a:off x="3765" y="3705"/>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6" name="Line 451"/>
              <p:cNvSpPr>
                <a:spLocks noChangeShapeType="1"/>
              </p:cNvSpPr>
              <p:nvPr/>
            </p:nvSpPr>
            <p:spPr bwMode="auto">
              <a:xfrm flipV="1">
                <a:off x="3751" y="370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7" name="Line 452"/>
              <p:cNvSpPr>
                <a:spLocks noChangeShapeType="1"/>
              </p:cNvSpPr>
              <p:nvPr/>
            </p:nvSpPr>
            <p:spPr bwMode="auto">
              <a:xfrm flipH="1" flipV="1">
                <a:off x="3609" y="3717"/>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8" name="Line 453"/>
              <p:cNvSpPr>
                <a:spLocks noChangeShapeType="1"/>
              </p:cNvSpPr>
              <p:nvPr/>
            </p:nvSpPr>
            <p:spPr bwMode="auto">
              <a:xfrm flipV="1">
                <a:off x="3594" y="371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39" name="Line 454"/>
              <p:cNvSpPr>
                <a:spLocks noChangeShapeType="1"/>
              </p:cNvSpPr>
              <p:nvPr/>
            </p:nvSpPr>
            <p:spPr bwMode="auto">
              <a:xfrm flipH="1" flipV="1">
                <a:off x="4698" y="3698"/>
                <a:ext cx="27"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0" name="Line 455"/>
              <p:cNvSpPr>
                <a:spLocks noChangeShapeType="1"/>
              </p:cNvSpPr>
              <p:nvPr/>
            </p:nvSpPr>
            <p:spPr bwMode="auto">
              <a:xfrm flipV="1">
                <a:off x="4684" y="3698"/>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1" name="Line 456"/>
              <p:cNvSpPr>
                <a:spLocks noChangeShapeType="1"/>
              </p:cNvSpPr>
              <p:nvPr/>
            </p:nvSpPr>
            <p:spPr bwMode="auto">
              <a:xfrm flipH="1" flipV="1">
                <a:off x="4051" y="364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2" name="Line 457"/>
              <p:cNvSpPr>
                <a:spLocks noChangeShapeType="1"/>
              </p:cNvSpPr>
              <p:nvPr/>
            </p:nvSpPr>
            <p:spPr bwMode="auto">
              <a:xfrm flipV="1">
                <a:off x="4036" y="364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3" name="Line 458"/>
              <p:cNvSpPr>
                <a:spLocks noChangeShapeType="1"/>
              </p:cNvSpPr>
              <p:nvPr/>
            </p:nvSpPr>
            <p:spPr bwMode="auto">
              <a:xfrm flipH="1" flipV="1">
                <a:off x="4810" y="3724"/>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4" name="Line 459"/>
              <p:cNvSpPr>
                <a:spLocks noChangeShapeType="1"/>
              </p:cNvSpPr>
              <p:nvPr/>
            </p:nvSpPr>
            <p:spPr bwMode="auto">
              <a:xfrm flipV="1">
                <a:off x="4795" y="372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5" name="Line 460"/>
              <p:cNvSpPr>
                <a:spLocks noChangeShapeType="1"/>
              </p:cNvSpPr>
              <p:nvPr/>
            </p:nvSpPr>
            <p:spPr bwMode="auto">
              <a:xfrm flipH="1" flipV="1">
                <a:off x="3680" y="3715"/>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6" name="Line 461"/>
              <p:cNvSpPr>
                <a:spLocks noChangeShapeType="1"/>
              </p:cNvSpPr>
              <p:nvPr/>
            </p:nvSpPr>
            <p:spPr bwMode="auto">
              <a:xfrm flipV="1">
                <a:off x="3665" y="371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7" name="Line 462"/>
              <p:cNvSpPr>
                <a:spLocks noChangeShapeType="1"/>
              </p:cNvSpPr>
              <p:nvPr/>
            </p:nvSpPr>
            <p:spPr bwMode="auto">
              <a:xfrm flipH="1" flipV="1">
                <a:off x="3851" y="368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8" name="Line 463"/>
              <p:cNvSpPr>
                <a:spLocks noChangeShapeType="1"/>
              </p:cNvSpPr>
              <p:nvPr/>
            </p:nvSpPr>
            <p:spPr bwMode="auto">
              <a:xfrm flipV="1">
                <a:off x="3836" y="3689"/>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49" name="Line 464"/>
              <p:cNvSpPr>
                <a:spLocks noChangeShapeType="1"/>
              </p:cNvSpPr>
              <p:nvPr/>
            </p:nvSpPr>
            <p:spPr bwMode="auto">
              <a:xfrm flipH="1" flipV="1">
                <a:off x="4601" y="3654"/>
                <a:ext cx="27"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0" name="Line 465"/>
              <p:cNvSpPr>
                <a:spLocks noChangeShapeType="1"/>
              </p:cNvSpPr>
              <p:nvPr/>
            </p:nvSpPr>
            <p:spPr bwMode="auto">
              <a:xfrm>
                <a:off x="4587" y="3652"/>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1" name="Line 466"/>
              <p:cNvSpPr>
                <a:spLocks noChangeShapeType="1"/>
              </p:cNvSpPr>
              <p:nvPr/>
            </p:nvSpPr>
            <p:spPr bwMode="auto">
              <a:xfrm flipH="1" flipV="1">
                <a:off x="4557" y="364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2" name="Line 467"/>
              <p:cNvSpPr>
                <a:spLocks noChangeShapeType="1"/>
              </p:cNvSpPr>
              <p:nvPr/>
            </p:nvSpPr>
            <p:spPr bwMode="auto">
              <a:xfrm flipH="1" flipV="1">
                <a:off x="4545" y="3640"/>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3" name="Line 468"/>
              <p:cNvSpPr>
                <a:spLocks noChangeShapeType="1"/>
              </p:cNvSpPr>
              <p:nvPr/>
            </p:nvSpPr>
            <p:spPr bwMode="auto">
              <a:xfrm flipH="1" flipV="1">
                <a:off x="3951" y="3661"/>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4" name="Line 469"/>
              <p:cNvSpPr>
                <a:spLocks noChangeShapeType="1"/>
              </p:cNvSpPr>
              <p:nvPr/>
            </p:nvSpPr>
            <p:spPr bwMode="auto">
              <a:xfrm flipV="1">
                <a:off x="3936" y="366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5" name="Line 470"/>
              <p:cNvSpPr>
                <a:spLocks noChangeShapeType="1"/>
              </p:cNvSpPr>
              <p:nvPr/>
            </p:nvSpPr>
            <p:spPr bwMode="auto">
              <a:xfrm flipH="1" flipV="1">
                <a:off x="4740" y="3717"/>
                <a:ext cx="26"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6" name="Line 471"/>
              <p:cNvSpPr>
                <a:spLocks noChangeShapeType="1"/>
              </p:cNvSpPr>
              <p:nvPr/>
            </p:nvSpPr>
            <p:spPr bwMode="auto">
              <a:xfrm flipV="1">
                <a:off x="4725" y="371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7" name="Line 472"/>
              <p:cNvSpPr>
                <a:spLocks noChangeShapeType="1"/>
              </p:cNvSpPr>
              <p:nvPr/>
            </p:nvSpPr>
            <p:spPr bwMode="auto">
              <a:xfrm flipH="1" flipV="1">
                <a:off x="4866" y="3731"/>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8" name="Line 473"/>
              <p:cNvSpPr>
                <a:spLocks noChangeShapeType="1"/>
              </p:cNvSpPr>
              <p:nvPr/>
            </p:nvSpPr>
            <p:spPr bwMode="auto">
              <a:xfrm flipV="1">
                <a:off x="4851" y="373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59" name="Line 474"/>
              <p:cNvSpPr>
                <a:spLocks noChangeShapeType="1"/>
              </p:cNvSpPr>
              <p:nvPr/>
            </p:nvSpPr>
            <p:spPr bwMode="auto">
              <a:xfrm flipH="1" flipV="1">
                <a:off x="3751" y="3709"/>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0" name="Line 475"/>
              <p:cNvSpPr>
                <a:spLocks noChangeShapeType="1"/>
              </p:cNvSpPr>
              <p:nvPr/>
            </p:nvSpPr>
            <p:spPr bwMode="auto">
              <a:xfrm flipV="1">
                <a:off x="3736" y="370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1" name="Line 476"/>
              <p:cNvSpPr>
                <a:spLocks noChangeShapeType="1"/>
              </p:cNvSpPr>
              <p:nvPr/>
            </p:nvSpPr>
            <p:spPr bwMode="auto">
              <a:xfrm flipH="1" flipV="1">
                <a:off x="3836" y="369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2" name="Line 477"/>
              <p:cNvSpPr>
                <a:spLocks noChangeShapeType="1"/>
              </p:cNvSpPr>
              <p:nvPr/>
            </p:nvSpPr>
            <p:spPr bwMode="auto">
              <a:xfrm flipV="1">
                <a:off x="3821" y="3696"/>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3" name="Line 478"/>
              <p:cNvSpPr>
                <a:spLocks noChangeShapeType="1"/>
              </p:cNvSpPr>
              <p:nvPr/>
            </p:nvSpPr>
            <p:spPr bwMode="auto">
              <a:xfrm flipH="1" flipV="1">
                <a:off x="3594" y="3720"/>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4" name="Line 479"/>
              <p:cNvSpPr>
                <a:spLocks noChangeShapeType="1"/>
              </p:cNvSpPr>
              <p:nvPr/>
            </p:nvSpPr>
            <p:spPr bwMode="auto">
              <a:xfrm flipV="1">
                <a:off x="3580" y="3720"/>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5" name="Line 480"/>
              <p:cNvSpPr>
                <a:spLocks noChangeShapeType="1"/>
              </p:cNvSpPr>
              <p:nvPr/>
            </p:nvSpPr>
            <p:spPr bwMode="auto">
              <a:xfrm flipH="1" flipV="1">
                <a:off x="4642" y="3675"/>
                <a:ext cx="27"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6" name="Line 481"/>
              <p:cNvSpPr>
                <a:spLocks noChangeShapeType="1"/>
              </p:cNvSpPr>
              <p:nvPr/>
            </p:nvSpPr>
            <p:spPr bwMode="auto">
              <a:xfrm>
                <a:off x="4628" y="3675"/>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7" name="Line 482"/>
              <p:cNvSpPr>
                <a:spLocks noChangeShapeType="1"/>
              </p:cNvSpPr>
              <p:nvPr/>
            </p:nvSpPr>
            <p:spPr bwMode="auto">
              <a:xfrm flipH="1">
                <a:off x="4415" y="3626"/>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8" name="Line 483"/>
              <p:cNvSpPr>
                <a:spLocks noChangeShapeType="1"/>
              </p:cNvSpPr>
              <p:nvPr/>
            </p:nvSpPr>
            <p:spPr bwMode="auto">
              <a:xfrm flipH="1" flipV="1">
                <a:off x="4795" y="3729"/>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69" name="Line 484"/>
              <p:cNvSpPr>
                <a:spLocks noChangeShapeType="1"/>
              </p:cNvSpPr>
              <p:nvPr/>
            </p:nvSpPr>
            <p:spPr bwMode="auto">
              <a:xfrm flipV="1">
                <a:off x="4781" y="3729"/>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0" name="Line 485"/>
              <p:cNvSpPr>
                <a:spLocks noChangeShapeType="1"/>
              </p:cNvSpPr>
              <p:nvPr/>
            </p:nvSpPr>
            <p:spPr bwMode="auto">
              <a:xfrm flipH="1">
                <a:off x="4493" y="362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1" name="Line 486"/>
              <p:cNvSpPr>
                <a:spLocks noChangeShapeType="1"/>
              </p:cNvSpPr>
              <p:nvPr/>
            </p:nvSpPr>
            <p:spPr bwMode="auto">
              <a:xfrm flipH="1">
                <a:off x="4193" y="3641"/>
                <a:ext cx="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2" name="Line 487"/>
              <p:cNvSpPr>
                <a:spLocks noChangeShapeType="1"/>
              </p:cNvSpPr>
              <p:nvPr/>
            </p:nvSpPr>
            <p:spPr bwMode="auto">
              <a:xfrm flipH="1" flipV="1">
                <a:off x="4107" y="3643"/>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3" name="Line 488"/>
              <p:cNvSpPr>
                <a:spLocks noChangeShapeType="1"/>
              </p:cNvSpPr>
              <p:nvPr/>
            </p:nvSpPr>
            <p:spPr bwMode="auto">
              <a:xfrm flipH="1" flipV="1">
                <a:off x="3665" y="3719"/>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4" name="Line 489"/>
              <p:cNvSpPr>
                <a:spLocks noChangeShapeType="1"/>
              </p:cNvSpPr>
              <p:nvPr/>
            </p:nvSpPr>
            <p:spPr bwMode="auto">
              <a:xfrm flipV="1">
                <a:off x="3650" y="371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5" name="Line 490"/>
              <p:cNvSpPr>
                <a:spLocks noChangeShapeType="1"/>
              </p:cNvSpPr>
              <p:nvPr/>
            </p:nvSpPr>
            <p:spPr bwMode="auto">
              <a:xfrm flipH="1" flipV="1">
                <a:off x="4684" y="3700"/>
                <a:ext cx="26"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6" name="Line 491"/>
              <p:cNvSpPr>
                <a:spLocks noChangeShapeType="1"/>
              </p:cNvSpPr>
              <p:nvPr/>
            </p:nvSpPr>
            <p:spPr bwMode="auto">
              <a:xfrm flipV="1">
                <a:off x="4669" y="370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7" name="Line 492"/>
              <p:cNvSpPr>
                <a:spLocks noChangeShapeType="1"/>
              </p:cNvSpPr>
              <p:nvPr/>
            </p:nvSpPr>
            <p:spPr bwMode="auto">
              <a:xfrm flipH="1" flipV="1">
                <a:off x="4036" y="3642"/>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8" name="Line 493"/>
              <p:cNvSpPr>
                <a:spLocks noChangeShapeType="1"/>
              </p:cNvSpPr>
              <p:nvPr/>
            </p:nvSpPr>
            <p:spPr bwMode="auto">
              <a:xfrm flipV="1">
                <a:off x="4021" y="364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79" name="Line 494"/>
              <p:cNvSpPr>
                <a:spLocks noChangeShapeType="1"/>
              </p:cNvSpPr>
              <p:nvPr/>
            </p:nvSpPr>
            <p:spPr bwMode="auto">
              <a:xfrm flipH="1" flipV="1">
                <a:off x="3936" y="3667"/>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0" name="Line 495"/>
              <p:cNvSpPr>
                <a:spLocks noChangeShapeType="1"/>
              </p:cNvSpPr>
              <p:nvPr/>
            </p:nvSpPr>
            <p:spPr bwMode="auto">
              <a:xfrm flipV="1">
                <a:off x="3921" y="3667"/>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1" name="Line 496"/>
              <p:cNvSpPr>
                <a:spLocks noChangeShapeType="1"/>
              </p:cNvSpPr>
              <p:nvPr/>
            </p:nvSpPr>
            <p:spPr bwMode="auto">
              <a:xfrm flipH="1" flipV="1">
                <a:off x="3821" y="370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2" name="Line 497"/>
              <p:cNvSpPr>
                <a:spLocks noChangeShapeType="1"/>
              </p:cNvSpPr>
              <p:nvPr/>
            </p:nvSpPr>
            <p:spPr bwMode="auto">
              <a:xfrm flipV="1">
                <a:off x="3806" y="370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3" name="Line 498"/>
              <p:cNvSpPr>
                <a:spLocks noChangeShapeType="1"/>
              </p:cNvSpPr>
              <p:nvPr/>
            </p:nvSpPr>
            <p:spPr bwMode="auto">
              <a:xfrm flipH="1" flipV="1">
                <a:off x="3736" y="371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4" name="Line 499"/>
              <p:cNvSpPr>
                <a:spLocks noChangeShapeType="1"/>
              </p:cNvSpPr>
              <p:nvPr/>
            </p:nvSpPr>
            <p:spPr bwMode="auto">
              <a:xfrm flipV="1">
                <a:off x="3721" y="371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5" name="Line 500"/>
              <p:cNvSpPr>
                <a:spLocks noChangeShapeType="1"/>
              </p:cNvSpPr>
              <p:nvPr/>
            </p:nvSpPr>
            <p:spPr bwMode="auto">
              <a:xfrm flipH="1" flipV="1">
                <a:off x="4725" y="3721"/>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6" name="Line 501"/>
              <p:cNvSpPr>
                <a:spLocks noChangeShapeType="1"/>
              </p:cNvSpPr>
              <p:nvPr/>
            </p:nvSpPr>
            <p:spPr bwMode="auto">
              <a:xfrm flipV="1">
                <a:off x="4710" y="372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7" name="Line 502"/>
              <p:cNvSpPr>
                <a:spLocks noChangeShapeType="1"/>
              </p:cNvSpPr>
              <p:nvPr/>
            </p:nvSpPr>
            <p:spPr bwMode="auto">
              <a:xfrm flipH="1" flipV="1">
                <a:off x="3921" y="3675"/>
                <a:ext cx="27"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8" name="Line 503"/>
              <p:cNvSpPr>
                <a:spLocks noChangeShapeType="1"/>
              </p:cNvSpPr>
              <p:nvPr/>
            </p:nvSpPr>
            <p:spPr bwMode="auto">
              <a:xfrm flipV="1">
                <a:off x="3907" y="3675"/>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89" name="Line 504"/>
              <p:cNvSpPr>
                <a:spLocks noChangeShapeType="1"/>
              </p:cNvSpPr>
              <p:nvPr/>
            </p:nvSpPr>
            <p:spPr bwMode="auto">
              <a:xfrm flipH="1" flipV="1">
                <a:off x="3580" y="3725"/>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0" name="Line 505"/>
              <p:cNvSpPr>
                <a:spLocks noChangeShapeType="1"/>
              </p:cNvSpPr>
              <p:nvPr/>
            </p:nvSpPr>
            <p:spPr bwMode="auto">
              <a:xfrm flipV="1">
                <a:off x="3565" y="372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1" name="Line 506"/>
              <p:cNvSpPr>
                <a:spLocks noChangeShapeType="1"/>
              </p:cNvSpPr>
              <p:nvPr/>
            </p:nvSpPr>
            <p:spPr bwMode="auto">
              <a:xfrm flipH="1" flipV="1">
                <a:off x="4851" y="3735"/>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2" name="Line 507"/>
              <p:cNvSpPr>
                <a:spLocks noChangeShapeType="1"/>
              </p:cNvSpPr>
              <p:nvPr/>
            </p:nvSpPr>
            <p:spPr bwMode="auto">
              <a:xfrm flipV="1">
                <a:off x="4837" y="3735"/>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3" name="Line 508"/>
              <p:cNvSpPr>
                <a:spLocks noChangeShapeType="1"/>
              </p:cNvSpPr>
              <p:nvPr/>
            </p:nvSpPr>
            <p:spPr bwMode="auto">
              <a:xfrm flipH="1" flipV="1">
                <a:off x="4781" y="3732"/>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4" name="Line 509"/>
              <p:cNvSpPr>
                <a:spLocks noChangeShapeType="1"/>
              </p:cNvSpPr>
              <p:nvPr/>
            </p:nvSpPr>
            <p:spPr bwMode="auto">
              <a:xfrm flipV="1">
                <a:off x="4766" y="373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5" name="Line 510"/>
              <p:cNvSpPr>
                <a:spLocks noChangeShapeType="1"/>
              </p:cNvSpPr>
              <p:nvPr/>
            </p:nvSpPr>
            <p:spPr bwMode="auto">
              <a:xfrm flipH="1" flipV="1">
                <a:off x="4587" y="3652"/>
                <a:ext cx="26" cy="2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6" name="Line 511"/>
              <p:cNvSpPr>
                <a:spLocks noChangeShapeType="1"/>
              </p:cNvSpPr>
              <p:nvPr/>
            </p:nvSpPr>
            <p:spPr bwMode="auto">
              <a:xfrm>
                <a:off x="4572" y="364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7" name="Line 512"/>
              <p:cNvSpPr>
                <a:spLocks noChangeShapeType="1"/>
              </p:cNvSpPr>
              <p:nvPr/>
            </p:nvSpPr>
            <p:spPr bwMode="auto">
              <a:xfrm>
                <a:off x="4311" y="3636"/>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8" name="Line 513"/>
              <p:cNvSpPr>
                <a:spLocks noChangeShapeType="1"/>
              </p:cNvSpPr>
              <p:nvPr/>
            </p:nvSpPr>
            <p:spPr bwMode="auto">
              <a:xfrm flipH="1" flipV="1">
                <a:off x="3650" y="372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499" name="Line 514"/>
              <p:cNvSpPr>
                <a:spLocks noChangeShapeType="1"/>
              </p:cNvSpPr>
              <p:nvPr/>
            </p:nvSpPr>
            <p:spPr bwMode="auto">
              <a:xfrm flipV="1">
                <a:off x="3636" y="3723"/>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0" name="Line 515"/>
              <p:cNvSpPr>
                <a:spLocks noChangeShapeType="1"/>
              </p:cNvSpPr>
              <p:nvPr/>
            </p:nvSpPr>
            <p:spPr bwMode="auto">
              <a:xfrm flipH="1" flipV="1">
                <a:off x="4021" y="3646"/>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1" name="Line 516"/>
              <p:cNvSpPr>
                <a:spLocks noChangeShapeType="1"/>
              </p:cNvSpPr>
              <p:nvPr/>
            </p:nvSpPr>
            <p:spPr bwMode="auto">
              <a:xfrm flipV="1">
                <a:off x="4007" y="3646"/>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2" name="Line 517"/>
              <p:cNvSpPr>
                <a:spLocks noChangeShapeType="1"/>
              </p:cNvSpPr>
              <p:nvPr/>
            </p:nvSpPr>
            <p:spPr bwMode="auto">
              <a:xfrm flipH="1" flipV="1">
                <a:off x="4545" y="3640"/>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3" name="Line 518"/>
              <p:cNvSpPr>
                <a:spLocks noChangeShapeType="1"/>
              </p:cNvSpPr>
              <p:nvPr/>
            </p:nvSpPr>
            <p:spPr bwMode="auto">
              <a:xfrm flipH="1" flipV="1">
                <a:off x="4558" y="3644"/>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4" name="Line 519"/>
              <p:cNvSpPr>
                <a:spLocks noChangeShapeType="1"/>
              </p:cNvSpPr>
              <p:nvPr/>
            </p:nvSpPr>
            <p:spPr bwMode="auto">
              <a:xfrm flipH="1" flipV="1">
                <a:off x="4546" y="3640"/>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5" name="Line 520"/>
              <p:cNvSpPr>
                <a:spLocks noChangeShapeType="1"/>
              </p:cNvSpPr>
              <p:nvPr/>
            </p:nvSpPr>
            <p:spPr bwMode="auto">
              <a:xfrm flipV="1">
                <a:off x="4089" y="3646"/>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6" name="Line 521"/>
              <p:cNvSpPr>
                <a:spLocks noChangeShapeType="1"/>
              </p:cNvSpPr>
              <p:nvPr/>
            </p:nvSpPr>
            <p:spPr bwMode="auto">
              <a:xfrm flipH="1" flipV="1">
                <a:off x="3907" y="3683"/>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7" name="Line 522"/>
              <p:cNvSpPr>
                <a:spLocks noChangeShapeType="1"/>
              </p:cNvSpPr>
              <p:nvPr/>
            </p:nvSpPr>
            <p:spPr bwMode="auto">
              <a:xfrm flipV="1">
                <a:off x="3892" y="368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8" name="Line 523"/>
              <p:cNvSpPr>
                <a:spLocks noChangeShapeType="1"/>
              </p:cNvSpPr>
              <p:nvPr/>
            </p:nvSpPr>
            <p:spPr bwMode="auto">
              <a:xfrm flipH="1" flipV="1">
                <a:off x="3806" y="3709"/>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09" name="Line 524"/>
              <p:cNvSpPr>
                <a:spLocks noChangeShapeType="1"/>
              </p:cNvSpPr>
              <p:nvPr/>
            </p:nvSpPr>
            <p:spPr bwMode="auto">
              <a:xfrm flipV="1">
                <a:off x="3792" y="3709"/>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0" name="Line 525"/>
              <p:cNvSpPr>
                <a:spLocks noChangeShapeType="1"/>
              </p:cNvSpPr>
              <p:nvPr/>
            </p:nvSpPr>
            <p:spPr bwMode="auto">
              <a:xfrm flipH="1" flipV="1">
                <a:off x="4628" y="3675"/>
                <a:ext cx="26" cy="2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1" name="Line 526"/>
              <p:cNvSpPr>
                <a:spLocks noChangeShapeType="1"/>
              </p:cNvSpPr>
              <p:nvPr/>
            </p:nvSpPr>
            <p:spPr bwMode="auto">
              <a:xfrm>
                <a:off x="4613" y="367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2" name="Line 527"/>
              <p:cNvSpPr>
                <a:spLocks noChangeShapeType="1"/>
              </p:cNvSpPr>
              <p:nvPr/>
            </p:nvSpPr>
            <p:spPr bwMode="auto">
              <a:xfrm flipH="1" flipV="1">
                <a:off x="4669" y="3700"/>
                <a:ext cx="26" cy="2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3" name="Line 528"/>
              <p:cNvSpPr>
                <a:spLocks noChangeShapeType="1"/>
              </p:cNvSpPr>
              <p:nvPr/>
            </p:nvSpPr>
            <p:spPr bwMode="auto">
              <a:xfrm flipV="1">
                <a:off x="4654" y="370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4" name="Line 529"/>
              <p:cNvSpPr>
                <a:spLocks noChangeShapeType="1"/>
              </p:cNvSpPr>
              <p:nvPr/>
            </p:nvSpPr>
            <p:spPr bwMode="auto">
              <a:xfrm flipH="1" flipV="1">
                <a:off x="3721" y="371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5" name="Line 530"/>
              <p:cNvSpPr>
                <a:spLocks noChangeShapeType="1"/>
              </p:cNvSpPr>
              <p:nvPr/>
            </p:nvSpPr>
            <p:spPr bwMode="auto">
              <a:xfrm flipV="1">
                <a:off x="3706" y="371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6" name="Line 531"/>
              <p:cNvSpPr>
                <a:spLocks noChangeShapeType="1"/>
              </p:cNvSpPr>
              <p:nvPr/>
            </p:nvSpPr>
            <p:spPr bwMode="auto">
              <a:xfrm flipH="1" flipV="1">
                <a:off x="4837" y="3740"/>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7" name="Line 532"/>
              <p:cNvSpPr>
                <a:spLocks noChangeShapeType="1"/>
              </p:cNvSpPr>
              <p:nvPr/>
            </p:nvSpPr>
            <p:spPr bwMode="auto">
              <a:xfrm flipV="1">
                <a:off x="4822" y="374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8" name="Line 533"/>
              <p:cNvSpPr>
                <a:spLocks noChangeShapeType="1"/>
              </p:cNvSpPr>
              <p:nvPr/>
            </p:nvSpPr>
            <p:spPr bwMode="auto">
              <a:xfrm flipH="1">
                <a:off x="4401" y="3620"/>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19" name="Line 534"/>
              <p:cNvSpPr>
                <a:spLocks noChangeShapeType="1"/>
              </p:cNvSpPr>
              <p:nvPr/>
            </p:nvSpPr>
            <p:spPr bwMode="auto">
              <a:xfrm flipH="1" flipV="1">
                <a:off x="3565" y="372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0" name="Line 535"/>
              <p:cNvSpPr>
                <a:spLocks noChangeShapeType="1"/>
              </p:cNvSpPr>
              <p:nvPr/>
            </p:nvSpPr>
            <p:spPr bwMode="auto">
              <a:xfrm flipV="1">
                <a:off x="3550" y="372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1" name="Line 536"/>
              <p:cNvSpPr>
                <a:spLocks noChangeShapeType="1"/>
              </p:cNvSpPr>
              <p:nvPr/>
            </p:nvSpPr>
            <p:spPr bwMode="auto">
              <a:xfrm flipH="1" flipV="1">
                <a:off x="4007" y="3652"/>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2" name="Line 537"/>
              <p:cNvSpPr>
                <a:spLocks noChangeShapeType="1"/>
              </p:cNvSpPr>
              <p:nvPr/>
            </p:nvSpPr>
            <p:spPr bwMode="auto">
              <a:xfrm flipV="1">
                <a:off x="3992" y="3652"/>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3" name="Line 538"/>
              <p:cNvSpPr>
                <a:spLocks noChangeShapeType="1"/>
              </p:cNvSpPr>
              <p:nvPr/>
            </p:nvSpPr>
            <p:spPr bwMode="auto">
              <a:xfrm flipH="1" flipV="1">
                <a:off x="4710" y="3724"/>
                <a:ext cx="27"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4" name="Line 539"/>
              <p:cNvSpPr>
                <a:spLocks noChangeShapeType="1"/>
              </p:cNvSpPr>
              <p:nvPr/>
            </p:nvSpPr>
            <p:spPr bwMode="auto">
              <a:xfrm flipV="1">
                <a:off x="4695" y="372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5" name="Line 540"/>
              <p:cNvSpPr>
                <a:spLocks noChangeShapeType="1"/>
              </p:cNvSpPr>
              <p:nvPr/>
            </p:nvSpPr>
            <p:spPr bwMode="auto">
              <a:xfrm flipH="1">
                <a:off x="4486" y="3616"/>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6" name="Line 541"/>
              <p:cNvSpPr>
                <a:spLocks noChangeShapeType="1"/>
              </p:cNvSpPr>
              <p:nvPr/>
            </p:nvSpPr>
            <p:spPr bwMode="auto">
              <a:xfrm flipH="1" flipV="1">
                <a:off x="3892" y="3690"/>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7" name="Line 542"/>
              <p:cNvSpPr>
                <a:spLocks noChangeShapeType="1"/>
              </p:cNvSpPr>
              <p:nvPr/>
            </p:nvSpPr>
            <p:spPr bwMode="auto">
              <a:xfrm flipV="1">
                <a:off x="3877" y="3690"/>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8" name="Line 543"/>
              <p:cNvSpPr>
                <a:spLocks noChangeShapeType="1"/>
              </p:cNvSpPr>
              <p:nvPr/>
            </p:nvSpPr>
            <p:spPr bwMode="auto">
              <a:xfrm flipH="1">
                <a:off x="4259" y="363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29" name="Line 544"/>
              <p:cNvSpPr>
                <a:spLocks noChangeShapeType="1"/>
              </p:cNvSpPr>
              <p:nvPr/>
            </p:nvSpPr>
            <p:spPr bwMode="auto">
              <a:xfrm flipH="1" flipV="1">
                <a:off x="3636" y="3728"/>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0" name="Line 545"/>
              <p:cNvSpPr>
                <a:spLocks noChangeShapeType="1"/>
              </p:cNvSpPr>
              <p:nvPr/>
            </p:nvSpPr>
            <p:spPr bwMode="auto">
              <a:xfrm flipV="1">
                <a:off x="3621" y="372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1" name="Line 546"/>
              <p:cNvSpPr>
                <a:spLocks noChangeShapeType="1"/>
              </p:cNvSpPr>
              <p:nvPr/>
            </p:nvSpPr>
            <p:spPr bwMode="auto">
              <a:xfrm flipH="1" flipV="1">
                <a:off x="4766" y="3736"/>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2" name="Line 547"/>
              <p:cNvSpPr>
                <a:spLocks noChangeShapeType="1"/>
              </p:cNvSpPr>
              <p:nvPr/>
            </p:nvSpPr>
            <p:spPr bwMode="auto">
              <a:xfrm flipV="1">
                <a:off x="4751" y="373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3" name="Line 548"/>
              <p:cNvSpPr>
                <a:spLocks noChangeShapeType="1"/>
              </p:cNvSpPr>
              <p:nvPr/>
            </p:nvSpPr>
            <p:spPr bwMode="auto">
              <a:xfrm flipV="1">
                <a:off x="4063" y="3649"/>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4" name="Line 549"/>
              <p:cNvSpPr>
                <a:spLocks noChangeShapeType="1"/>
              </p:cNvSpPr>
              <p:nvPr/>
            </p:nvSpPr>
            <p:spPr bwMode="auto">
              <a:xfrm flipH="1" flipV="1">
                <a:off x="3792" y="371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5" name="Line 550"/>
              <p:cNvSpPr>
                <a:spLocks noChangeShapeType="1"/>
              </p:cNvSpPr>
              <p:nvPr/>
            </p:nvSpPr>
            <p:spPr bwMode="auto">
              <a:xfrm flipV="1">
                <a:off x="3777" y="371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6" name="Line 551"/>
              <p:cNvSpPr>
                <a:spLocks noChangeShapeType="1"/>
              </p:cNvSpPr>
              <p:nvPr/>
            </p:nvSpPr>
            <p:spPr bwMode="auto">
              <a:xfrm flipH="1" flipV="1">
                <a:off x="4893" y="3746"/>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7" name="Line 552"/>
              <p:cNvSpPr>
                <a:spLocks noChangeShapeType="1"/>
              </p:cNvSpPr>
              <p:nvPr/>
            </p:nvSpPr>
            <p:spPr bwMode="auto">
              <a:xfrm flipV="1">
                <a:off x="4878" y="374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8" name="Line 553"/>
              <p:cNvSpPr>
                <a:spLocks noChangeShapeType="1"/>
              </p:cNvSpPr>
              <p:nvPr/>
            </p:nvSpPr>
            <p:spPr bwMode="auto">
              <a:xfrm flipH="1" flipV="1">
                <a:off x="3877" y="3698"/>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39" name="Line 554"/>
              <p:cNvSpPr>
                <a:spLocks noChangeShapeType="1"/>
              </p:cNvSpPr>
              <p:nvPr/>
            </p:nvSpPr>
            <p:spPr bwMode="auto">
              <a:xfrm flipV="1">
                <a:off x="3862" y="3698"/>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0" name="Line 555"/>
              <p:cNvSpPr>
                <a:spLocks noChangeShapeType="1"/>
              </p:cNvSpPr>
              <p:nvPr/>
            </p:nvSpPr>
            <p:spPr bwMode="auto">
              <a:xfrm flipH="1">
                <a:off x="4310" y="363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1" name="Line 556"/>
              <p:cNvSpPr>
                <a:spLocks noChangeShapeType="1"/>
              </p:cNvSpPr>
              <p:nvPr/>
            </p:nvSpPr>
            <p:spPr bwMode="auto">
              <a:xfrm flipH="1" flipV="1">
                <a:off x="3706" y="3723"/>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2" name="Line 557"/>
              <p:cNvSpPr>
                <a:spLocks noChangeShapeType="1"/>
              </p:cNvSpPr>
              <p:nvPr/>
            </p:nvSpPr>
            <p:spPr bwMode="auto">
              <a:xfrm flipV="1">
                <a:off x="3691" y="372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3" name="Line 558"/>
              <p:cNvSpPr>
                <a:spLocks noChangeShapeType="1"/>
              </p:cNvSpPr>
              <p:nvPr/>
            </p:nvSpPr>
            <p:spPr bwMode="auto">
              <a:xfrm flipH="1" flipV="1">
                <a:off x="4822" y="3744"/>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4" name="Line 559"/>
              <p:cNvSpPr>
                <a:spLocks noChangeShapeType="1"/>
              </p:cNvSpPr>
              <p:nvPr/>
            </p:nvSpPr>
            <p:spPr bwMode="auto">
              <a:xfrm flipV="1">
                <a:off x="4807" y="374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5" name="Line 560"/>
              <p:cNvSpPr>
                <a:spLocks noChangeShapeType="1"/>
              </p:cNvSpPr>
              <p:nvPr/>
            </p:nvSpPr>
            <p:spPr bwMode="auto">
              <a:xfrm flipH="1" flipV="1">
                <a:off x="3992" y="3658"/>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6" name="Line 561"/>
              <p:cNvSpPr>
                <a:spLocks noChangeShapeType="1"/>
              </p:cNvSpPr>
              <p:nvPr/>
            </p:nvSpPr>
            <p:spPr bwMode="auto">
              <a:xfrm flipV="1">
                <a:off x="3977" y="365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7" name="Line 562"/>
              <p:cNvSpPr>
                <a:spLocks noChangeShapeType="1"/>
              </p:cNvSpPr>
              <p:nvPr/>
            </p:nvSpPr>
            <p:spPr bwMode="auto">
              <a:xfrm flipH="1" flipV="1">
                <a:off x="4572" y="3648"/>
                <a:ext cx="26"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8" name="Line 563"/>
              <p:cNvSpPr>
                <a:spLocks noChangeShapeType="1"/>
              </p:cNvSpPr>
              <p:nvPr/>
            </p:nvSpPr>
            <p:spPr bwMode="auto">
              <a:xfrm>
                <a:off x="4557" y="364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49" name="Line 564"/>
              <p:cNvSpPr>
                <a:spLocks noChangeShapeType="1"/>
              </p:cNvSpPr>
              <p:nvPr/>
            </p:nvSpPr>
            <p:spPr bwMode="auto">
              <a:xfrm flipH="1" flipV="1">
                <a:off x="4654" y="3701"/>
                <a:ext cx="27" cy="2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0" name="Line 565"/>
              <p:cNvSpPr>
                <a:spLocks noChangeShapeType="1"/>
              </p:cNvSpPr>
              <p:nvPr/>
            </p:nvSpPr>
            <p:spPr bwMode="auto">
              <a:xfrm flipV="1">
                <a:off x="4639" y="370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1" name="Line 566"/>
              <p:cNvSpPr>
                <a:spLocks noChangeShapeType="1"/>
              </p:cNvSpPr>
              <p:nvPr/>
            </p:nvSpPr>
            <p:spPr bwMode="auto">
              <a:xfrm flipH="1" flipV="1">
                <a:off x="4613" y="3674"/>
                <a:ext cx="26"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2" name="Line 567"/>
              <p:cNvSpPr>
                <a:spLocks noChangeShapeType="1"/>
              </p:cNvSpPr>
              <p:nvPr/>
            </p:nvSpPr>
            <p:spPr bwMode="auto">
              <a:xfrm>
                <a:off x="4598" y="367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3" name="Line 568"/>
              <p:cNvSpPr>
                <a:spLocks noChangeShapeType="1"/>
              </p:cNvSpPr>
              <p:nvPr/>
            </p:nvSpPr>
            <p:spPr bwMode="auto">
              <a:xfrm flipH="1" flipV="1">
                <a:off x="3550" y="373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4" name="Line 569"/>
              <p:cNvSpPr>
                <a:spLocks noChangeShapeType="1"/>
              </p:cNvSpPr>
              <p:nvPr/>
            </p:nvSpPr>
            <p:spPr bwMode="auto">
              <a:xfrm flipV="1">
                <a:off x="3535" y="373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5" name="Line 570"/>
              <p:cNvSpPr>
                <a:spLocks noChangeShapeType="1"/>
              </p:cNvSpPr>
              <p:nvPr/>
            </p:nvSpPr>
            <p:spPr bwMode="auto">
              <a:xfrm flipH="1" flipV="1">
                <a:off x="3621" y="373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6" name="Line 571"/>
              <p:cNvSpPr>
                <a:spLocks noChangeShapeType="1"/>
              </p:cNvSpPr>
              <p:nvPr/>
            </p:nvSpPr>
            <p:spPr bwMode="auto">
              <a:xfrm flipV="1">
                <a:off x="3606" y="373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7" name="Line 572"/>
              <p:cNvSpPr>
                <a:spLocks noChangeShapeType="1"/>
              </p:cNvSpPr>
              <p:nvPr/>
            </p:nvSpPr>
            <p:spPr bwMode="auto">
              <a:xfrm flipH="1" flipV="1">
                <a:off x="3862" y="3706"/>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8" name="Line 573"/>
              <p:cNvSpPr>
                <a:spLocks noChangeShapeType="1"/>
              </p:cNvSpPr>
              <p:nvPr/>
            </p:nvSpPr>
            <p:spPr bwMode="auto">
              <a:xfrm flipV="1">
                <a:off x="3848" y="3706"/>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59" name="Line 574"/>
              <p:cNvSpPr>
                <a:spLocks noChangeShapeType="1"/>
              </p:cNvSpPr>
              <p:nvPr/>
            </p:nvSpPr>
            <p:spPr bwMode="auto">
              <a:xfrm flipH="1" flipV="1">
                <a:off x="4695" y="3726"/>
                <a:ext cx="27"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0" name="Line 575"/>
              <p:cNvSpPr>
                <a:spLocks noChangeShapeType="1"/>
              </p:cNvSpPr>
              <p:nvPr/>
            </p:nvSpPr>
            <p:spPr bwMode="auto">
              <a:xfrm flipV="1">
                <a:off x="4681" y="372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1" name="Line 576"/>
              <p:cNvSpPr>
                <a:spLocks noChangeShapeType="1"/>
              </p:cNvSpPr>
              <p:nvPr/>
            </p:nvSpPr>
            <p:spPr bwMode="auto">
              <a:xfrm flipH="1" flipV="1">
                <a:off x="4751" y="3739"/>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2" name="Line 577"/>
              <p:cNvSpPr>
                <a:spLocks noChangeShapeType="1"/>
              </p:cNvSpPr>
              <p:nvPr/>
            </p:nvSpPr>
            <p:spPr bwMode="auto">
              <a:xfrm flipV="1">
                <a:off x="4737" y="3739"/>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3" name="Line 578"/>
              <p:cNvSpPr>
                <a:spLocks noChangeShapeType="1"/>
              </p:cNvSpPr>
              <p:nvPr/>
            </p:nvSpPr>
            <p:spPr bwMode="auto">
              <a:xfrm flipH="1" flipV="1">
                <a:off x="3777" y="3717"/>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4" name="Line 579"/>
              <p:cNvSpPr>
                <a:spLocks noChangeShapeType="1"/>
              </p:cNvSpPr>
              <p:nvPr/>
            </p:nvSpPr>
            <p:spPr bwMode="auto">
              <a:xfrm flipV="1">
                <a:off x="3762" y="3717"/>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5" name="Line 580"/>
              <p:cNvSpPr>
                <a:spLocks noChangeShapeType="1"/>
              </p:cNvSpPr>
              <p:nvPr/>
            </p:nvSpPr>
            <p:spPr bwMode="auto">
              <a:xfrm flipH="1" flipV="1">
                <a:off x="4878" y="3750"/>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6" name="Line 581"/>
              <p:cNvSpPr>
                <a:spLocks noChangeShapeType="1"/>
              </p:cNvSpPr>
              <p:nvPr/>
            </p:nvSpPr>
            <p:spPr bwMode="auto">
              <a:xfrm flipV="1">
                <a:off x="4863" y="375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7" name="Line 582"/>
              <p:cNvSpPr>
                <a:spLocks noChangeShapeType="1"/>
              </p:cNvSpPr>
              <p:nvPr/>
            </p:nvSpPr>
            <p:spPr bwMode="auto">
              <a:xfrm flipH="1" flipV="1">
                <a:off x="4063" y="3652"/>
                <a:ext cx="12"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8" name="Line 583"/>
              <p:cNvSpPr>
                <a:spLocks noChangeShapeType="1"/>
              </p:cNvSpPr>
              <p:nvPr/>
            </p:nvSpPr>
            <p:spPr bwMode="auto">
              <a:xfrm flipV="1">
                <a:off x="4048" y="365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69" name="Line 584"/>
              <p:cNvSpPr>
                <a:spLocks noChangeShapeType="1"/>
              </p:cNvSpPr>
              <p:nvPr/>
            </p:nvSpPr>
            <p:spPr bwMode="auto">
              <a:xfrm flipH="1" flipV="1">
                <a:off x="3977" y="3664"/>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0" name="Line 585"/>
              <p:cNvSpPr>
                <a:spLocks noChangeShapeType="1"/>
              </p:cNvSpPr>
              <p:nvPr/>
            </p:nvSpPr>
            <p:spPr bwMode="auto">
              <a:xfrm flipV="1">
                <a:off x="3962" y="366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1" name="Line 586"/>
              <p:cNvSpPr>
                <a:spLocks noChangeShapeType="1"/>
              </p:cNvSpPr>
              <p:nvPr/>
            </p:nvSpPr>
            <p:spPr bwMode="auto">
              <a:xfrm flipH="1" flipV="1">
                <a:off x="3691" y="3727"/>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2" name="Line 587"/>
              <p:cNvSpPr>
                <a:spLocks noChangeShapeType="1"/>
              </p:cNvSpPr>
              <p:nvPr/>
            </p:nvSpPr>
            <p:spPr bwMode="auto">
              <a:xfrm flipV="1">
                <a:off x="3677" y="3727"/>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3" name="Line 588"/>
              <p:cNvSpPr>
                <a:spLocks noChangeShapeType="1"/>
              </p:cNvSpPr>
              <p:nvPr/>
            </p:nvSpPr>
            <p:spPr bwMode="auto">
              <a:xfrm flipH="1" flipV="1">
                <a:off x="4807" y="3748"/>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4" name="Line 589"/>
              <p:cNvSpPr>
                <a:spLocks noChangeShapeType="1"/>
              </p:cNvSpPr>
              <p:nvPr/>
            </p:nvSpPr>
            <p:spPr bwMode="auto">
              <a:xfrm flipV="1">
                <a:off x="4792" y="374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5" name="Line 590"/>
              <p:cNvSpPr>
                <a:spLocks noChangeShapeType="1"/>
              </p:cNvSpPr>
              <p:nvPr/>
            </p:nvSpPr>
            <p:spPr bwMode="auto">
              <a:xfrm flipH="1" flipV="1">
                <a:off x="3848" y="3713"/>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6" name="Line 591"/>
              <p:cNvSpPr>
                <a:spLocks noChangeShapeType="1"/>
              </p:cNvSpPr>
              <p:nvPr/>
            </p:nvSpPr>
            <p:spPr bwMode="auto">
              <a:xfrm flipV="1">
                <a:off x="3833" y="371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7" name="Line 592"/>
              <p:cNvSpPr>
                <a:spLocks noChangeShapeType="1"/>
              </p:cNvSpPr>
              <p:nvPr/>
            </p:nvSpPr>
            <p:spPr bwMode="auto">
              <a:xfrm flipH="1" flipV="1">
                <a:off x="3535" y="3735"/>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8" name="Line 593"/>
              <p:cNvSpPr>
                <a:spLocks noChangeShapeType="1"/>
              </p:cNvSpPr>
              <p:nvPr/>
            </p:nvSpPr>
            <p:spPr bwMode="auto">
              <a:xfrm flipV="1">
                <a:off x="3521" y="373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79" name="Line 594"/>
              <p:cNvSpPr>
                <a:spLocks noChangeShapeType="1"/>
              </p:cNvSpPr>
              <p:nvPr/>
            </p:nvSpPr>
            <p:spPr bwMode="auto">
              <a:xfrm flipH="1" flipV="1">
                <a:off x="3762" y="372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0" name="Line 595"/>
              <p:cNvSpPr>
                <a:spLocks noChangeShapeType="1"/>
              </p:cNvSpPr>
              <p:nvPr/>
            </p:nvSpPr>
            <p:spPr bwMode="auto">
              <a:xfrm flipV="1">
                <a:off x="3747" y="372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1" name="Line 596"/>
              <p:cNvSpPr>
                <a:spLocks noChangeShapeType="1"/>
              </p:cNvSpPr>
              <p:nvPr/>
            </p:nvSpPr>
            <p:spPr bwMode="auto">
              <a:xfrm flipH="1" flipV="1">
                <a:off x="4639" y="3703"/>
                <a:ext cx="27"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2" name="Line 597"/>
              <p:cNvSpPr>
                <a:spLocks noChangeShapeType="1"/>
              </p:cNvSpPr>
              <p:nvPr/>
            </p:nvSpPr>
            <p:spPr bwMode="auto">
              <a:xfrm flipV="1">
                <a:off x="4625" y="3703"/>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3" name="Line 598"/>
              <p:cNvSpPr>
                <a:spLocks noChangeShapeType="1"/>
              </p:cNvSpPr>
              <p:nvPr/>
            </p:nvSpPr>
            <p:spPr bwMode="auto">
              <a:xfrm flipH="1" flipV="1">
                <a:off x="4737" y="3743"/>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4" name="Line 599"/>
              <p:cNvSpPr>
                <a:spLocks noChangeShapeType="1"/>
              </p:cNvSpPr>
              <p:nvPr/>
            </p:nvSpPr>
            <p:spPr bwMode="auto">
              <a:xfrm flipV="1">
                <a:off x="4722" y="374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5" name="Line 600"/>
              <p:cNvSpPr>
                <a:spLocks noChangeShapeType="1"/>
              </p:cNvSpPr>
              <p:nvPr/>
            </p:nvSpPr>
            <p:spPr bwMode="auto">
              <a:xfrm flipH="1">
                <a:off x="4296" y="3628"/>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6" name="Line 601"/>
              <p:cNvSpPr>
                <a:spLocks noChangeShapeType="1"/>
              </p:cNvSpPr>
              <p:nvPr/>
            </p:nvSpPr>
            <p:spPr bwMode="auto">
              <a:xfrm flipH="1" flipV="1">
                <a:off x="4681" y="3729"/>
                <a:ext cx="26"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7" name="Line 602"/>
              <p:cNvSpPr>
                <a:spLocks noChangeShapeType="1"/>
              </p:cNvSpPr>
              <p:nvPr/>
            </p:nvSpPr>
            <p:spPr bwMode="auto">
              <a:xfrm flipV="1">
                <a:off x="4666" y="372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8" name="Line 603"/>
              <p:cNvSpPr>
                <a:spLocks noChangeShapeType="1"/>
              </p:cNvSpPr>
              <p:nvPr/>
            </p:nvSpPr>
            <p:spPr bwMode="auto">
              <a:xfrm flipH="1" flipV="1">
                <a:off x="3962" y="3670"/>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89" name="Line 604"/>
              <p:cNvSpPr>
                <a:spLocks noChangeShapeType="1"/>
              </p:cNvSpPr>
              <p:nvPr/>
            </p:nvSpPr>
            <p:spPr bwMode="auto">
              <a:xfrm flipV="1">
                <a:off x="3948" y="3670"/>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90" name="Line 605"/>
              <p:cNvSpPr>
                <a:spLocks noChangeShapeType="1"/>
              </p:cNvSpPr>
              <p:nvPr/>
            </p:nvSpPr>
            <p:spPr bwMode="auto">
              <a:xfrm flipH="1" flipV="1">
                <a:off x="3606" y="373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91" name="Line 606"/>
              <p:cNvSpPr>
                <a:spLocks noChangeShapeType="1"/>
              </p:cNvSpPr>
              <p:nvPr/>
            </p:nvSpPr>
            <p:spPr bwMode="auto">
              <a:xfrm flipV="1">
                <a:off x="3591" y="373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92" name="Line 607"/>
              <p:cNvSpPr>
                <a:spLocks noChangeShapeType="1"/>
              </p:cNvSpPr>
              <p:nvPr/>
            </p:nvSpPr>
            <p:spPr bwMode="auto">
              <a:xfrm flipH="1" flipV="1">
                <a:off x="4863" y="375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593" name="Line 608"/>
              <p:cNvSpPr>
                <a:spLocks noChangeShapeType="1"/>
              </p:cNvSpPr>
              <p:nvPr/>
            </p:nvSpPr>
            <p:spPr bwMode="auto">
              <a:xfrm flipV="1">
                <a:off x="4848" y="3754"/>
                <a:ext cx="15" cy="4"/>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6" name="Group 609"/>
            <p:cNvGrpSpPr>
              <a:grpSpLocks/>
            </p:cNvGrpSpPr>
            <p:nvPr/>
          </p:nvGrpSpPr>
          <p:grpSpPr bwMode="auto">
            <a:xfrm>
              <a:off x="3432" y="3571"/>
              <a:ext cx="1540" cy="211"/>
              <a:chOff x="3432" y="3571"/>
              <a:chExt cx="1540" cy="211"/>
            </a:xfrm>
          </p:grpSpPr>
          <p:sp>
            <p:nvSpPr>
              <p:cNvPr id="312194" name="Line 610"/>
              <p:cNvSpPr>
                <a:spLocks noChangeShapeType="1"/>
              </p:cNvSpPr>
              <p:nvPr/>
            </p:nvSpPr>
            <p:spPr bwMode="auto">
              <a:xfrm flipH="1" flipV="1">
                <a:off x="3677" y="373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95" name="Line 611"/>
              <p:cNvSpPr>
                <a:spLocks noChangeShapeType="1"/>
              </p:cNvSpPr>
              <p:nvPr/>
            </p:nvSpPr>
            <p:spPr bwMode="auto">
              <a:xfrm flipV="1">
                <a:off x="3662" y="373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96" name="Line 612"/>
              <p:cNvSpPr>
                <a:spLocks noChangeShapeType="1"/>
              </p:cNvSpPr>
              <p:nvPr/>
            </p:nvSpPr>
            <p:spPr bwMode="auto">
              <a:xfrm flipH="1" flipV="1">
                <a:off x="4598" y="3672"/>
                <a:ext cx="27" cy="3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97" name="Line 613"/>
              <p:cNvSpPr>
                <a:spLocks noChangeShapeType="1"/>
              </p:cNvSpPr>
              <p:nvPr/>
            </p:nvSpPr>
            <p:spPr bwMode="auto">
              <a:xfrm>
                <a:off x="4584" y="3669"/>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98" name="Line 614"/>
              <p:cNvSpPr>
                <a:spLocks noChangeShapeType="1"/>
              </p:cNvSpPr>
              <p:nvPr/>
            </p:nvSpPr>
            <p:spPr bwMode="auto">
              <a:xfrm flipH="1" flipV="1">
                <a:off x="4048" y="3654"/>
                <a:ext cx="2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99" name="Line 615"/>
              <p:cNvSpPr>
                <a:spLocks noChangeShapeType="1"/>
              </p:cNvSpPr>
              <p:nvPr/>
            </p:nvSpPr>
            <p:spPr bwMode="auto">
              <a:xfrm flipV="1">
                <a:off x="4033" y="365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0" name="Line 616"/>
              <p:cNvSpPr>
                <a:spLocks noChangeShapeType="1"/>
              </p:cNvSpPr>
              <p:nvPr/>
            </p:nvSpPr>
            <p:spPr bwMode="auto">
              <a:xfrm flipH="1" flipV="1">
                <a:off x="3833" y="3718"/>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1" name="Line 617"/>
              <p:cNvSpPr>
                <a:spLocks noChangeShapeType="1"/>
              </p:cNvSpPr>
              <p:nvPr/>
            </p:nvSpPr>
            <p:spPr bwMode="auto">
              <a:xfrm flipV="1">
                <a:off x="3818" y="371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2" name="Line 618"/>
              <p:cNvSpPr>
                <a:spLocks noChangeShapeType="1"/>
              </p:cNvSpPr>
              <p:nvPr/>
            </p:nvSpPr>
            <p:spPr bwMode="auto">
              <a:xfrm flipH="1" flipV="1">
                <a:off x="4557" y="3643"/>
                <a:ext cx="27" cy="2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3" name="Line 619"/>
              <p:cNvSpPr>
                <a:spLocks noChangeShapeType="1"/>
              </p:cNvSpPr>
              <p:nvPr/>
            </p:nvSpPr>
            <p:spPr bwMode="auto">
              <a:xfrm>
                <a:off x="4542" y="3636"/>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4" name="Line 620"/>
              <p:cNvSpPr>
                <a:spLocks noChangeShapeType="1"/>
              </p:cNvSpPr>
              <p:nvPr/>
            </p:nvSpPr>
            <p:spPr bwMode="auto">
              <a:xfrm flipH="1" flipV="1">
                <a:off x="4792" y="3750"/>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5" name="Line 621"/>
              <p:cNvSpPr>
                <a:spLocks noChangeShapeType="1"/>
              </p:cNvSpPr>
              <p:nvPr/>
            </p:nvSpPr>
            <p:spPr bwMode="auto">
              <a:xfrm flipV="1">
                <a:off x="4778" y="3750"/>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6" name="Line 622"/>
              <p:cNvSpPr>
                <a:spLocks noChangeShapeType="1"/>
              </p:cNvSpPr>
              <p:nvPr/>
            </p:nvSpPr>
            <p:spPr bwMode="auto">
              <a:xfrm>
                <a:off x="4193" y="364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7" name="Line 623"/>
              <p:cNvSpPr>
                <a:spLocks noChangeShapeType="1"/>
              </p:cNvSpPr>
              <p:nvPr/>
            </p:nvSpPr>
            <p:spPr bwMode="auto">
              <a:xfrm flipH="1" flipV="1">
                <a:off x="3948" y="367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8" name="Line 624"/>
              <p:cNvSpPr>
                <a:spLocks noChangeShapeType="1"/>
              </p:cNvSpPr>
              <p:nvPr/>
            </p:nvSpPr>
            <p:spPr bwMode="auto">
              <a:xfrm flipV="1">
                <a:off x="3933" y="3677"/>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09" name="Line 625"/>
              <p:cNvSpPr>
                <a:spLocks noChangeShapeType="1"/>
              </p:cNvSpPr>
              <p:nvPr/>
            </p:nvSpPr>
            <p:spPr bwMode="auto">
              <a:xfrm flipH="1" flipV="1">
                <a:off x="3747" y="372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0" name="Line 626"/>
              <p:cNvSpPr>
                <a:spLocks noChangeShapeType="1"/>
              </p:cNvSpPr>
              <p:nvPr/>
            </p:nvSpPr>
            <p:spPr bwMode="auto">
              <a:xfrm flipV="1">
                <a:off x="3733" y="3728"/>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1" name="Line 627"/>
              <p:cNvSpPr>
                <a:spLocks noChangeShapeType="1"/>
              </p:cNvSpPr>
              <p:nvPr/>
            </p:nvSpPr>
            <p:spPr bwMode="auto">
              <a:xfrm flipH="1" flipV="1">
                <a:off x="3521" y="373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2" name="Line 628"/>
              <p:cNvSpPr>
                <a:spLocks noChangeShapeType="1"/>
              </p:cNvSpPr>
              <p:nvPr/>
            </p:nvSpPr>
            <p:spPr bwMode="auto">
              <a:xfrm flipV="1">
                <a:off x="3506" y="373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3" name="Line 629"/>
              <p:cNvSpPr>
                <a:spLocks noChangeShapeType="1"/>
              </p:cNvSpPr>
              <p:nvPr/>
            </p:nvSpPr>
            <p:spPr bwMode="auto">
              <a:xfrm flipH="1" flipV="1">
                <a:off x="4722" y="3747"/>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4" name="Line 630"/>
              <p:cNvSpPr>
                <a:spLocks noChangeShapeType="1"/>
              </p:cNvSpPr>
              <p:nvPr/>
            </p:nvSpPr>
            <p:spPr bwMode="auto">
              <a:xfrm flipV="1">
                <a:off x="4707" y="374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5" name="Line 631"/>
              <p:cNvSpPr>
                <a:spLocks noChangeShapeType="1"/>
              </p:cNvSpPr>
              <p:nvPr/>
            </p:nvSpPr>
            <p:spPr bwMode="auto">
              <a:xfrm flipH="1" flipV="1">
                <a:off x="4666" y="3732"/>
                <a:ext cx="26"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6" name="Line 632"/>
              <p:cNvSpPr>
                <a:spLocks noChangeShapeType="1"/>
              </p:cNvSpPr>
              <p:nvPr/>
            </p:nvSpPr>
            <p:spPr bwMode="auto">
              <a:xfrm flipV="1">
                <a:off x="4651" y="373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7" name="Line 633"/>
              <p:cNvSpPr>
                <a:spLocks noChangeShapeType="1"/>
              </p:cNvSpPr>
              <p:nvPr/>
            </p:nvSpPr>
            <p:spPr bwMode="auto">
              <a:xfrm flipH="1" flipV="1">
                <a:off x="4625" y="3705"/>
                <a:ext cx="26"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8" name="Line 634"/>
              <p:cNvSpPr>
                <a:spLocks noChangeShapeType="1"/>
              </p:cNvSpPr>
              <p:nvPr/>
            </p:nvSpPr>
            <p:spPr bwMode="auto">
              <a:xfrm flipV="1">
                <a:off x="4610" y="370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19" name="Line 635"/>
              <p:cNvSpPr>
                <a:spLocks noChangeShapeType="1"/>
              </p:cNvSpPr>
              <p:nvPr/>
            </p:nvSpPr>
            <p:spPr bwMode="auto">
              <a:xfrm flipH="1" flipV="1">
                <a:off x="4919" y="376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0" name="Line 636"/>
              <p:cNvSpPr>
                <a:spLocks noChangeShapeType="1"/>
              </p:cNvSpPr>
              <p:nvPr/>
            </p:nvSpPr>
            <p:spPr bwMode="auto">
              <a:xfrm flipV="1">
                <a:off x="4904" y="376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1" name="Line 637"/>
              <p:cNvSpPr>
                <a:spLocks noChangeShapeType="1"/>
              </p:cNvSpPr>
              <p:nvPr/>
            </p:nvSpPr>
            <p:spPr bwMode="auto">
              <a:xfrm flipH="1" flipV="1">
                <a:off x="3933" y="3686"/>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2" name="Line 638"/>
              <p:cNvSpPr>
                <a:spLocks noChangeShapeType="1"/>
              </p:cNvSpPr>
              <p:nvPr/>
            </p:nvSpPr>
            <p:spPr bwMode="auto">
              <a:xfrm flipV="1">
                <a:off x="3918" y="3686"/>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3" name="Line 639"/>
              <p:cNvSpPr>
                <a:spLocks noChangeShapeType="1"/>
              </p:cNvSpPr>
              <p:nvPr/>
            </p:nvSpPr>
            <p:spPr bwMode="auto">
              <a:xfrm flipH="1">
                <a:off x="4386" y="359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4" name="Line 640"/>
              <p:cNvSpPr>
                <a:spLocks noChangeShapeType="1"/>
              </p:cNvSpPr>
              <p:nvPr/>
            </p:nvSpPr>
            <p:spPr bwMode="auto">
              <a:xfrm flipH="1" flipV="1">
                <a:off x="3591" y="3736"/>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5" name="Line 641"/>
              <p:cNvSpPr>
                <a:spLocks noChangeShapeType="1"/>
              </p:cNvSpPr>
              <p:nvPr/>
            </p:nvSpPr>
            <p:spPr bwMode="auto">
              <a:xfrm flipV="1">
                <a:off x="3577" y="3736"/>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6" name="Line 642"/>
              <p:cNvSpPr>
                <a:spLocks noChangeShapeType="1"/>
              </p:cNvSpPr>
              <p:nvPr/>
            </p:nvSpPr>
            <p:spPr bwMode="auto">
              <a:xfrm flipH="1" flipV="1">
                <a:off x="4848" y="3758"/>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7" name="Line 643"/>
              <p:cNvSpPr>
                <a:spLocks noChangeShapeType="1"/>
              </p:cNvSpPr>
              <p:nvPr/>
            </p:nvSpPr>
            <p:spPr bwMode="auto">
              <a:xfrm flipV="1">
                <a:off x="4834" y="3758"/>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8" name="Line 644"/>
              <p:cNvSpPr>
                <a:spLocks noChangeShapeType="1"/>
              </p:cNvSpPr>
              <p:nvPr/>
            </p:nvSpPr>
            <p:spPr bwMode="auto">
              <a:xfrm flipH="1" flipV="1">
                <a:off x="3818" y="3723"/>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29" name="Line 645"/>
              <p:cNvSpPr>
                <a:spLocks noChangeShapeType="1"/>
              </p:cNvSpPr>
              <p:nvPr/>
            </p:nvSpPr>
            <p:spPr bwMode="auto">
              <a:xfrm flipV="1">
                <a:off x="3803" y="372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0" name="Line 646"/>
              <p:cNvSpPr>
                <a:spLocks noChangeShapeType="1"/>
              </p:cNvSpPr>
              <p:nvPr/>
            </p:nvSpPr>
            <p:spPr bwMode="auto">
              <a:xfrm flipH="1" flipV="1">
                <a:off x="4033" y="365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1" name="Line 647"/>
              <p:cNvSpPr>
                <a:spLocks noChangeShapeType="1"/>
              </p:cNvSpPr>
              <p:nvPr/>
            </p:nvSpPr>
            <p:spPr bwMode="auto">
              <a:xfrm flipV="1">
                <a:off x="4018" y="365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2" name="Line 648"/>
              <p:cNvSpPr>
                <a:spLocks noChangeShapeType="1"/>
              </p:cNvSpPr>
              <p:nvPr/>
            </p:nvSpPr>
            <p:spPr bwMode="auto">
              <a:xfrm flipH="1" flipV="1">
                <a:off x="3662" y="373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3" name="Line 649"/>
              <p:cNvSpPr>
                <a:spLocks noChangeShapeType="1"/>
              </p:cNvSpPr>
              <p:nvPr/>
            </p:nvSpPr>
            <p:spPr bwMode="auto">
              <a:xfrm flipV="1">
                <a:off x="3647" y="373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4" name="Line 650"/>
              <p:cNvSpPr>
                <a:spLocks noChangeShapeType="1"/>
              </p:cNvSpPr>
              <p:nvPr/>
            </p:nvSpPr>
            <p:spPr bwMode="auto">
              <a:xfrm flipH="1" flipV="1">
                <a:off x="3733" y="3734"/>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5" name="Line 651"/>
              <p:cNvSpPr>
                <a:spLocks noChangeShapeType="1"/>
              </p:cNvSpPr>
              <p:nvPr/>
            </p:nvSpPr>
            <p:spPr bwMode="auto">
              <a:xfrm flipV="1">
                <a:off x="3718" y="373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6" name="Line 652"/>
              <p:cNvSpPr>
                <a:spLocks noChangeShapeType="1"/>
              </p:cNvSpPr>
              <p:nvPr/>
            </p:nvSpPr>
            <p:spPr bwMode="auto">
              <a:xfrm flipH="1" flipV="1">
                <a:off x="3918" y="3695"/>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7" name="Line 653"/>
              <p:cNvSpPr>
                <a:spLocks noChangeShapeType="1"/>
              </p:cNvSpPr>
              <p:nvPr/>
            </p:nvSpPr>
            <p:spPr bwMode="auto">
              <a:xfrm flipV="1">
                <a:off x="3903" y="3695"/>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8" name="Line 654"/>
              <p:cNvSpPr>
                <a:spLocks noChangeShapeType="1"/>
              </p:cNvSpPr>
              <p:nvPr/>
            </p:nvSpPr>
            <p:spPr bwMode="auto">
              <a:xfrm flipH="1" flipV="1">
                <a:off x="4778" y="3754"/>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39" name="Line 655"/>
              <p:cNvSpPr>
                <a:spLocks noChangeShapeType="1"/>
              </p:cNvSpPr>
              <p:nvPr/>
            </p:nvSpPr>
            <p:spPr bwMode="auto">
              <a:xfrm flipV="1">
                <a:off x="4763" y="375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0" name="Line 656"/>
              <p:cNvSpPr>
                <a:spLocks noChangeShapeType="1"/>
              </p:cNvSpPr>
              <p:nvPr/>
            </p:nvSpPr>
            <p:spPr bwMode="auto">
              <a:xfrm flipH="1" flipV="1">
                <a:off x="3506" y="374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1" name="Line 657"/>
              <p:cNvSpPr>
                <a:spLocks noChangeShapeType="1"/>
              </p:cNvSpPr>
              <p:nvPr/>
            </p:nvSpPr>
            <p:spPr bwMode="auto">
              <a:xfrm flipV="1">
                <a:off x="3491" y="374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2" name="Line 658"/>
              <p:cNvSpPr>
                <a:spLocks noChangeShapeType="1"/>
              </p:cNvSpPr>
              <p:nvPr/>
            </p:nvSpPr>
            <p:spPr bwMode="auto">
              <a:xfrm flipH="1" flipV="1">
                <a:off x="4707" y="3750"/>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3" name="Line 659"/>
              <p:cNvSpPr>
                <a:spLocks noChangeShapeType="1"/>
              </p:cNvSpPr>
              <p:nvPr/>
            </p:nvSpPr>
            <p:spPr bwMode="auto">
              <a:xfrm flipV="1">
                <a:off x="4692" y="375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4" name="Line 660"/>
              <p:cNvSpPr>
                <a:spLocks noChangeShapeType="1"/>
              </p:cNvSpPr>
              <p:nvPr/>
            </p:nvSpPr>
            <p:spPr bwMode="auto">
              <a:xfrm flipH="1" flipV="1">
                <a:off x="4584" y="3669"/>
                <a:ext cx="26" cy="3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5" name="Line 661"/>
              <p:cNvSpPr>
                <a:spLocks noChangeShapeType="1"/>
              </p:cNvSpPr>
              <p:nvPr/>
            </p:nvSpPr>
            <p:spPr bwMode="auto">
              <a:xfrm>
                <a:off x="4569" y="366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6" name="Line 662"/>
              <p:cNvSpPr>
                <a:spLocks noChangeShapeType="1"/>
              </p:cNvSpPr>
              <p:nvPr/>
            </p:nvSpPr>
            <p:spPr bwMode="auto">
              <a:xfrm flipH="1">
                <a:off x="4208" y="3630"/>
                <a:ext cx="8"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7" name="Line 663"/>
              <p:cNvSpPr>
                <a:spLocks noChangeShapeType="1"/>
              </p:cNvSpPr>
              <p:nvPr/>
            </p:nvSpPr>
            <p:spPr bwMode="auto">
              <a:xfrm flipH="1">
                <a:off x="4192" y="3638"/>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8" name="Line 664"/>
              <p:cNvSpPr>
                <a:spLocks noChangeShapeType="1"/>
              </p:cNvSpPr>
              <p:nvPr/>
            </p:nvSpPr>
            <p:spPr bwMode="auto">
              <a:xfrm flipH="1" flipV="1">
                <a:off x="3903" y="3703"/>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49" name="Line 665"/>
              <p:cNvSpPr>
                <a:spLocks noChangeShapeType="1"/>
              </p:cNvSpPr>
              <p:nvPr/>
            </p:nvSpPr>
            <p:spPr bwMode="auto">
              <a:xfrm flipV="1">
                <a:off x="3889" y="3703"/>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0" name="Line 666"/>
              <p:cNvSpPr>
                <a:spLocks noChangeShapeType="1"/>
              </p:cNvSpPr>
              <p:nvPr/>
            </p:nvSpPr>
            <p:spPr bwMode="auto">
              <a:xfrm flipH="1" flipV="1">
                <a:off x="4018" y="3664"/>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1" name="Line 667"/>
              <p:cNvSpPr>
                <a:spLocks noChangeShapeType="1"/>
              </p:cNvSpPr>
              <p:nvPr/>
            </p:nvSpPr>
            <p:spPr bwMode="auto">
              <a:xfrm flipV="1">
                <a:off x="4004" y="3664"/>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2" name="Line 668"/>
              <p:cNvSpPr>
                <a:spLocks noChangeShapeType="1"/>
              </p:cNvSpPr>
              <p:nvPr/>
            </p:nvSpPr>
            <p:spPr bwMode="auto">
              <a:xfrm flipH="1" flipV="1">
                <a:off x="3803" y="3729"/>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3" name="Line 669"/>
              <p:cNvSpPr>
                <a:spLocks noChangeShapeType="1"/>
              </p:cNvSpPr>
              <p:nvPr/>
            </p:nvSpPr>
            <p:spPr bwMode="auto">
              <a:xfrm flipV="1">
                <a:off x="3789" y="3729"/>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4" name="Line 670"/>
              <p:cNvSpPr>
                <a:spLocks noChangeShapeType="1"/>
              </p:cNvSpPr>
              <p:nvPr/>
            </p:nvSpPr>
            <p:spPr bwMode="auto">
              <a:xfrm flipH="1" flipV="1">
                <a:off x="3577" y="3740"/>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5" name="Line 671"/>
              <p:cNvSpPr>
                <a:spLocks noChangeShapeType="1"/>
              </p:cNvSpPr>
              <p:nvPr/>
            </p:nvSpPr>
            <p:spPr bwMode="auto">
              <a:xfrm flipV="1">
                <a:off x="3562" y="374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6" name="Line 672"/>
              <p:cNvSpPr>
                <a:spLocks noChangeShapeType="1"/>
              </p:cNvSpPr>
              <p:nvPr/>
            </p:nvSpPr>
            <p:spPr bwMode="auto">
              <a:xfrm flipH="1" flipV="1">
                <a:off x="4651" y="3734"/>
                <a:ext cx="26"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7" name="Line 673"/>
              <p:cNvSpPr>
                <a:spLocks noChangeShapeType="1"/>
              </p:cNvSpPr>
              <p:nvPr/>
            </p:nvSpPr>
            <p:spPr bwMode="auto">
              <a:xfrm>
                <a:off x="4636" y="373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8" name="Line 674"/>
              <p:cNvSpPr>
                <a:spLocks noChangeShapeType="1"/>
              </p:cNvSpPr>
              <p:nvPr/>
            </p:nvSpPr>
            <p:spPr bwMode="auto">
              <a:xfrm flipH="1" flipV="1">
                <a:off x="4904" y="3762"/>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59" name="Line 675"/>
              <p:cNvSpPr>
                <a:spLocks noChangeShapeType="1"/>
              </p:cNvSpPr>
              <p:nvPr/>
            </p:nvSpPr>
            <p:spPr bwMode="auto">
              <a:xfrm flipV="1">
                <a:off x="4889" y="376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0" name="Line 676"/>
              <p:cNvSpPr>
                <a:spLocks noChangeShapeType="1"/>
              </p:cNvSpPr>
              <p:nvPr/>
            </p:nvSpPr>
            <p:spPr bwMode="auto">
              <a:xfrm flipH="1" flipV="1">
                <a:off x="4834" y="376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1" name="Line 677"/>
              <p:cNvSpPr>
                <a:spLocks noChangeShapeType="1"/>
              </p:cNvSpPr>
              <p:nvPr/>
            </p:nvSpPr>
            <p:spPr bwMode="auto">
              <a:xfrm flipV="1">
                <a:off x="4819" y="376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2" name="Line 678"/>
              <p:cNvSpPr>
                <a:spLocks noChangeShapeType="1"/>
              </p:cNvSpPr>
              <p:nvPr/>
            </p:nvSpPr>
            <p:spPr bwMode="auto">
              <a:xfrm flipH="1" flipV="1">
                <a:off x="4610" y="3706"/>
                <a:ext cx="26" cy="2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3" name="Line 679"/>
              <p:cNvSpPr>
                <a:spLocks noChangeShapeType="1"/>
              </p:cNvSpPr>
              <p:nvPr/>
            </p:nvSpPr>
            <p:spPr bwMode="auto">
              <a:xfrm>
                <a:off x="4595" y="370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4" name="Line 680"/>
              <p:cNvSpPr>
                <a:spLocks noChangeShapeType="1"/>
              </p:cNvSpPr>
              <p:nvPr/>
            </p:nvSpPr>
            <p:spPr bwMode="auto">
              <a:xfrm flipH="1" flipV="1">
                <a:off x="3718" y="373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5" name="Line 681"/>
              <p:cNvSpPr>
                <a:spLocks noChangeShapeType="1"/>
              </p:cNvSpPr>
              <p:nvPr/>
            </p:nvSpPr>
            <p:spPr bwMode="auto">
              <a:xfrm flipV="1">
                <a:off x="3703" y="373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6" name="Line 682"/>
              <p:cNvSpPr>
                <a:spLocks noChangeShapeType="1"/>
              </p:cNvSpPr>
              <p:nvPr/>
            </p:nvSpPr>
            <p:spPr bwMode="auto">
              <a:xfrm flipH="1" flipV="1">
                <a:off x="3647" y="3738"/>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7" name="Line 683"/>
              <p:cNvSpPr>
                <a:spLocks noChangeShapeType="1"/>
              </p:cNvSpPr>
              <p:nvPr/>
            </p:nvSpPr>
            <p:spPr bwMode="auto">
              <a:xfrm flipV="1">
                <a:off x="3633" y="373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8" name="Line 684"/>
              <p:cNvSpPr>
                <a:spLocks noChangeShapeType="1"/>
              </p:cNvSpPr>
              <p:nvPr/>
            </p:nvSpPr>
            <p:spPr bwMode="auto">
              <a:xfrm flipH="1" flipV="1">
                <a:off x="4763" y="3758"/>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69" name="Line 685"/>
              <p:cNvSpPr>
                <a:spLocks noChangeShapeType="1"/>
              </p:cNvSpPr>
              <p:nvPr/>
            </p:nvSpPr>
            <p:spPr bwMode="auto">
              <a:xfrm flipV="1">
                <a:off x="4748" y="375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0" name="Line 686"/>
              <p:cNvSpPr>
                <a:spLocks noChangeShapeType="1"/>
              </p:cNvSpPr>
              <p:nvPr/>
            </p:nvSpPr>
            <p:spPr bwMode="auto">
              <a:xfrm flipH="1" flipV="1">
                <a:off x="4542" y="3636"/>
                <a:ext cx="27"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1" name="Line 687"/>
              <p:cNvSpPr>
                <a:spLocks noChangeShapeType="1"/>
              </p:cNvSpPr>
              <p:nvPr/>
            </p:nvSpPr>
            <p:spPr bwMode="auto">
              <a:xfrm>
                <a:off x="4528" y="3629"/>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2" name="Line 688"/>
              <p:cNvSpPr>
                <a:spLocks noChangeShapeType="1"/>
              </p:cNvSpPr>
              <p:nvPr/>
            </p:nvSpPr>
            <p:spPr bwMode="auto">
              <a:xfrm flipH="1" flipV="1">
                <a:off x="3889" y="3710"/>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3" name="Line 689"/>
              <p:cNvSpPr>
                <a:spLocks noChangeShapeType="1"/>
              </p:cNvSpPr>
              <p:nvPr/>
            </p:nvSpPr>
            <p:spPr bwMode="auto">
              <a:xfrm flipV="1">
                <a:off x="3874" y="371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4" name="Line 690"/>
              <p:cNvSpPr>
                <a:spLocks noChangeShapeType="1"/>
              </p:cNvSpPr>
              <p:nvPr/>
            </p:nvSpPr>
            <p:spPr bwMode="auto">
              <a:xfrm flipH="1" flipV="1">
                <a:off x="4004" y="367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5" name="Line 691"/>
              <p:cNvSpPr>
                <a:spLocks noChangeShapeType="1"/>
              </p:cNvSpPr>
              <p:nvPr/>
            </p:nvSpPr>
            <p:spPr bwMode="auto">
              <a:xfrm flipV="1">
                <a:off x="3989" y="3671"/>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6" name="Line 692"/>
              <p:cNvSpPr>
                <a:spLocks noChangeShapeType="1"/>
              </p:cNvSpPr>
              <p:nvPr/>
            </p:nvSpPr>
            <p:spPr bwMode="auto">
              <a:xfrm flipH="1">
                <a:off x="4371" y="3589"/>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7" name="Line 693"/>
              <p:cNvSpPr>
                <a:spLocks noChangeShapeType="1"/>
              </p:cNvSpPr>
              <p:nvPr/>
            </p:nvSpPr>
            <p:spPr bwMode="auto">
              <a:xfrm flipH="1" flipV="1">
                <a:off x="3491" y="3745"/>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8" name="Line 694"/>
              <p:cNvSpPr>
                <a:spLocks noChangeShapeType="1"/>
              </p:cNvSpPr>
              <p:nvPr/>
            </p:nvSpPr>
            <p:spPr bwMode="auto">
              <a:xfrm flipV="1">
                <a:off x="3476" y="374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79" name="Line 695"/>
              <p:cNvSpPr>
                <a:spLocks noChangeShapeType="1"/>
              </p:cNvSpPr>
              <p:nvPr/>
            </p:nvSpPr>
            <p:spPr bwMode="auto">
              <a:xfrm flipH="1">
                <a:off x="4280" y="3615"/>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0" name="Line 696"/>
              <p:cNvSpPr>
                <a:spLocks noChangeShapeType="1"/>
              </p:cNvSpPr>
              <p:nvPr/>
            </p:nvSpPr>
            <p:spPr bwMode="auto">
              <a:xfrm>
                <a:off x="4259" y="363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1" name="Line 697"/>
              <p:cNvSpPr>
                <a:spLocks noChangeShapeType="1"/>
              </p:cNvSpPr>
              <p:nvPr/>
            </p:nvSpPr>
            <p:spPr bwMode="auto">
              <a:xfrm flipH="1" flipV="1">
                <a:off x="3789" y="373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2" name="Line 698"/>
              <p:cNvSpPr>
                <a:spLocks noChangeShapeType="1"/>
              </p:cNvSpPr>
              <p:nvPr/>
            </p:nvSpPr>
            <p:spPr bwMode="auto">
              <a:xfrm flipV="1">
                <a:off x="3774" y="373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3" name="Line 699"/>
              <p:cNvSpPr>
                <a:spLocks noChangeShapeType="1"/>
              </p:cNvSpPr>
              <p:nvPr/>
            </p:nvSpPr>
            <p:spPr bwMode="auto">
              <a:xfrm flipH="1" flipV="1">
                <a:off x="3562" y="3745"/>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4" name="Line 700"/>
              <p:cNvSpPr>
                <a:spLocks noChangeShapeType="1"/>
              </p:cNvSpPr>
              <p:nvPr/>
            </p:nvSpPr>
            <p:spPr bwMode="auto">
              <a:xfrm flipV="1">
                <a:off x="3547" y="3745"/>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5" name="Line 701"/>
              <p:cNvSpPr>
                <a:spLocks noChangeShapeType="1"/>
              </p:cNvSpPr>
              <p:nvPr/>
            </p:nvSpPr>
            <p:spPr bwMode="auto">
              <a:xfrm flipH="1" flipV="1">
                <a:off x="4692" y="3752"/>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6" name="Line 702"/>
              <p:cNvSpPr>
                <a:spLocks noChangeShapeType="1"/>
              </p:cNvSpPr>
              <p:nvPr/>
            </p:nvSpPr>
            <p:spPr bwMode="auto">
              <a:xfrm flipV="1">
                <a:off x="4677" y="375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7" name="Line 703"/>
              <p:cNvSpPr>
                <a:spLocks noChangeShapeType="1"/>
              </p:cNvSpPr>
              <p:nvPr/>
            </p:nvSpPr>
            <p:spPr bwMode="auto">
              <a:xfrm flipH="1" flipV="1">
                <a:off x="3633" y="374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8" name="Line 704"/>
              <p:cNvSpPr>
                <a:spLocks noChangeShapeType="1"/>
              </p:cNvSpPr>
              <p:nvPr/>
            </p:nvSpPr>
            <p:spPr bwMode="auto">
              <a:xfrm flipV="1">
                <a:off x="3618" y="374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89" name="Line 705"/>
              <p:cNvSpPr>
                <a:spLocks noChangeShapeType="1"/>
              </p:cNvSpPr>
              <p:nvPr/>
            </p:nvSpPr>
            <p:spPr bwMode="auto">
              <a:xfrm flipH="1" flipV="1">
                <a:off x="3989" y="367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0" name="Line 706"/>
              <p:cNvSpPr>
                <a:spLocks noChangeShapeType="1"/>
              </p:cNvSpPr>
              <p:nvPr/>
            </p:nvSpPr>
            <p:spPr bwMode="auto">
              <a:xfrm flipV="1">
                <a:off x="3974" y="3678"/>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1" name="Line 707"/>
              <p:cNvSpPr>
                <a:spLocks noChangeShapeType="1"/>
              </p:cNvSpPr>
              <p:nvPr/>
            </p:nvSpPr>
            <p:spPr bwMode="auto">
              <a:xfrm flipH="1" flipV="1">
                <a:off x="4889" y="3764"/>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2" name="Line 708"/>
              <p:cNvSpPr>
                <a:spLocks noChangeShapeType="1"/>
              </p:cNvSpPr>
              <p:nvPr/>
            </p:nvSpPr>
            <p:spPr bwMode="auto">
              <a:xfrm flipV="1">
                <a:off x="4875" y="3764"/>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3" name="Line 709"/>
              <p:cNvSpPr>
                <a:spLocks noChangeShapeType="1"/>
              </p:cNvSpPr>
              <p:nvPr/>
            </p:nvSpPr>
            <p:spPr bwMode="auto">
              <a:xfrm flipH="1" flipV="1">
                <a:off x="3874" y="371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4" name="Line 710"/>
              <p:cNvSpPr>
                <a:spLocks noChangeShapeType="1"/>
              </p:cNvSpPr>
              <p:nvPr/>
            </p:nvSpPr>
            <p:spPr bwMode="auto">
              <a:xfrm flipV="1">
                <a:off x="3859" y="3717"/>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5" name="Line 711"/>
              <p:cNvSpPr>
                <a:spLocks noChangeShapeType="1"/>
              </p:cNvSpPr>
              <p:nvPr/>
            </p:nvSpPr>
            <p:spPr bwMode="auto">
              <a:xfrm>
                <a:off x="4486" y="3615"/>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6" name="Line 712"/>
              <p:cNvSpPr>
                <a:spLocks noChangeShapeType="1"/>
              </p:cNvSpPr>
              <p:nvPr/>
            </p:nvSpPr>
            <p:spPr bwMode="auto">
              <a:xfrm>
                <a:off x="4474" y="360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7" name="Line 713"/>
              <p:cNvSpPr>
                <a:spLocks noChangeShapeType="1"/>
              </p:cNvSpPr>
              <p:nvPr/>
            </p:nvSpPr>
            <p:spPr bwMode="auto">
              <a:xfrm flipH="1" flipV="1">
                <a:off x="4819" y="376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8" name="Line 714"/>
              <p:cNvSpPr>
                <a:spLocks noChangeShapeType="1"/>
              </p:cNvSpPr>
              <p:nvPr/>
            </p:nvSpPr>
            <p:spPr bwMode="auto">
              <a:xfrm flipV="1">
                <a:off x="4804" y="376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299" name="Line 715"/>
              <p:cNvSpPr>
                <a:spLocks noChangeShapeType="1"/>
              </p:cNvSpPr>
              <p:nvPr/>
            </p:nvSpPr>
            <p:spPr bwMode="auto">
              <a:xfrm flipH="1" flipV="1">
                <a:off x="3703" y="374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0" name="Line 716"/>
              <p:cNvSpPr>
                <a:spLocks noChangeShapeType="1"/>
              </p:cNvSpPr>
              <p:nvPr/>
            </p:nvSpPr>
            <p:spPr bwMode="auto">
              <a:xfrm flipV="1">
                <a:off x="3688" y="374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1" name="Line 717"/>
              <p:cNvSpPr>
                <a:spLocks noChangeShapeType="1"/>
              </p:cNvSpPr>
              <p:nvPr/>
            </p:nvSpPr>
            <p:spPr bwMode="auto">
              <a:xfrm flipH="1" flipV="1">
                <a:off x="4748" y="3761"/>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2" name="Line 718"/>
              <p:cNvSpPr>
                <a:spLocks noChangeShapeType="1"/>
              </p:cNvSpPr>
              <p:nvPr/>
            </p:nvSpPr>
            <p:spPr bwMode="auto">
              <a:xfrm flipV="1">
                <a:off x="4733" y="376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3" name="Line 719"/>
              <p:cNvSpPr>
                <a:spLocks noChangeShapeType="1"/>
              </p:cNvSpPr>
              <p:nvPr/>
            </p:nvSpPr>
            <p:spPr bwMode="auto">
              <a:xfrm flipH="1">
                <a:off x="4092" y="366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4" name="Line 720"/>
              <p:cNvSpPr>
                <a:spLocks noChangeShapeType="1"/>
              </p:cNvSpPr>
              <p:nvPr/>
            </p:nvSpPr>
            <p:spPr bwMode="auto">
              <a:xfrm flipV="1">
                <a:off x="4060" y="3664"/>
                <a:ext cx="10"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5" name="Line 721"/>
              <p:cNvSpPr>
                <a:spLocks noChangeShapeType="1"/>
              </p:cNvSpPr>
              <p:nvPr/>
            </p:nvSpPr>
            <p:spPr bwMode="auto">
              <a:xfrm flipH="1" flipV="1">
                <a:off x="4569" y="3666"/>
                <a:ext cx="26" cy="3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6" name="Line 722"/>
              <p:cNvSpPr>
                <a:spLocks noChangeShapeType="1"/>
              </p:cNvSpPr>
              <p:nvPr/>
            </p:nvSpPr>
            <p:spPr bwMode="auto">
              <a:xfrm>
                <a:off x="4554" y="366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7" name="Line 723"/>
              <p:cNvSpPr>
                <a:spLocks noChangeShapeType="1"/>
              </p:cNvSpPr>
              <p:nvPr/>
            </p:nvSpPr>
            <p:spPr bwMode="auto">
              <a:xfrm flipH="1" flipV="1">
                <a:off x="4636" y="3733"/>
                <a:ext cx="27"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8" name="Line 724"/>
              <p:cNvSpPr>
                <a:spLocks noChangeShapeType="1"/>
              </p:cNvSpPr>
              <p:nvPr/>
            </p:nvSpPr>
            <p:spPr bwMode="auto">
              <a:xfrm flipV="1">
                <a:off x="4622" y="3733"/>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09" name="Line 725"/>
              <p:cNvSpPr>
                <a:spLocks noChangeShapeType="1"/>
              </p:cNvSpPr>
              <p:nvPr/>
            </p:nvSpPr>
            <p:spPr bwMode="auto">
              <a:xfrm flipH="1" flipV="1">
                <a:off x="3547" y="375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0" name="Line 726"/>
              <p:cNvSpPr>
                <a:spLocks noChangeShapeType="1"/>
              </p:cNvSpPr>
              <p:nvPr/>
            </p:nvSpPr>
            <p:spPr bwMode="auto">
              <a:xfrm flipV="1">
                <a:off x="3532" y="375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1" name="Line 727"/>
              <p:cNvSpPr>
                <a:spLocks noChangeShapeType="1"/>
              </p:cNvSpPr>
              <p:nvPr/>
            </p:nvSpPr>
            <p:spPr bwMode="auto">
              <a:xfrm flipH="1" flipV="1">
                <a:off x="4595" y="3705"/>
                <a:ext cx="27" cy="2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2" name="Line 728"/>
              <p:cNvSpPr>
                <a:spLocks noChangeShapeType="1"/>
              </p:cNvSpPr>
              <p:nvPr/>
            </p:nvSpPr>
            <p:spPr bwMode="auto">
              <a:xfrm>
                <a:off x="4580" y="370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3" name="Line 729"/>
              <p:cNvSpPr>
                <a:spLocks noChangeShapeType="1"/>
              </p:cNvSpPr>
              <p:nvPr/>
            </p:nvSpPr>
            <p:spPr bwMode="auto">
              <a:xfrm flipH="1" flipV="1">
                <a:off x="3774" y="373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4" name="Line 730"/>
              <p:cNvSpPr>
                <a:spLocks noChangeShapeType="1"/>
              </p:cNvSpPr>
              <p:nvPr/>
            </p:nvSpPr>
            <p:spPr bwMode="auto">
              <a:xfrm flipV="1">
                <a:off x="3759" y="373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5" name="Line 731"/>
              <p:cNvSpPr>
                <a:spLocks noChangeShapeType="1"/>
              </p:cNvSpPr>
              <p:nvPr/>
            </p:nvSpPr>
            <p:spPr bwMode="auto">
              <a:xfrm flipH="1" flipV="1">
                <a:off x="3974" y="3686"/>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6" name="Line 732"/>
              <p:cNvSpPr>
                <a:spLocks noChangeShapeType="1"/>
              </p:cNvSpPr>
              <p:nvPr/>
            </p:nvSpPr>
            <p:spPr bwMode="auto">
              <a:xfrm flipV="1">
                <a:off x="3959" y="3686"/>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7" name="Line 733"/>
              <p:cNvSpPr>
                <a:spLocks noChangeShapeType="1"/>
              </p:cNvSpPr>
              <p:nvPr/>
            </p:nvSpPr>
            <p:spPr bwMode="auto">
              <a:xfrm flipH="1" flipV="1">
                <a:off x="3859" y="3725"/>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8" name="Line 734"/>
              <p:cNvSpPr>
                <a:spLocks noChangeShapeType="1"/>
              </p:cNvSpPr>
              <p:nvPr/>
            </p:nvSpPr>
            <p:spPr bwMode="auto">
              <a:xfrm flipV="1">
                <a:off x="3844" y="3725"/>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19" name="Line 735"/>
              <p:cNvSpPr>
                <a:spLocks noChangeShapeType="1"/>
              </p:cNvSpPr>
              <p:nvPr/>
            </p:nvSpPr>
            <p:spPr bwMode="auto">
              <a:xfrm flipH="1" flipV="1">
                <a:off x="3476" y="374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0" name="Line 736"/>
              <p:cNvSpPr>
                <a:spLocks noChangeShapeType="1"/>
              </p:cNvSpPr>
              <p:nvPr/>
            </p:nvSpPr>
            <p:spPr bwMode="auto">
              <a:xfrm flipV="1">
                <a:off x="3462" y="374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1" name="Line 737"/>
              <p:cNvSpPr>
                <a:spLocks noChangeShapeType="1"/>
              </p:cNvSpPr>
              <p:nvPr/>
            </p:nvSpPr>
            <p:spPr bwMode="auto">
              <a:xfrm flipH="1" flipV="1">
                <a:off x="3618" y="3748"/>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2" name="Line 738"/>
              <p:cNvSpPr>
                <a:spLocks noChangeShapeType="1"/>
              </p:cNvSpPr>
              <p:nvPr/>
            </p:nvSpPr>
            <p:spPr bwMode="auto">
              <a:xfrm flipV="1">
                <a:off x="3603" y="374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3" name="Line 739"/>
              <p:cNvSpPr>
                <a:spLocks noChangeShapeType="1"/>
              </p:cNvSpPr>
              <p:nvPr/>
            </p:nvSpPr>
            <p:spPr bwMode="auto">
              <a:xfrm flipH="1" flipV="1">
                <a:off x="4875" y="376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4" name="Line 740"/>
              <p:cNvSpPr>
                <a:spLocks noChangeShapeType="1"/>
              </p:cNvSpPr>
              <p:nvPr/>
            </p:nvSpPr>
            <p:spPr bwMode="auto">
              <a:xfrm flipV="1">
                <a:off x="4860" y="376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5" name="Line 741"/>
              <p:cNvSpPr>
                <a:spLocks noChangeShapeType="1"/>
              </p:cNvSpPr>
              <p:nvPr/>
            </p:nvSpPr>
            <p:spPr bwMode="auto">
              <a:xfrm flipH="1">
                <a:off x="4266" y="3613"/>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6" name="Line 742"/>
              <p:cNvSpPr>
                <a:spLocks noChangeShapeType="1"/>
              </p:cNvSpPr>
              <p:nvPr/>
            </p:nvSpPr>
            <p:spPr bwMode="auto">
              <a:xfrm flipH="1" flipV="1">
                <a:off x="4677" y="3754"/>
                <a:ext cx="27"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7" name="Line 743"/>
              <p:cNvSpPr>
                <a:spLocks noChangeShapeType="1"/>
              </p:cNvSpPr>
              <p:nvPr/>
            </p:nvSpPr>
            <p:spPr bwMode="auto">
              <a:xfrm flipV="1">
                <a:off x="4663" y="3754"/>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8" name="Line 744"/>
              <p:cNvSpPr>
                <a:spLocks noChangeShapeType="1"/>
              </p:cNvSpPr>
              <p:nvPr/>
            </p:nvSpPr>
            <p:spPr bwMode="auto">
              <a:xfrm flipH="1" flipV="1">
                <a:off x="4804" y="376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29" name="Line 745"/>
              <p:cNvSpPr>
                <a:spLocks noChangeShapeType="1"/>
              </p:cNvSpPr>
              <p:nvPr/>
            </p:nvSpPr>
            <p:spPr bwMode="auto">
              <a:xfrm flipV="1">
                <a:off x="4789" y="376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0" name="Line 746"/>
              <p:cNvSpPr>
                <a:spLocks noChangeShapeType="1"/>
              </p:cNvSpPr>
              <p:nvPr/>
            </p:nvSpPr>
            <p:spPr bwMode="auto">
              <a:xfrm flipH="1" flipV="1">
                <a:off x="4945" y="376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1" name="Line 747"/>
              <p:cNvSpPr>
                <a:spLocks noChangeShapeType="1"/>
              </p:cNvSpPr>
              <p:nvPr/>
            </p:nvSpPr>
            <p:spPr bwMode="auto">
              <a:xfrm flipV="1">
                <a:off x="4931" y="3768"/>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2" name="Line 748"/>
              <p:cNvSpPr>
                <a:spLocks noChangeShapeType="1"/>
              </p:cNvSpPr>
              <p:nvPr/>
            </p:nvSpPr>
            <p:spPr bwMode="auto">
              <a:xfrm flipH="1">
                <a:off x="4060" y="3668"/>
                <a:ext cx="8"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3" name="Line 749"/>
              <p:cNvSpPr>
                <a:spLocks noChangeShapeType="1"/>
              </p:cNvSpPr>
              <p:nvPr/>
            </p:nvSpPr>
            <p:spPr bwMode="auto">
              <a:xfrm flipV="1">
                <a:off x="4045" y="3668"/>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4" name="Line 750"/>
              <p:cNvSpPr>
                <a:spLocks noChangeShapeType="1"/>
              </p:cNvSpPr>
              <p:nvPr/>
            </p:nvSpPr>
            <p:spPr bwMode="auto">
              <a:xfrm flipH="1" flipV="1">
                <a:off x="3959" y="3694"/>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5" name="Line 751"/>
              <p:cNvSpPr>
                <a:spLocks noChangeShapeType="1"/>
              </p:cNvSpPr>
              <p:nvPr/>
            </p:nvSpPr>
            <p:spPr bwMode="auto">
              <a:xfrm flipV="1">
                <a:off x="3945" y="3694"/>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6" name="Line 752"/>
              <p:cNvSpPr>
                <a:spLocks noChangeShapeType="1"/>
              </p:cNvSpPr>
              <p:nvPr/>
            </p:nvSpPr>
            <p:spPr bwMode="auto">
              <a:xfrm flipH="1" flipV="1">
                <a:off x="3688" y="3744"/>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7" name="Line 753"/>
              <p:cNvSpPr>
                <a:spLocks noChangeShapeType="1"/>
              </p:cNvSpPr>
              <p:nvPr/>
            </p:nvSpPr>
            <p:spPr bwMode="auto">
              <a:xfrm flipV="1">
                <a:off x="3674" y="3744"/>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8" name="Line 754"/>
              <p:cNvSpPr>
                <a:spLocks noChangeShapeType="1"/>
              </p:cNvSpPr>
              <p:nvPr/>
            </p:nvSpPr>
            <p:spPr bwMode="auto">
              <a:xfrm flipH="1" flipV="1">
                <a:off x="3844" y="3732"/>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39" name="Line 755"/>
              <p:cNvSpPr>
                <a:spLocks noChangeShapeType="1"/>
              </p:cNvSpPr>
              <p:nvPr/>
            </p:nvSpPr>
            <p:spPr bwMode="auto">
              <a:xfrm flipV="1">
                <a:off x="3830" y="3732"/>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0" name="Line 756"/>
              <p:cNvSpPr>
                <a:spLocks noChangeShapeType="1"/>
              </p:cNvSpPr>
              <p:nvPr/>
            </p:nvSpPr>
            <p:spPr bwMode="auto">
              <a:xfrm flipH="1" flipV="1">
                <a:off x="4733" y="3764"/>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1" name="Line 757"/>
              <p:cNvSpPr>
                <a:spLocks noChangeShapeType="1"/>
              </p:cNvSpPr>
              <p:nvPr/>
            </p:nvSpPr>
            <p:spPr bwMode="auto">
              <a:xfrm flipV="1">
                <a:off x="4719" y="3764"/>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2" name="Line 758"/>
              <p:cNvSpPr>
                <a:spLocks noChangeShapeType="1"/>
              </p:cNvSpPr>
              <p:nvPr/>
            </p:nvSpPr>
            <p:spPr bwMode="auto">
              <a:xfrm flipH="1" flipV="1">
                <a:off x="3759" y="3742"/>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3" name="Line 759"/>
              <p:cNvSpPr>
                <a:spLocks noChangeShapeType="1"/>
              </p:cNvSpPr>
              <p:nvPr/>
            </p:nvSpPr>
            <p:spPr bwMode="auto">
              <a:xfrm flipV="1">
                <a:off x="3744" y="374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4" name="Line 760"/>
              <p:cNvSpPr>
                <a:spLocks noChangeShapeType="1"/>
              </p:cNvSpPr>
              <p:nvPr/>
            </p:nvSpPr>
            <p:spPr bwMode="auto">
              <a:xfrm flipH="1" flipV="1">
                <a:off x="4528" y="3629"/>
                <a:ext cx="26" cy="3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5" name="Line 761"/>
              <p:cNvSpPr>
                <a:spLocks noChangeShapeType="1"/>
              </p:cNvSpPr>
              <p:nvPr/>
            </p:nvSpPr>
            <p:spPr bwMode="auto">
              <a:xfrm>
                <a:off x="4513" y="3620"/>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6" name="Line 762"/>
              <p:cNvSpPr>
                <a:spLocks noChangeShapeType="1"/>
              </p:cNvSpPr>
              <p:nvPr/>
            </p:nvSpPr>
            <p:spPr bwMode="auto">
              <a:xfrm flipH="1" flipV="1">
                <a:off x="3462" y="375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7" name="Line 763"/>
              <p:cNvSpPr>
                <a:spLocks noChangeShapeType="1"/>
              </p:cNvSpPr>
              <p:nvPr/>
            </p:nvSpPr>
            <p:spPr bwMode="auto">
              <a:xfrm flipV="1">
                <a:off x="3447" y="375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8" name="Line 764"/>
              <p:cNvSpPr>
                <a:spLocks noChangeShapeType="1"/>
              </p:cNvSpPr>
              <p:nvPr/>
            </p:nvSpPr>
            <p:spPr bwMode="auto">
              <a:xfrm flipH="1" flipV="1">
                <a:off x="3532" y="3753"/>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49" name="Line 765"/>
              <p:cNvSpPr>
                <a:spLocks noChangeShapeType="1"/>
              </p:cNvSpPr>
              <p:nvPr/>
            </p:nvSpPr>
            <p:spPr bwMode="auto">
              <a:xfrm flipV="1">
                <a:off x="3518" y="3753"/>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0" name="Line 766"/>
              <p:cNvSpPr>
                <a:spLocks noChangeShapeType="1"/>
              </p:cNvSpPr>
              <p:nvPr/>
            </p:nvSpPr>
            <p:spPr bwMode="auto">
              <a:xfrm flipH="1" flipV="1">
                <a:off x="3603" y="3752"/>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1" name="Line 767"/>
              <p:cNvSpPr>
                <a:spLocks noChangeShapeType="1"/>
              </p:cNvSpPr>
              <p:nvPr/>
            </p:nvSpPr>
            <p:spPr bwMode="auto">
              <a:xfrm flipV="1">
                <a:off x="3588" y="375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2" name="Line 768"/>
              <p:cNvSpPr>
                <a:spLocks noChangeShapeType="1"/>
              </p:cNvSpPr>
              <p:nvPr/>
            </p:nvSpPr>
            <p:spPr bwMode="auto">
              <a:xfrm flipH="1" flipV="1">
                <a:off x="4622" y="3733"/>
                <a:ext cx="26" cy="2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3" name="Line 769"/>
              <p:cNvSpPr>
                <a:spLocks noChangeShapeType="1"/>
              </p:cNvSpPr>
              <p:nvPr/>
            </p:nvSpPr>
            <p:spPr bwMode="auto">
              <a:xfrm flipV="1">
                <a:off x="4607" y="373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4" name="Line 770"/>
              <p:cNvSpPr>
                <a:spLocks noChangeShapeType="1"/>
              </p:cNvSpPr>
              <p:nvPr/>
            </p:nvSpPr>
            <p:spPr bwMode="auto">
              <a:xfrm flipH="1" flipV="1">
                <a:off x="3945" y="3701"/>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5" name="Line 771"/>
              <p:cNvSpPr>
                <a:spLocks noChangeShapeType="1"/>
              </p:cNvSpPr>
              <p:nvPr/>
            </p:nvSpPr>
            <p:spPr bwMode="auto">
              <a:xfrm flipV="1">
                <a:off x="3930" y="3701"/>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6" name="Line 772"/>
              <p:cNvSpPr>
                <a:spLocks noChangeShapeType="1"/>
              </p:cNvSpPr>
              <p:nvPr/>
            </p:nvSpPr>
            <p:spPr bwMode="auto">
              <a:xfrm flipH="1">
                <a:off x="4045" y="3675"/>
                <a:ext cx="20"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7" name="Line 773"/>
              <p:cNvSpPr>
                <a:spLocks noChangeShapeType="1"/>
              </p:cNvSpPr>
              <p:nvPr/>
            </p:nvSpPr>
            <p:spPr bwMode="auto">
              <a:xfrm flipV="1">
                <a:off x="4030" y="3675"/>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8" name="Line 774"/>
              <p:cNvSpPr>
                <a:spLocks noChangeShapeType="1"/>
              </p:cNvSpPr>
              <p:nvPr/>
            </p:nvSpPr>
            <p:spPr bwMode="auto">
              <a:xfrm flipH="1" flipV="1">
                <a:off x="4663" y="3757"/>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59" name="Line 775"/>
              <p:cNvSpPr>
                <a:spLocks noChangeShapeType="1"/>
              </p:cNvSpPr>
              <p:nvPr/>
            </p:nvSpPr>
            <p:spPr bwMode="auto">
              <a:xfrm flipV="1">
                <a:off x="4648" y="375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0" name="Line 776"/>
              <p:cNvSpPr>
                <a:spLocks noChangeShapeType="1"/>
              </p:cNvSpPr>
              <p:nvPr/>
            </p:nvSpPr>
            <p:spPr bwMode="auto">
              <a:xfrm flipH="1" flipV="1">
                <a:off x="4789" y="3771"/>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1" name="Line 777"/>
              <p:cNvSpPr>
                <a:spLocks noChangeShapeType="1"/>
              </p:cNvSpPr>
              <p:nvPr/>
            </p:nvSpPr>
            <p:spPr bwMode="auto">
              <a:xfrm flipV="1">
                <a:off x="4775" y="3771"/>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2" name="Line 778"/>
              <p:cNvSpPr>
                <a:spLocks noChangeShapeType="1"/>
              </p:cNvSpPr>
              <p:nvPr/>
            </p:nvSpPr>
            <p:spPr bwMode="auto">
              <a:xfrm flipH="1" flipV="1">
                <a:off x="4860" y="3772"/>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3" name="Line 779"/>
              <p:cNvSpPr>
                <a:spLocks noChangeShapeType="1"/>
              </p:cNvSpPr>
              <p:nvPr/>
            </p:nvSpPr>
            <p:spPr bwMode="auto">
              <a:xfrm flipV="1">
                <a:off x="4845" y="377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4" name="Line 780"/>
              <p:cNvSpPr>
                <a:spLocks noChangeShapeType="1"/>
              </p:cNvSpPr>
              <p:nvPr/>
            </p:nvSpPr>
            <p:spPr bwMode="auto">
              <a:xfrm flipH="1" flipV="1">
                <a:off x="3830" y="3737"/>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5" name="Line 781"/>
              <p:cNvSpPr>
                <a:spLocks noChangeShapeType="1"/>
              </p:cNvSpPr>
              <p:nvPr/>
            </p:nvSpPr>
            <p:spPr bwMode="auto">
              <a:xfrm flipV="1">
                <a:off x="3815" y="373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6" name="Line 782"/>
              <p:cNvSpPr>
                <a:spLocks noChangeShapeType="1"/>
              </p:cNvSpPr>
              <p:nvPr/>
            </p:nvSpPr>
            <p:spPr bwMode="auto">
              <a:xfrm flipH="1" flipV="1">
                <a:off x="3674" y="3749"/>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7" name="Line 783"/>
              <p:cNvSpPr>
                <a:spLocks noChangeShapeType="1"/>
              </p:cNvSpPr>
              <p:nvPr/>
            </p:nvSpPr>
            <p:spPr bwMode="auto">
              <a:xfrm flipV="1">
                <a:off x="3659" y="374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8" name="Line 784"/>
              <p:cNvSpPr>
                <a:spLocks noChangeShapeType="1"/>
              </p:cNvSpPr>
              <p:nvPr/>
            </p:nvSpPr>
            <p:spPr bwMode="auto">
              <a:xfrm flipH="1" flipV="1">
                <a:off x="4580" y="3702"/>
                <a:ext cx="27" cy="3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69" name="Line 785"/>
              <p:cNvSpPr>
                <a:spLocks noChangeShapeType="1"/>
              </p:cNvSpPr>
              <p:nvPr/>
            </p:nvSpPr>
            <p:spPr bwMode="auto">
              <a:xfrm>
                <a:off x="4554" y="3661"/>
                <a:ext cx="26" cy="4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0" name="Line 786"/>
              <p:cNvSpPr>
                <a:spLocks noChangeShapeType="1"/>
              </p:cNvSpPr>
              <p:nvPr/>
            </p:nvSpPr>
            <p:spPr bwMode="auto">
              <a:xfrm>
                <a:off x="4566" y="3700"/>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1" name="Line 787"/>
              <p:cNvSpPr>
                <a:spLocks noChangeShapeType="1"/>
              </p:cNvSpPr>
              <p:nvPr/>
            </p:nvSpPr>
            <p:spPr bwMode="auto">
              <a:xfrm>
                <a:off x="4539" y="3654"/>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2" name="Line 788"/>
              <p:cNvSpPr>
                <a:spLocks noChangeShapeType="1"/>
              </p:cNvSpPr>
              <p:nvPr/>
            </p:nvSpPr>
            <p:spPr bwMode="auto">
              <a:xfrm flipH="1" flipV="1">
                <a:off x="3930" y="3709"/>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3" name="Line 789"/>
              <p:cNvSpPr>
                <a:spLocks noChangeShapeType="1"/>
              </p:cNvSpPr>
              <p:nvPr/>
            </p:nvSpPr>
            <p:spPr bwMode="auto">
              <a:xfrm flipV="1">
                <a:off x="3915" y="3709"/>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4" name="Line 790"/>
              <p:cNvSpPr>
                <a:spLocks noChangeShapeType="1"/>
              </p:cNvSpPr>
              <p:nvPr/>
            </p:nvSpPr>
            <p:spPr bwMode="auto">
              <a:xfrm flipH="1" flipV="1">
                <a:off x="4931" y="376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5" name="Line 791"/>
              <p:cNvSpPr>
                <a:spLocks noChangeShapeType="1"/>
              </p:cNvSpPr>
              <p:nvPr/>
            </p:nvSpPr>
            <p:spPr bwMode="auto">
              <a:xfrm flipV="1">
                <a:off x="4916" y="376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6" name="Line 792"/>
              <p:cNvSpPr>
                <a:spLocks noChangeShapeType="1"/>
              </p:cNvSpPr>
              <p:nvPr/>
            </p:nvSpPr>
            <p:spPr bwMode="auto">
              <a:xfrm flipH="1" flipV="1">
                <a:off x="3447" y="375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7" name="Line 793"/>
              <p:cNvSpPr>
                <a:spLocks noChangeShapeType="1"/>
              </p:cNvSpPr>
              <p:nvPr/>
            </p:nvSpPr>
            <p:spPr bwMode="auto">
              <a:xfrm flipV="1">
                <a:off x="3432" y="375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8" name="Line 794"/>
              <p:cNvSpPr>
                <a:spLocks noChangeShapeType="1"/>
              </p:cNvSpPr>
              <p:nvPr/>
            </p:nvSpPr>
            <p:spPr bwMode="auto">
              <a:xfrm flipH="1" flipV="1">
                <a:off x="3744" y="3746"/>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79" name="Line 795"/>
              <p:cNvSpPr>
                <a:spLocks noChangeShapeType="1"/>
              </p:cNvSpPr>
              <p:nvPr/>
            </p:nvSpPr>
            <p:spPr bwMode="auto">
              <a:xfrm flipV="1">
                <a:off x="3730" y="3746"/>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0" name="Line 796"/>
              <p:cNvSpPr>
                <a:spLocks noChangeShapeType="1"/>
              </p:cNvSpPr>
              <p:nvPr/>
            </p:nvSpPr>
            <p:spPr bwMode="auto">
              <a:xfrm flipH="1">
                <a:off x="4251" y="3613"/>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1" name="Line 797"/>
              <p:cNvSpPr>
                <a:spLocks noChangeShapeType="1"/>
              </p:cNvSpPr>
              <p:nvPr/>
            </p:nvSpPr>
            <p:spPr bwMode="auto">
              <a:xfrm flipH="1" flipV="1">
                <a:off x="4719" y="3767"/>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2" name="Line 798"/>
              <p:cNvSpPr>
                <a:spLocks noChangeShapeType="1"/>
              </p:cNvSpPr>
              <p:nvPr/>
            </p:nvSpPr>
            <p:spPr bwMode="auto">
              <a:xfrm flipV="1">
                <a:off x="4704" y="376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3" name="Line 799"/>
              <p:cNvSpPr>
                <a:spLocks noChangeShapeType="1"/>
              </p:cNvSpPr>
              <p:nvPr/>
            </p:nvSpPr>
            <p:spPr bwMode="auto">
              <a:xfrm flipH="1">
                <a:off x="4030" y="3682"/>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4" name="Line 800"/>
              <p:cNvSpPr>
                <a:spLocks noChangeShapeType="1"/>
              </p:cNvSpPr>
              <p:nvPr/>
            </p:nvSpPr>
            <p:spPr bwMode="auto">
              <a:xfrm flipV="1">
                <a:off x="4015" y="368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5" name="Line 801"/>
              <p:cNvSpPr>
                <a:spLocks noChangeShapeType="1"/>
              </p:cNvSpPr>
              <p:nvPr/>
            </p:nvSpPr>
            <p:spPr bwMode="auto">
              <a:xfrm flipH="1" flipV="1">
                <a:off x="4473" y="3606"/>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6" name="Line 802"/>
              <p:cNvSpPr>
                <a:spLocks noChangeShapeType="1"/>
              </p:cNvSpPr>
              <p:nvPr/>
            </p:nvSpPr>
            <p:spPr bwMode="auto">
              <a:xfrm>
                <a:off x="4464" y="360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7" name="Line 803"/>
              <p:cNvSpPr>
                <a:spLocks noChangeShapeType="1"/>
              </p:cNvSpPr>
              <p:nvPr/>
            </p:nvSpPr>
            <p:spPr bwMode="auto">
              <a:xfrm flipH="1">
                <a:off x="4427" y="3571"/>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8" name="Line 804"/>
              <p:cNvSpPr>
                <a:spLocks noChangeShapeType="1"/>
              </p:cNvSpPr>
              <p:nvPr/>
            </p:nvSpPr>
            <p:spPr bwMode="auto">
              <a:xfrm>
                <a:off x="4386" y="359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89" name="Line 805"/>
              <p:cNvSpPr>
                <a:spLocks noChangeShapeType="1"/>
              </p:cNvSpPr>
              <p:nvPr/>
            </p:nvSpPr>
            <p:spPr bwMode="auto">
              <a:xfrm flipH="1" flipV="1">
                <a:off x="3518" y="375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90" name="Line 806"/>
              <p:cNvSpPr>
                <a:spLocks noChangeShapeType="1"/>
              </p:cNvSpPr>
              <p:nvPr/>
            </p:nvSpPr>
            <p:spPr bwMode="auto">
              <a:xfrm flipV="1">
                <a:off x="3503" y="375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91" name="Line 807"/>
              <p:cNvSpPr>
                <a:spLocks noChangeShapeType="1"/>
              </p:cNvSpPr>
              <p:nvPr/>
            </p:nvSpPr>
            <p:spPr bwMode="auto">
              <a:xfrm flipH="1" flipV="1">
                <a:off x="3588" y="3755"/>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92" name="Line 808"/>
              <p:cNvSpPr>
                <a:spLocks noChangeShapeType="1"/>
              </p:cNvSpPr>
              <p:nvPr/>
            </p:nvSpPr>
            <p:spPr bwMode="auto">
              <a:xfrm flipV="1">
                <a:off x="3573" y="375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393" name="Line 809"/>
              <p:cNvSpPr>
                <a:spLocks noChangeShapeType="1"/>
              </p:cNvSpPr>
              <p:nvPr/>
            </p:nvSpPr>
            <p:spPr bwMode="auto">
              <a:xfrm flipH="1" flipV="1">
                <a:off x="4607" y="3736"/>
                <a:ext cx="26" cy="28"/>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7" name="Group 810"/>
            <p:cNvGrpSpPr>
              <a:grpSpLocks/>
            </p:cNvGrpSpPr>
            <p:nvPr/>
          </p:nvGrpSpPr>
          <p:grpSpPr bwMode="auto">
            <a:xfrm>
              <a:off x="3358" y="3584"/>
              <a:ext cx="1667" cy="212"/>
              <a:chOff x="3358" y="3584"/>
              <a:chExt cx="1667" cy="212"/>
            </a:xfrm>
          </p:grpSpPr>
          <p:sp>
            <p:nvSpPr>
              <p:cNvPr id="311994" name="Line 811"/>
              <p:cNvSpPr>
                <a:spLocks noChangeShapeType="1"/>
              </p:cNvSpPr>
              <p:nvPr/>
            </p:nvSpPr>
            <p:spPr bwMode="auto">
              <a:xfrm flipV="1">
                <a:off x="4592" y="373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95" name="Line 812"/>
              <p:cNvSpPr>
                <a:spLocks noChangeShapeType="1"/>
              </p:cNvSpPr>
              <p:nvPr/>
            </p:nvSpPr>
            <p:spPr bwMode="auto">
              <a:xfrm flipH="1" flipV="1">
                <a:off x="3915" y="3717"/>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96" name="Line 813"/>
              <p:cNvSpPr>
                <a:spLocks noChangeShapeType="1"/>
              </p:cNvSpPr>
              <p:nvPr/>
            </p:nvSpPr>
            <p:spPr bwMode="auto">
              <a:xfrm flipV="1">
                <a:off x="3900" y="3717"/>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97" name="Line 814"/>
              <p:cNvSpPr>
                <a:spLocks noChangeShapeType="1"/>
              </p:cNvSpPr>
              <p:nvPr/>
            </p:nvSpPr>
            <p:spPr bwMode="auto">
              <a:xfrm flipH="1" flipV="1">
                <a:off x="4648" y="3761"/>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98" name="Line 815"/>
              <p:cNvSpPr>
                <a:spLocks noChangeShapeType="1"/>
              </p:cNvSpPr>
              <p:nvPr/>
            </p:nvSpPr>
            <p:spPr bwMode="auto">
              <a:xfrm flipV="1">
                <a:off x="4633" y="376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99" name="Line 816"/>
              <p:cNvSpPr>
                <a:spLocks noChangeShapeType="1"/>
              </p:cNvSpPr>
              <p:nvPr/>
            </p:nvSpPr>
            <p:spPr bwMode="auto">
              <a:xfrm flipH="1" flipV="1">
                <a:off x="3659" y="3753"/>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0" name="Line 817"/>
              <p:cNvSpPr>
                <a:spLocks noChangeShapeType="1"/>
              </p:cNvSpPr>
              <p:nvPr/>
            </p:nvSpPr>
            <p:spPr bwMode="auto">
              <a:xfrm flipV="1">
                <a:off x="3644" y="375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1" name="Line 818"/>
              <p:cNvSpPr>
                <a:spLocks noChangeShapeType="1"/>
              </p:cNvSpPr>
              <p:nvPr/>
            </p:nvSpPr>
            <p:spPr bwMode="auto">
              <a:xfrm flipH="1" flipV="1">
                <a:off x="3815" y="3741"/>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2" name="Line 819"/>
              <p:cNvSpPr>
                <a:spLocks noChangeShapeType="1"/>
              </p:cNvSpPr>
              <p:nvPr/>
            </p:nvSpPr>
            <p:spPr bwMode="auto">
              <a:xfrm flipV="1">
                <a:off x="3800" y="374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3" name="Line 820"/>
              <p:cNvSpPr>
                <a:spLocks noChangeShapeType="1"/>
              </p:cNvSpPr>
              <p:nvPr/>
            </p:nvSpPr>
            <p:spPr bwMode="auto">
              <a:xfrm flipH="1" flipV="1">
                <a:off x="4775" y="3774"/>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4" name="Line 821"/>
              <p:cNvSpPr>
                <a:spLocks noChangeShapeType="1"/>
              </p:cNvSpPr>
              <p:nvPr/>
            </p:nvSpPr>
            <p:spPr bwMode="auto">
              <a:xfrm flipV="1">
                <a:off x="4760" y="377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5" name="Line 822"/>
              <p:cNvSpPr>
                <a:spLocks noChangeShapeType="1"/>
              </p:cNvSpPr>
              <p:nvPr/>
            </p:nvSpPr>
            <p:spPr bwMode="auto">
              <a:xfrm flipH="1" flipV="1">
                <a:off x="4015" y="3689"/>
                <a:ext cx="27"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6" name="Line 823"/>
              <p:cNvSpPr>
                <a:spLocks noChangeShapeType="1"/>
              </p:cNvSpPr>
              <p:nvPr/>
            </p:nvSpPr>
            <p:spPr bwMode="auto">
              <a:xfrm flipV="1">
                <a:off x="4001" y="3689"/>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7" name="Line 824"/>
              <p:cNvSpPr>
                <a:spLocks noChangeShapeType="1"/>
              </p:cNvSpPr>
              <p:nvPr/>
            </p:nvSpPr>
            <p:spPr bwMode="auto">
              <a:xfrm flipH="1" flipV="1">
                <a:off x="4845" y="3774"/>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8" name="Line 825"/>
              <p:cNvSpPr>
                <a:spLocks noChangeShapeType="1"/>
              </p:cNvSpPr>
              <p:nvPr/>
            </p:nvSpPr>
            <p:spPr bwMode="auto">
              <a:xfrm flipV="1">
                <a:off x="4830" y="377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09" name="Line 826"/>
              <p:cNvSpPr>
                <a:spLocks noChangeShapeType="1"/>
              </p:cNvSpPr>
              <p:nvPr/>
            </p:nvSpPr>
            <p:spPr bwMode="auto">
              <a:xfrm flipH="1" flipV="1">
                <a:off x="4916" y="377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0" name="Line 827"/>
              <p:cNvSpPr>
                <a:spLocks noChangeShapeType="1"/>
              </p:cNvSpPr>
              <p:nvPr/>
            </p:nvSpPr>
            <p:spPr bwMode="auto">
              <a:xfrm flipV="1">
                <a:off x="4901" y="377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1" name="Line 828"/>
              <p:cNvSpPr>
                <a:spLocks noChangeShapeType="1"/>
              </p:cNvSpPr>
              <p:nvPr/>
            </p:nvSpPr>
            <p:spPr bwMode="auto">
              <a:xfrm flipH="1" flipV="1">
                <a:off x="4704" y="377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2" name="Line 829"/>
              <p:cNvSpPr>
                <a:spLocks noChangeShapeType="1"/>
              </p:cNvSpPr>
              <p:nvPr/>
            </p:nvSpPr>
            <p:spPr bwMode="auto">
              <a:xfrm flipV="1">
                <a:off x="4689" y="377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3" name="Line 830"/>
              <p:cNvSpPr>
                <a:spLocks noChangeShapeType="1"/>
              </p:cNvSpPr>
              <p:nvPr/>
            </p:nvSpPr>
            <p:spPr bwMode="auto">
              <a:xfrm flipH="1" flipV="1">
                <a:off x="3900" y="3725"/>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4" name="Line 831"/>
              <p:cNvSpPr>
                <a:spLocks noChangeShapeType="1"/>
              </p:cNvSpPr>
              <p:nvPr/>
            </p:nvSpPr>
            <p:spPr bwMode="auto">
              <a:xfrm flipV="1">
                <a:off x="3886" y="3725"/>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5" name="Line 832"/>
              <p:cNvSpPr>
                <a:spLocks noChangeShapeType="1"/>
              </p:cNvSpPr>
              <p:nvPr/>
            </p:nvSpPr>
            <p:spPr bwMode="auto">
              <a:xfrm flipH="1" flipV="1">
                <a:off x="3730" y="375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6" name="Line 833"/>
              <p:cNvSpPr>
                <a:spLocks noChangeShapeType="1"/>
              </p:cNvSpPr>
              <p:nvPr/>
            </p:nvSpPr>
            <p:spPr bwMode="auto">
              <a:xfrm flipV="1">
                <a:off x="3715" y="375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7" name="Line 834"/>
              <p:cNvSpPr>
                <a:spLocks noChangeShapeType="1"/>
              </p:cNvSpPr>
              <p:nvPr/>
            </p:nvSpPr>
            <p:spPr bwMode="auto">
              <a:xfrm flipH="1" flipV="1">
                <a:off x="3432" y="3760"/>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8" name="Line 835"/>
              <p:cNvSpPr>
                <a:spLocks noChangeShapeType="1"/>
              </p:cNvSpPr>
              <p:nvPr/>
            </p:nvSpPr>
            <p:spPr bwMode="auto">
              <a:xfrm flipV="1">
                <a:off x="3417" y="376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19" name="Line 836"/>
              <p:cNvSpPr>
                <a:spLocks noChangeShapeType="1"/>
              </p:cNvSpPr>
              <p:nvPr/>
            </p:nvSpPr>
            <p:spPr bwMode="auto">
              <a:xfrm flipH="1" flipV="1">
                <a:off x="4566" y="3700"/>
                <a:ext cx="26" cy="4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0" name="Line 837"/>
              <p:cNvSpPr>
                <a:spLocks noChangeShapeType="1"/>
              </p:cNvSpPr>
              <p:nvPr/>
            </p:nvSpPr>
            <p:spPr bwMode="auto">
              <a:xfrm>
                <a:off x="4539" y="3654"/>
                <a:ext cx="27" cy="4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1" name="Line 838"/>
              <p:cNvSpPr>
                <a:spLocks noChangeShapeType="1"/>
              </p:cNvSpPr>
              <p:nvPr/>
            </p:nvSpPr>
            <p:spPr bwMode="auto">
              <a:xfrm>
                <a:off x="4551" y="369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2" name="Line 839"/>
              <p:cNvSpPr>
                <a:spLocks noChangeShapeType="1"/>
              </p:cNvSpPr>
              <p:nvPr/>
            </p:nvSpPr>
            <p:spPr bwMode="auto">
              <a:xfrm flipH="1" flipV="1">
                <a:off x="3573" y="375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3" name="Line 840"/>
              <p:cNvSpPr>
                <a:spLocks noChangeShapeType="1"/>
              </p:cNvSpPr>
              <p:nvPr/>
            </p:nvSpPr>
            <p:spPr bwMode="auto">
              <a:xfrm flipV="1">
                <a:off x="3559" y="3758"/>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4" name="Line 841"/>
              <p:cNvSpPr>
                <a:spLocks noChangeShapeType="1"/>
              </p:cNvSpPr>
              <p:nvPr/>
            </p:nvSpPr>
            <p:spPr bwMode="auto">
              <a:xfrm flipH="1" flipV="1">
                <a:off x="4592" y="3740"/>
                <a:ext cx="27"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5" name="Line 842"/>
              <p:cNvSpPr>
                <a:spLocks noChangeShapeType="1"/>
              </p:cNvSpPr>
              <p:nvPr/>
            </p:nvSpPr>
            <p:spPr bwMode="auto">
              <a:xfrm flipV="1">
                <a:off x="4577" y="374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6" name="Line 843"/>
              <p:cNvSpPr>
                <a:spLocks noChangeShapeType="1"/>
              </p:cNvSpPr>
              <p:nvPr/>
            </p:nvSpPr>
            <p:spPr bwMode="auto">
              <a:xfrm flipH="1" flipV="1">
                <a:off x="4513" y="3620"/>
                <a:ext cx="26" cy="3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7" name="Line 844"/>
              <p:cNvSpPr>
                <a:spLocks noChangeShapeType="1"/>
              </p:cNvSpPr>
              <p:nvPr/>
            </p:nvSpPr>
            <p:spPr bwMode="auto">
              <a:xfrm>
                <a:off x="4498" y="3609"/>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8" name="Line 845"/>
              <p:cNvSpPr>
                <a:spLocks noChangeShapeType="1"/>
              </p:cNvSpPr>
              <p:nvPr/>
            </p:nvSpPr>
            <p:spPr bwMode="auto">
              <a:xfrm flipH="1" flipV="1">
                <a:off x="3503" y="375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29" name="Line 846"/>
              <p:cNvSpPr>
                <a:spLocks noChangeShapeType="1"/>
              </p:cNvSpPr>
              <p:nvPr/>
            </p:nvSpPr>
            <p:spPr bwMode="auto">
              <a:xfrm flipV="1">
                <a:off x="3488" y="375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0" name="Line 847"/>
              <p:cNvSpPr>
                <a:spLocks noChangeShapeType="1"/>
              </p:cNvSpPr>
              <p:nvPr/>
            </p:nvSpPr>
            <p:spPr bwMode="auto">
              <a:xfrm flipH="1" flipV="1">
                <a:off x="4001" y="3695"/>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1" name="Line 848"/>
              <p:cNvSpPr>
                <a:spLocks noChangeShapeType="1"/>
              </p:cNvSpPr>
              <p:nvPr/>
            </p:nvSpPr>
            <p:spPr bwMode="auto">
              <a:xfrm flipV="1">
                <a:off x="3986" y="3695"/>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2" name="Line 849"/>
              <p:cNvSpPr>
                <a:spLocks noChangeShapeType="1"/>
              </p:cNvSpPr>
              <p:nvPr/>
            </p:nvSpPr>
            <p:spPr bwMode="auto">
              <a:xfrm flipH="1" flipV="1">
                <a:off x="3800" y="3746"/>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3" name="Line 850"/>
              <p:cNvSpPr>
                <a:spLocks noChangeShapeType="1"/>
              </p:cNvSpPr>
              <p:nvPr/>
            </p:nvSpPr>
            <p:spPr bwMode="auto">
              <a:xfrm flipV="1">
                <a:off x="3786" y="3746"/>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4" name="Line 851"/>
              <p:cNvSpPr>
                <a:spLocks noChangeShapeType="1"/>
              </p:cNvSpPr>
              <p:nvPr/>
            </p:nvSpPr>
            <p:spPr bwMode="auto">
              <a:xfrm flipH="1">
                <a:off x="4236" y="361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5" name="Line 852"/>
              <p:cNvSpPr>
                <a:spLocks noChangeShapeType="1"/>
              </p:cNvSpPr>
              <p:nvPr/>
            </p:nvSpPr>
            <p:spPr bwMode="auto">
              <a:xfrm flipH="1">
                <a:off x="4223" y="3623"/>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6" name="Line 853"/>
              <p:cNvSpPr>
                <a:spLocks noChangeShapeType="1"/>
              </p:cNvSpPr>
              <p:nvPr/>
            </p:nvSpPr>
            <p:spPr bwMode="auto">
              <a:xfrm>
                <a:off x="4207" y="3629"/>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7" name="Line 854"/>
              <p:cNvSpPr>
                <a:spLocks noChangeShapeType="1"/>
              </p:cNvSpPr>
              <p:nvPr/>
            </p:nvSpPr>
            <p:spPr bwMode="auto">
              <a:xfrm flipH="1" flipV="1">
                <a:off x="3644" y="3757"/>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8" name="Line 855"/>
              <p:cNvSpPr>
                <a:spLocks noChangeShapeType="1"/>
              </p:cNvSpPr>
              <p:nvPr/>
            </p:nvSpPr>
            <p:spPr bwMode="auto">
              <a:xfrm flipV="1">
                <a:off x="3629" y="375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39" name="Line 856"/>
              <p:cNvSpPr>
                <a:spLocks noChangeShapeType="1"/>
              </p:cNvSpPr>
              <p:nvPr/>
            </p:nvSpPr>
            <p:spPr bwMode="auto">
              <a:xfrm flipH="1" flipV="1">
                <a:off x="4633" y="3764"/>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0" name="Line 857"/>
              <p:cNvSpPr>
                <a:spLocks noChangeShapeType="1"/>
              </p:cNvSpPr>
              <p:nvPr/>
            </p:nvSpPr>
            <p:spPr bwMode="auto">
              <a:xfrm flipV="1">
                <a:off x="4619" y="3764"/>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1" name="Line 858"/>
              <p:cNvSpPr>
                <a:spLocks noChangeShapeType="1"/>
              </p:cNvSpPr>
              <p:nvPr/>
            </p:nvSpPr>
            <p:spPr bwMode="auto">
              <a:xfrm flipH="1" flipV="1">
                <a:off x="3886" y="3732"/>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2" name="Line 859"/>
              <p:cNvSpPr>
                <a:spLocks noChangeShapeType="1"/>
              </p:cNvSpPr>
              <p:nvPr/>
            </p:nvSpPr>
            <p:spPr bwMode="auto">
              <a:xfrm flipV="1">
                <a:off x="3871" y="373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3" name="Line 860"/>
              <p:cNvSpPr>
                <a:spLocks noChangeShapeType="1"/>
              </p:cNvSpPr>
              <p:nvPr/>
            </p:nvSpPr>
            <p:spPr bwMode="auto">
              <a:xfrm flipH="1" flipV="1">
                <a:off x="4901" y="377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4" name="Line 861"/>
              <p:cNvSpPr>
                <a:spLocks noChangeShapeType="1"/>
              </p:cNvSpPr>
              <p:nvPr/>
            </p:nvSpPr>
            <p:spPr bwMode="auto">
              <a:xfrm flipV="1">
                <a:off x="4886" y="377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5" name="Line 862"/>
              <p:cNvSpPr>
                <a:spLocks noChangeShapeType="1"/>
              </p:cNvSpPr>
              <p:nvPr/>
            </p:nvSpPr>
            <p:spPr bwMode="auto">
              <a:xfrm flipH="1" flipV="1">
                <a:off x="4830" y="377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6" name="Line 863"/>
              <p:cNvSpPr>
                <a:spLocks noChangeShapeType="1"/>
              </p:cNvSpPr>
              <p:nvPr/>
            </p:nvSpPr>
            <p:spPr bwMode="auto">
              <a:xfrm flipV="1">
                <a:off x="4816" y="3778"/>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7" name="Line 864"/>
              <p:cNvSpPr>
                <a:spLocks noChangeShapeType="1"/>
              </p:cNvSpPr>
              <p:nvPr/>
            </p:nvSpPr>
            <p:spPr bwMode="auto">
              <a:xfrm flipH="1" flipV="1">
                <a:off x="4760" y="3777"/>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8" name="Line 865"/>
              <p:cNvSpPr>
                <a:spLocks noChangeShapeType="1"/>
              </p:cNvSpPr>
              <p:nvPr/>
            </p:nvSpPr>
            <p:spPr bwMode="auto">
              <a:xfrm flipV="1">
                <a:off x="4745" y="377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49" name="Line 866"/>
              <p:cNvSpPr>
                <a:spLocks noChangeShapeType="1"/>
              </p:cNvSpPr>
              <p:nvPr/>
            </p:nvSpPr>
            <p:spPr bwMode="auto">
              <a:xfrm flipH="1" flipV="1">
                <a:off x="4972" y="377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0" name="Line 867"/>
              <p:cNvSpPr>
                <a:spLocks noChangeShapeType="1"/>
              </p:cNvSpPr>
              <p:nvPr/>
            </p:nvSpPr>
            <p:spPr bwMode="auto">
              <a:xfrm flipV="1">
                <a:off x="4957" y="377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1" name="Line 868"/>
              <p:cNvSpPr>
                <a:spLocks noChangeShapeType="1"/>
              </p:cNvSpPr>
              <p:nvPr/>
            </p:nvSpPr>
            <p:spPr bwMode="auto">
              <a:xfrm flipH="1" flipV="1">
                <a:off x="4689" y="3775"/>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2" name="Line 869"/>
              <p:cNvSpPr>
                <a:spLocks noChangeShapeType="1"/>
              </p:cNvSpPr>
              <p:nvPr/>
            </p:nvSpPr>
            <p:spPr bwMode="auto">
              <a:xfrm flipV="1">
                <a:off x="4674" y="377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3" name="Line 870"/>
              <p:cNvSpPr>
                <a:spLocks noChangeShapeType="1"/>
              </p:cNvSpPr>
              <p:nvPr/>
            </p:nvSpPr>
            <p:spPr bwMode="auto">
              <a:xfrm>
                <a:off x="4524" y="3646"/>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4" name="Line 871"/>
              <p:cNvSpPr>
                <a:spLocks noChangeShapeType="1"/>
              </p:cNvSpPr>
              <p:nvPr/>
            </p:nvSpPr>
            <p:spPr bwMode="auto">
              <a:xfrm flipH="1" flipV="1">
                <a:off x="3715" y="3752"/>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5" name="Line 872"/>
              <p:cNvSpPr>
                <a:spLocks noChangeShapeType="1"/>
              </p:cNvSpPr>
              <p:nvPr/>
            </p:nvSpPr>
            <p:spPr bwMode="auto">
              <a:xfrm flipV="1">
                <a:off x="3700" y="375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6" name="Line 873"/>
              <p:cNvSpPr>
                <a:spLocks noChangeShapeType="1"/>
              </p:cNvSpPr>
              <p:nvPr/>
            </p:nvSpPr>
            <p:spPr bwMode="auto">
              <a:xfrm flipH="1" flipV="1">
                <a:off x="3986" y="3702"/>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7" name="Line 874"/>
              <p:cNvSpPr>
                <a:spLocks noChangeShapeType="1"/>
              </p:cNvSpPr>
              <p:nvPr/>
            </p:nvSpPr>
            <p:spPr bwMode="auto">
              <a:xfrm flipV="1">
                <a:off x="3971" y="370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8" name="Line 875"/>
              <p:cNvSpPr>
                <a:spLocks noChangeShapeType="1"/>
              </p:cNvSpPr>
              <p:nvPr/>
            </p:nvSpPr>
            <p:spPr bwMode="auto">
              <a:xfrm flipH="1">
                <a:off x="4386" y="359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59" name="Line 876"/>
              <p:cNvSpPr>
                <a:spLocks noChangeShapeType="1"/>
              </p:cNvSpPr>
              <p:nvPr/>
            </p:nvSpPr>
            <p:spPr bwMode="auto">
              <a:xfrm>
                <a:off x="4386" y="3597"/>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0" name="Line 877"/>
              <p:cNvSpPr>
                <a:spLocks noChangeShapeType="1"/>
              </p:cNvSpPr>
              <p:nvPr/>
            </p:nvSpPr>
            <p:spPr bwMode="auto">
              <a:xfrm>
                <a:off x="4372" y="3589"/>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1" name="Line 878"/>
              <p:cNvSpPr>
                <a:spLocks noChangeShapeType="1"/>
              </p:cNvSpPr>
              <p:nvPr/>
            </p:nvSpPr>
            <p:spPr bwMode="auto">
              <a:xfrm flipH="1" flipV="1">
                <a:off x="3417" y="3762"/>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2" name="Line 879"/>
              <p:cNvSpPr>
                <a:spLocks noChangeShapeType="1"/>
              </p:cNvSpPr>
              <p:nvPr/>
            </p:nvSpPr>
            <p:spPr bwMode="auto">
              <a:xfrm flipV="1">
                <a:off x="3403" y="3762"/>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3" name="Line 880"/>
              <p:cNvSpPr>
                <a:spLocks noChangeShapeType="1"/>
              </p:cNvSpPr>
              <p:nvPr/>
            </p:nvSpPr>
            <p:spPr bwMode="auto">
              <a:xfrm flipH="1" flipV="1">
                <a:off x="3786" y="3751"/>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4" name="Line 881"/>
              <p:cNvSpPr>
                <a:spLocks noChangeShapeType="1"/>
              </p:cNvSpPr>
              <p:nvPr/>
            </p:nvSpPr>
            <p:spPr bwMode="auto">
              <a:xfrm flipV="1">
                <a:off x="3771" y="375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5" name="Line 882"/>
              <p:cNvSpPr>
                <a:spLocks noChangeShapeType="1"/>
              </p:cNvSpPr>
              <p:nvPr/>
            </p:nvSpPr>
            <p:spPr bwMode="auto">
              <a:xfrm flipV="1">
                <a:off x="4097" y="366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6" name="Line 883"/>
              <p:cNvSpPr>
                <a:spLocks noChangeShapeType="1"/>
              </p:cNvSpPr>
              <p:nvPr/>
            </p:nvSpPr>
            <p:spPr bwMode="auto">
              <a:xfrm flipH="1" flipV="1">
                <a:off x="3488" y="3761"/>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7" name="Line 884"/>
              <p:cNvSpPr>
                <a:spLocks noChangeShapeType="1"/>
              </p:cNvSpPr>
              <p:nvPr/>
            </p:nvSpPr>
            <p:spPr bwMode="auto">
              <a:xfrm flipV="1">
                <a:off x="3473" y="376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8" name="Line 885"/>
              <p:cNvSpPr>
                <a:spLocks noChangeShapeType="1"/>
              </p:cNvSpPr>
              <p:nvPr/>
            </p:nvSpPr>
            <p:spPr bwMode="auto">
              <a:xfrm flipH="1" flipV="1">
                <a:off x="3559" y="376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69" name="Line 886"/>
              <p:cNvSpPr>
                <a:spLocks noChangeShapeType="1"/>
              </p:cNvSpPr>
              <p:nvPr/>
            </p:nvSpPr>
            <p:spPr bwMode="auto">
              <a:xfrm flipV="1">
                <a:off x="3544" y="376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0" name="Line 887"/>
              <p:cNvSpPr>
                <a:spLocks noChangeShapeType="1"/>
              </p:cNvSpPr>
              <p:nvPr/>
            </p:nvSpPr>
            <p:spPr bwMode="auto">
              <a:xfrm flipH="1" flipV="1">
                <a:off x="3871" y="3736"/>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1" name="Line 888"/>
              <p:cNvSpPr>
                <a:spLocks noChangeShapeType="1"/>
              </p:cNvSpPr>
              <p:nvPr/>
            </p:nvSpPr>
            <p:spPr bwMode="auto">
              <a:xfrm flipV="1">
                <a:off x="3856" y="373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2" name="Line 889"/>
              <p:cNvSpPr>
                <a:spLocks noChangeShapeType="1"/>
              </p:cNvSpPr>
              <p:nvPr/>
            </p:nvSpPr>
            <p:spPr bwMode="auto">
              <a:xfrm flipH="1" flipV="1">
                <a:off x="4461" y="3595"/>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3" name="Line 890"/>
              <p:cNvSpPr>
                <a:spLocks noChangeShapeType="1"/>
              </p:cNvSpPr>
              <p:nvPr/>
            </p:nvSpPr>
            <p:spPr bwMode="auto">
              <a:xfrm>
                <a:off x="4452" y="3591"/>
                <a:ext cx="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4" name="Line 891"/>
              <p:cNvSpPr>
                <a:spLocks noChangeShapeType="1"/>
              </p:cNvSpPr>
              <p:nvPr/>
            </p:nvSpPr>
            <p:spPr bwMode="auto">
              <a:xfrm flipH="1" flipV="1">
                <a:off x="3629" y="3760"/>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5" name="Line 892"/>
              <p:cNvSpPr>
                <a:spLocks noChangeShapeType="1"/>
              </p:cNvSpPr>
              <p:nvPr/>
            </p:nvSpPr>
            <p:spPr bwMode="auto">
              <a:xfrm flipV="1">
                <a:off x="3615" y="3760"/>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6" name="Line 893"/>
              <p:cNvSpPr>
                <a:spLocks noChangeShapeType="1"/>
              </p:cNvSpPr>
              <p:nvPr/>
            </p:nvSpPr>
            <p:spPr bwMode="auto">
              <a:xfrm flipH="1" flipV="1">
                <a:off x="4577" y="3741"/>
                <a:ext cx="27"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7" name="Line 894"/>
              <p:cNvSpPr>
                <a:spLocks noChangeShapeType="1"/>
              </p:cNvSpPr>
              <p:nvPr/>
            </p:nvSpPr>
            <p:spPr bwMode="auto">
              <a:xfrm>
                <a:off x="4551" y="3699"/>
                <a:ext cx="26" cy="4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8" name="Line 895"/>
              <p:cNvSpPr>
                <a:spLocks noChangeShapeType="1"/>
              </p:cNvSpPr>
              <p:nvPr/>
            </p:nvSpPr>
            <p:spPr bwMode="auto">
              <a:xfrm>
                <a:off x="4563" y="3740"/>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79" name="Line 896"/>
              <p:cNvSpPr>
                <a:spLocks noChangeShapeType="1"/>
              </p:cNvSpPr>
              <p:nvPr/>
            </p:nvSpPr>
            <p:spPr bwMode="auto">
              <a:xfrm flipH="1" flipV="1">
                <a:off x="4816" y="378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0" name="Line 897"/>
              <p:cNvSpPr>
                <a:spLocks noChangeShapeType="1"/>
              </p:cNvSpPr>
              <p:nvPr/>
            </p:nvSpPr>
            <p:spPr bwMode="auto">
              <a:xfrm flipV="1">
                <a:off x="4801" y="378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1" name="Line 898"/>
              <p:cNvSpPr>
                <a:spLocks noChangeShapeType="1"/>
              </p:cNvSpPr>
              <p:nvPr/>
            </p:nvSpPr>
            <p:spPr bwMode="auto">
              <a:xfrm flipH="1" flipV="1">
                <a:off x="3971" y="3709"/>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2" name="Line 899"/>
              <p:cNvSpPr>
                <a:spLocks noChangeShapeType="1"/>
              </p:cNvSpPr>
              <p:nvPr/>
            </p:nvSpPr>
            <p:spPr bwMode="auto">
              <a:xfrm flipV="1">
                <a:off x="3956" y="3709"/>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3" name="Line 900"/>
              <p:cNvSpPr>
                <a:spLocks noChangeShapeType="1"/>
              </p:cNvSpPr>
              <p:nvPr/>
            </p:nvSpPr>
            <p:spPr bwMode="auto">
              <a:xfrm flipH="1" flipV="1">
                <a:off x="4886" y="3782"/>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4" name="Line 901"/>
              <p:cNvSpPr>
                <a:spLocks noChangeShapeType="1"/>
              </p:cNvSpPr>
              <p:nvPr/>
            </p:nvSpPr>
            <p:spPr bwMode="auto">
              <a:xfrm flipV="1">
                <a:off x="4872" y="3782"/>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5" name="Line 902"/>
              <p:cNvSpPr>
                <a:spLocks noChangeShapeType="1"/>
              </p:cNvSpPr>
              <p:nvPr/>
            </p:nvSpPr>
            <p:spPr bwMode="auto">
              <a:xfrm>
                <a:off x="4524" y="3646"/>
                <a:ext cx="27" cy="5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6" name="Line 903"/>
              <p:cNvSpPr>
                <a:spLocks noChangeShapeType="1"/>
              </p:cNvSpPr>
              <p:nvPr/>
            </p:nvSpPr>
            <p:spPr bwMode="auto">
              <a:xfrm>
                <a:off x="4536" y="369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7" name="Line 904"/>
              <p:cNvSpPr>
                <a:spLocks noChangeShapeType="1"/>
              </p:cNvSpPr>
              <p:nvPr/>
            </p:nvSpPr>
            <p:spPr bwMode="auto">
              <a:xfrm flipH="1" flipV="1">
                <a:off x="4745" y="3780"/>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8" name="Line 905"/>
              <p:cNvSpPr>
                <a:spLocks noChangeShapeType="1"/>
              </p:cNvSpPr>
              <p:nvPr/>
            </p:nvSpPr>
            <p:spPr bwMode="auto">
              <a:xfrm flipV="1">
                <a:off x="4730" y="378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89" name="Line 906"/>
              <p:cNvSpPr>
                <a:spLocks noChangeShapeType="1"/>
              </p:cNvSpPr>
              <p:nvPr/>
            </p:nvSpPr>
            <p:spPr bwMode="auto">
              <a:xfrm flipH="1" flipV="1">
                <a:off x="4619" y="3765"/>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0" name="Line 907"/>
              <p:cNvSpPr>
                <a:spLocks noChangeShapeType="1"/>
              </p:cNvSpPr>
              <p:nvPr/>
            </p:nvSpPr>
            <p:spPr bwMode="auto">
              <a:xfrm flipV="1">
                <a:off x="4604" y="376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1" name="Line 908"/>
              <p:cNvSpPr>
                <a:spLocks noChangeShapeType="1"/>
              </p:cNvSpPr>
              <p:nvPr/>
            </p:nvSpPr>
            <p:spPr bwMode="auto">
              <a:xfrm flipH="1" flipV="1">
                <a:off x="4957" y="3780"/>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2" name="Line 909"/>
              <p:cNvSpPr>
                <a:spLocks noChangeShapeType="1"/>
              </p:cNvSpPr>
              <p:nvPr/>
            </p:nvSpPr>
            <p:spPr bwMode="auto">
              <a:xfrm flipV="1">
                <a:off x="4942" y="378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3" name="Line 910"/>
              <p:cNvSpPr>
                <a:spLocks noChangeShapeType="1"/>
              </p:cNvSpPr>
              <p:nvPr/>
            </p:nvSpPr>
            <p:spPr bwMode="auto">
              <a:xfrm flipH="1" flipV="1">
                <a:off x="4674" y="3777"/>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4" name="Line 911"/>
              <p:cNvSpPr>
                <a:spLocks noChangeShapeType="1"/>
              </p:cNvSpPr>
              <p:nvPr/>
            </p:nvSpPr>
            <p:spPr bwMode="auto">
              <a:xfrm flipV="1">
                <a:off x="4660" y="377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5" name="Line 912"/>
              <p:cNvSpPr>
                <a:spLocks noChangeShapeType="1"/>
              </p:cNvSpPr>
              <p:nvPr/>
            </p:nvSpPr>
            <p:spPr bwMode="auto">
              <a:xfrm flipH="1" flipV="1">
                <a:off x="3700" y="3755"/>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6" name="Line 913"/>
              <p:cNvSpPr>
                <a:spLocks noChangeShapeType="1"/>
              </p:cNvSpPr>
              <p:nvPr/>
            </p:nvSpPr>
            <p:spPr bwMode="auto">
              <a:xfrm flipV="1">
                <a:off x="3685" y="375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7" name="Line 914"/>
              <p:cNvSpPr>
                <a:spLocks noChangeShapeType="1"/>
              </p:cNvSpPr>
              <p:nvPr/>
            </p:nvSpPr>
            <p:spPr bwMode="auto">
              <a:xfrm flipH="1" flipV="1">
                <a:off x="3771" y="3755"/>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8" name="Line 915"/>
              <p:cNvSpPr>
                <a:spLocks noChangeShapeType="1"/>
              </p:cNvSpPr>
              <p:nvPr/>
            </p:nvSpPr>
            <p:spPr bwMode="auto">
              <a:xfrm flipV="1">
                <a:off x="3756" y="375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099" name="Line 916"/>
              <p:cNvSpPr>
                <a:spLocks noChangeShapeType="1"/>
              </p:cNvSpPr>
              <p:nvPr/>
            </p:nvSpPr>
            <p:spPr bwMode="auto">
              <a:xfrm flipH="1" flipV="1">
                <a:off x="3956" y="3717"/>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0" name="Line 917"/>
              <p:cNvSpPr>
                <a:spLocks noChangeShapeType="1"/>
              </p:cNvSpPr>
              <p:nvPr/>
            </p:nvSpPr>
            <p:spPr bwMode="auto">
              <a:xfrm flipV="1">
                <a:off x="3942" y="3717"/>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1" name="Line 918"/>
              <p:cNvSpPr>
                <a:spLocks noChangeShapeType="1"/>
              </p:cNvSpPr>
              <p:nvPr/>
            </p:nvSpPr>
            <p:spPr bwMode="auto">
              <a:xfrm flipH="1" flipV="1">
                <a:off x="3473" y="3765"/>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2" name="Line 919"/>
              <p:cNvSpPr>
                <a:spLocks noChangeShapeType="1"/>
              </p:cNvSpPr>
              <p:nvPr/>
            </p:nvSpPr>
            <p:spPr bwMode="auto">
              <a:xfrm flipV="1">
                <a:off x="3459" y="3765"/>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3" name="Line 920"/>
              <p:cNvSpPr>
                <a:spLocks noChangeShapeType="1"/>
              </p:cNvSpPr>
              <p:nvPr/>
            </p:nvSpPr>
            <p:spPr bwMode="auto">
              <a:xfrm flipH="1" flipV="1">
                <a:off x="3856" y="3741"/>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4" name="Line 921"/>
              <p:cNvSpPr>
                <a:spLocks noChangeShapeType="1"/>
              </p:cNvSpPr>
              <p:nvPr/>
            </p:nvSpPr>
            <p:spPr bwMode="auto">
              <a:xfrm flipV="1">
                <a:off x="3841" y="374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5" name="Line 922"/>
              <p:cNvSpPr>
                <a:spLocks noChangeShapeType="1"/>
              </p:cNvSpPr>
              <p:nvPr/>
            </p:nvSpPr>
            <p:spPr bwMode="auto">
              <a:xfrm flipH="1" flipV="1">
                <a:off x="3403" y="376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6" name="Line 923"/>
              <p:cNvSpPr>
                <a:spLocks noChangeShapeType="1"/>
              </p:cNvSpPr>
              <p:nvPr/>
            </p:nvSpPr>
            <p:spPr bwMode="auto">
              <a:xfrm flipV="1">
                <a:off x="3388" y="376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7" name="Line 924"/>
              <p:cNvSpPr>
                <a:spLocks noChangeShapeType="1"/>
              </p:cNvSpPr>
              <p:nvPr/>
            </p:nvSpPr>
            <p:spPr bwMode="auto">
              <a:xfrm flipH="1" flipV="1">
                <a:off x="3544" y="376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8" name="Line 925"/>
              <p:cNvSpPr>
                <a:spLocks noChangeShapeType="1"/>
              </p:cNvSpPr>
              <p:nvPr/>
            </p:nvSpPr>
            <p:spPr bwMode="auto">
              <a:xfrm flipV="1">
                <a:off x="3529" y="376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09" name="Line 926"/>
              <p:cNvSpPr>
                <a:spLocks noChangeShapeType="1"/>
              </p:cNvSpPr>
              <p:nvPr/>
            </p:nvSpPr>
            <p:spPr bwMode="auto">
              <a:xfrm flipH="1" flipV="1">
                <a:off x="3615" y="3764"/>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0" name="Line 927"/>
              <p:cNvSpPr>
                <a:spLocks noChangeShapeType="1"/>
              </p:cNvSpPr>
              <p:nvPr/>
            </p:nvSpPr>
            <p:spPr bwMode="auto">
              <a:xfrm flipV="1">
                <a:off x="3600" y="376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1" name="Line 928"/>
              <p:cNvSpPr>
                <a:spLocks noChangeShapeType="1"/>
              </p:cNvSpPr>
              <p:nvPr/>
            </p:nvSpPr>
            <p:spPr bwMode="auto">
              <a:xfrm flipV="1">
                <a:off x="4056" y="3679"/>
                <a:ext cx="7"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2" name="Line 929"/>
              <p:cNvSpPr>
                <a:spLocks noChangeShapeType="1"/>
              </p:cNvSpPr>
              <p:nvPr/>
            </p:nvSpPr>
            <p:spPr bwMode="auto">
              <a:xfrm flipH="1" flipV="1">
                <a:off x="4801" y="3786"/>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3" name="Line 930"/>
              <p:cNvSpPr>
                <a:spLocks noChangeShapeType="1"/>
              </p:cNvSpPr>
              <p:nvPr/>
            </p:nvSpPr>
            <p:spPr bwMode="auto">
              <a:xfrm flipV="1">
                <a:off x="4786" y="378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4" name="Line 931"/>
              <p:cNvSpPr>
                <a:spLocks noChangeShapeType="1"/>
              </p:cNvSpPr>
              <p:nvPr/>
            </p:nvSpPr>
            <p:spPr bwMode="auto">
              <a:xfrm flipH="1" flipV="1">
                <a:off x="4872" y="3785"/>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5" name="Line 932"/>
              <p:cNvSpPr>
                <a:spLocks noChangeShapeType="1"/>
              </p:cNvSpPr>
              <p:nvPr/>
            </p:nvSpPr>
            <p:spPr bwMode="auto">
              <a:xfrm flipV="1">
                <a:off x="4857" y="378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6" name="Line 933"/>
              <p:cNvSpPr>
                <a:spLocks noChangeShapeType="1"/>
              </p:cNvSpPr>
              <p:nvPr/>
            </p:nvSpPr>
            <p:spPr bwMode="auto">
              <a:xfrm flipH="1" flipV="1">
                <a:off x="4498" y="3609"/>
                <a:ext cx="26" cy="3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7" name="Line 934"/>
              <p:cNvSpPr>
                <a:spLocks noChangeShapeType="1"/>
              </p:cNvSpPr>
              <p:nvPr/>
            </p:nvSpPr>
            <p:spPr bwMode="auto">
              <a:xfrm>
                <a:off x="4483" y="3597"/>
                <a:ext cx="15"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8" name="Line 935"/>
              <p:cNvSpPr>
                <a:spLocks noChangeShapeType="1"/>
              </p:cNvSpPr>
              <p:nvPr/>
            </p:nvSpPr>
            <p:spPr bwMode="auto">
              <a:xfrm flipH="1" flipV="1">
                <a:off x="3942" y="3724"/>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19" name="Line 936"/>
              <p:cNvSpPr>
                <a:spLocks noChangeShapeType="1"/>
              </p:cNvSpPr>
              <p:nvPr/>
            </p:nvSpPr>
            <p:spPr bwMode="auto">
              <a:xfrm flipV="1">
                <a:off x="3927" y="372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0" name="Line 937"/>
              <p:cNvSpPr>
                <a:spLocks noChangeShapeType="1"/>
              </p:cNvSpPr>
              <p:nvPr/>
            </p:nvSpPr>
            <p:spPr bwMode="auto">
              <a:xfrm flipH="1" flipV="1">
                <a:off x="4730" y="378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1" name="Line 938"/>
              <p:cNvSpPr>
                <a:spLocks noChangeShapeType="1"/>
              </p:cNvSpPr>
              <p:nvPr/>
            </p:nvSpPr>
            <p:spPr bwMode="auto">
              <a:xfrm flipV="1">
                <a:off x="4716" y="3782"/>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2" name="Line 939"/>
              <p:cNvSpPr>
                <a:spLocks noChangeShapeType="1"/>
              </p:cNvSpPr>
              <p:nvPr/>
            </p:nvSpPr>
            <p:spPr bwMode="auto">
              <a:xfrm flipH="1" flipV="1">
                <a:off x="4942" y="378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3" name="Line 940"/>
              <p:cNvSpPr>
                <a:spLocks noChangeShapeType="1"/>
              </p:cNvSpPr>
              <p:nvPr/>
            </p:nvSpPr>
            <p:spPr bwMode="auto">
              <a:xfrm flipV="1">
                <a:off x="4928" y="3783"/>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4" name="Line 941"/>
              <p:cNvSpPr>
                <a:spLocks noChangeShapeType="1"/>
              </p:cNvSpPr>
              <p:nvPr/>
            </p:nvSpPr>
            <p:spPr bwMode="auto">
              <a:xfrm flipH="1" flipV="1">
                <a:off x="4563" y="3740"/>
                <a:ext cx="26" cy="2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5" name="Line 942"/>
              <p:cNvSpPr>
                <a:spLocks noChangeShapeType="1"/>
              </p:cNvSpPr>
              <p:nvPr/>
            </p:nvSpPr>
            <p:spPr bwMode="auto">
              <a:xfrm>
                <a:off x="4536" y="3697"/>
                <a:ext cx="27" cy="4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6" name="Line 943"/>
              <p:cNvSpPr>
                <a:spLocks noChangeShapeType="1"/>
              </p:cNvSpPr>
              <p:nvPr/>
            </p:nvSpPr>
            <p:spPr bwMode="auto">
              <a:xfrm>
                <a:off x="4548" y="374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7" name="Line 944"/>
              <p:cNvSpPr>
                <a:spLocks noChangeShapeType="1"/>
              </p:cNvSpPr>
              <p:nvPr/>
            </p:nvSpPr>
            <p:spPr bwMode="auto">
              <a:xfrm flipH="1" flipV="1">
                <a:off x="3841" y="3747"/>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8" name="Line 945"/>
              <p:cNvSpPr>
                <a:spLocks noChangeShapeType="1"/>
              </p:cNvSpPr>
              <p:nvPr/>
            </p:nvSpPr>
            <p:spPr bwMode="auto">
              <a:xfrm flipV="1">
                <a:off x="3827" y="3747"/>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29" name="Line 946"/>
              <p:cNvSpPr>
                <a:spLocks noChangeShapeType="1"/>
              </p:cNvSpPr>
              <p:nvPr/>
            </p:nvSpPr>
            <p:spPr bwMode="auto">
              <a:xfrm flipH="1" flipV="1">
                <a:off x="3685" y="3759"/>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0" name="Line 947"/>
              <p:cNvSpPr>
                <a:spLocks noChangeShapeType="1"/>
              </p:cNvSpPr>
              <p:nvPr/>
            </p:nvSpPr>
            <p:spPr bwMode="auto">
              <a:xfrm flipV="1">
                <a:off x="3671" y="3759"/>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1" name="Line 948"/>
              <p:cNvSpPr>
                <a:spLocks noChangeShapeType="1"/>
              </p:cNvSpPr>
              <p:nvPr/>
            </p:nvSpPr>
            <p:spPr bwMode="auto">
              <a:xfrm flipH="1" flipV="1">
                <a:off x="4604" y="3766"/>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2" name="Line 949"/>
              <p:cNvSpPr>
                <a:spLocks noChangeShapeType="1"/>
              </p:cNvSpPr>
              <p:nvPr/>
            </p:nvSpPr>
            <p:spPr bwMode="auto">
              <a:xfrm flipV="1">
                <a:off x="4589" y="376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3" name="Line 950"/>
              <p:cNvSpPr>
                <a:spLocks noChangeShapeType="1"/>
              </p:cNvSpPr>
              <p:nvPr/>
            </p:nvSpPr>
            <p:spPr bwMode="auto">
              <a:xfrm>
                <a:off x="4510" y="3638"/>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4" name="Line 951"/>
              <p:cNvSpPr>
                <a:spLocks noChangeShapeType="1"/>
              </p:cNvSpPr>
              <p:nvPr/>
            </p:nvSpPr>
            <p:spPr bwMode="auto">
              <a:xfrm flipH="1">
                <a:off x="4056" y="3680"/>
                <a:ext cx="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5" name="Line 952"/>
              <p:cNvSpPr>
                <a:spLocks noChangeShapeType="1"/>
              </p:cNvSpPr>
              <p:nvPr/>
            </p:nvSpPr>
            <p:spPr bwMode="auto">
              <a:xfrm flipV="1">
                <a:off x="4042" y="3682"/>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6" name="Line 953"/>
              <p:cNvSpPr>
                <a:spLocks noChangeShapeType="1"/>
              </p:cNvSpPr>
              <p:nvPr/>
            </p:nvSpPr>
            <p:spPr bwMode="auto">
              <a:xfrm flipH="1" flipV="1">
                <a:off x="4660" y="377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7" name="Line 954"/>
              <p:cNvSpPr>
                <a:spLocks noChangeShapeType="1"/>
              </p:cNvSpPr>
              <p:nvPr/>
            </p:nvSpPr>
            <p:spPr bwMode="auto">
              <a:xfrm flipV="1">
                <a:off x="4645" y="377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8" name="Line 955"/>
              <p:cNvSpPr>
                <a:spLocks noChangeShapeType="1"/>
              </p:cNvSpPr>
              <p:nvPr/>
            </p:nvSpPr>
            <p:spPr bwMode="auto">
              <a:xfrm flipH="1" flipV="1">
                <a:off x="3756" y="375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39" name="Line 956"/>
              <p:cNvSpPr>
                <a:spLocks noChangeShapeType="1"/>
              </p:cNvSpPr>
              <p:nvPr/>
            </p:nvSpPr>
            <p:spPr bwMode="auto">
              <a:xfrm flipV="1">
                <a:off x="3741" y="375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0" name="Line 957"/>
              <p:cNvSpPr>
                <a:spLocks noChangeShapeType="1"/>
              </p:cNvSpPr>
              <p:nvPr/>
            </p:nvSpPr>
            <p:spPr bwMode="auto">
              <a:xfrm flipH="1" flipV="1">
                <a:off x="3388" y="376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1" name="Line 958"/>
              <p:cNvSpPr>
                <a:spLocks noChangeShapeType="1"/>
              </p:cNvSpPr>
              <p:nvPr/>
            </p:nvSpPr>
            <p:spPr bwMode="auto">
              <a:xfrm flipV="1">
                <a:off x="3373" y="376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2" name="Line 959"/>
              <p:cNvSpPr>
                <a:spLocks noChangeShapeType="1"/>
              </p:cNvSpPr>
              <p:nvPr/>
            </p:nvSpPr>
            <p:spPr bwMode="auto">
              <a:xfrm>
                <a:off x="4510" y="3638"/>
                <a:ext cx="26" cy="5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3" name="Line 960"/>
              <p:cNvSpPr>
                <a:spLocks noChangeShapeType="1"/>
              </p:cNvSpPr>
              <p:nvPr/>
            </p:nvSpPr>
            <p:spPr bwMode="auto">
              <a:xfrm>
                <a:off x="4521" y="369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4" name="Line 961"/>
              <p:cNvSpPr>
                <a:spLocks noChangeShapeType="1"/>
              </p:cNvSpPr>
              <p:nvPr/>
            </p:nvSpPr>
            <p:spPr bwMode="auto">
              <a:xfrm flipH="1" flipV="1">
                <a:off x="3459" y="3768"/>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5" name="Line 962"/>
              <p:cNvSpPr>
                <a:spLocks noChangeShapeType="1"/>
              </p:cNvSpPr>
              <p:nvPr/>
            </p:nvSpPr>
            <p:spPr bwMode="auto">
              <a:xfrm flipV="1">
                <a:off x="3444" y="376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6" name="Line 963"/>
              <p:cNvSpPr>
                <a:spLocks noChangeShapeType="1"/>
              </p:cNvSpPr>
              <p:nvPr/>
            </p:nvSpPr>
            <p:spPr bwMode="auto">
              <a:xfrm flipH="1" flipV="1">
                <a:off x="3600" y="376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7" name="Line 964"/>
              <p:cNvSpPr>
                <a:spLocks noChangeShapeType="1"/>
              </p:cNvSpPr>
              <p:nvPr/>
            </p:nvSpPr>
            <p:spPr bwMode="auto">
              <a:xfrm flipV="1">
                <a:off x="3585" y="376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8" name="Line 965"/>
              <p:cNvSpPr>
                <a:spLocks noChangeShapeType="1"/>
              </p:cNvSpPr>
              <p:nvPr/>
            </p:nvSpPr>
            <p:spPr bwMode="auto">
              <a:xfrm flipH="1" flipV="1">
                <a:off x="3529" y="3768"/>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49" name="Line 966"/>
              <p:cNvSpPr>
                <a:spLocks noChangeShapeType="1"/>
              </p:cNvSpPr>
              <p:nvPr/>
            </p:nvSpPr>
            <p:spPr bwMode="auto">
              <a:xfrm flipV="1">
                <a:off x="3515" y="3768"/>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0" name="Line 967"/>
              <p:cNvSpPr>
                <a:spLocks noChangeShapeType="1"/>
              </p:cNvSpPr>
              <p:nvPr/>
            </p:nvSpPr>
            <p:spPr bwMode="auto">
              <a:xfrm flipH="1">
                <a:off x="4372" y="3586"/>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1" name="Line 968"/>
              <p:cNvSpPr>
                <a:spLocks noChangeShapeType="1"/>
              </p:cNvSpPr>
              <p:nvPr/>
            </p:nvSpPr>
            <p:spPr bwMode="auto">
              <a:xfrm flipH="1" flipV="1">
                <a:off x="3927" y="3730"/>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2" name="Line 969"/>
              <p:cNvSpPr>
                <a:spLocks noChangeShapeType="1"/>
              </p:cNvSpPr>
              <p:nvPr/>
            </p:nvSpPr>
            <p:spPr bwMode="auto">
              <a:xfrm flipV="1">
                <a:off x="3912" y="3730"/>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3" name="Line 970"/>
              <p:cNvSpPr>
                <a:spLocks noChangeShapeType="1"/>
              </p:cNvSpPr>
              <p:nvPr/>
            </p:nvSpPr>
            <p:spPr bwMode="auto">
              <a:xfrm flipH="1" flipV="1">
                <a:off x="4786" y="3789"/>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4" name="Line 971"/>
              <p:cNvSpPr>
                <a:spLocks noChangeShapeType="1"/>
              </p:cNvSpPr>
              <p:nvPr/>
            </p:nvSpPr>
            <p:spPr bwMode="auto">
              <a:xfrm flipV="1">
                <a:off x="4772" y="3789"/>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5" name="Line 972"/>
              <p:cNvSpPr>
                <a:spLocks noChangeShapeType="1"/>
              </p:cNvSpPr>
              <p:nvPr/>
            </p:nvSpPr>
            <p:spPr bwMode="auto">
              <a:xfrm flipH="1" flipV="1">
                <a:off x="3827" y="3754"/>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6" name="Line 973"/>
              <p:cNvSpPr>
                <a:spLocks noChangeShapeType="1"/>
              </p:cNvSpPr>
              <p:nvPr/>
            </p:nvSpPr>
            <p:spPr bwMode="auto">
              <a:xfrm flipV="1">
                <a:off x="3812" y="375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7" name="Line 974"/>
              <p:cNvSpPr>
                <a:spLocks noChangeShapeType="1"/>
              </p:cNvSpPr>
              <p:nvPr/>
            </p:nvSpPr>
            <p:spPr bwMode="auto">
              <a:xfrm flipH="1">
                <a:off x="4042" y="3683"/>
                <a:ext cx="18"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8" name="Line 975"/>
              <p:cNvSpPr>
                <a:spLocks noChangeShapeType="1"/>
              </p:cNvSpPr>
              <p:nvPr/>
            </p:nvSpPr>
            <p:spPr bwMode="auto">
              <a:xfrm flipV="1">
                <a:off x="4027" y="3689"/>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59" name="Line 976"/>
              <p:cNvSpPr>
                <a:spLocks noChangeShapeType="1"/>
              </p:cNvSpPr>
              <p:nvPr/>
            </p:nvSpPr>
            <p:spPr bwMode="auto">
              <a:xfrm flipH="1" flipV="1">
                <a:off x="4857" y="378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0" name="Line 977"/>
              <p:cNvSpPr>
                <a:spLocks noChangeShapeType="1"/>
              </p:cNvSpPr>
              <p:nvPr/>
            </p:nvSpPr>
            <p:spPr bwMode="auto">
              <a:xfrm flipV="1">
                <a:off x="4842" y="378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1" name="Line 978"/>
              <p:cNvSpPr>
                <a:spLocks noChangeShapeType="1"/>
              </p:cNvSpPr>
              <p:nvPr/>
            </p:nvSpPr>
            <p:spPr bwMode="auto">
              <a:xfrm flipH="1" flipV="1">
                <a:off x="4998" y="3788"/>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2" name="Line 979"/>
              <p:cNvSpPr>
                <a:spLocks noChangeShapeType="1"/>
              </p:cNvSpPr>
              <p:nvPr/>
            </p:nvSpPr>
            <p:spPr bwMode="auto">
              <a:xfrm flipV="1">
                <a:off x="4983" y="378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3" name="Line 980"/>
              <p:cNvSpPr>
                <a:spLocks noChangeShapeType="1"/>
              </p:cNvSpPr>
              <p:nvPr/>
            </p:nvSpPr>
            <p:spPr bwMode="auto">
              <a:xfrm flipH="1" flipV="1">
                <a:off x="4928" y="378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4" name="Line 981"/>
              <p:cNvSpPr>
                <a:spLocks noChangeShapeType="1"/>
              </p:cNvSpPr>
              <p:nvPr/>
            </p:nvSpPr>
            <p:spPr bwMode="auto">
              <a:xfrm flipV="1">
                <a:off x="4913" y="378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5" name="Line 982"/>
              <p:cNvSpPr>
                <a:spLocks noChangeShapeType="1"/>
              </p:cNvSpPr>
              <p:nvPr/>
            </p:nvSpPr>
            <p:spPr bwMode="auto">
              <a:xfrm flipH="1">
                <a:off x="4448" y="3584"/>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6" name="Line 983"/>
              <p:cNvSpPr>
                <a:spLocks noChangeShapeType="1"/>
              </p:cNvSpPr>
              <p:nvPr/>
            </p:nvSpPr>
            <p:spPr bwMode="auto">
              <a:xfrm flipH="1" flipV="1">
                <a:off x="3671" y="376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7" name="Line 984"/>
              <p:cNvSpPr>
                <a:spLocks noChangeShapeType="1"/>
              </p:cNvSpPr>
              <p:nvPr/>
            </p:nvSpPr>
            <p:spPr bwMode="auto">
              <a:xfrm flipV="1">
                <a:off x="3656" y="376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8" name="Line 985"/>
              <p:cNvSpPr>
                <a:spLocks noChangeShapeType="1"/>
              </p:cNvSpPr>
              <p:nvPr/>
            </p:nvSpPr>
            <p:spPr bwMode="auto">
              <a:xfrm flipH="1" flipV="1">
                <a:off x="4716" y="378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69" name="Line 986"/>
              <p:cNvSpPr>
                <a:spLocks noChangeShapeType="1"/>
              </p:cNvSpPr>
              <p:nvPr/>
            </p:nvSpPr>
            <p:spPr bwMode="auto">
              <a:xfrm flipV="1">
                <a:off x="4701" y="378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0" name="Line 987"/>
              <p:cNvSpPr>
                <a:spLocks noChangeShapeType="1"/>
              </p:cNvSpPr>
              <p:nvPr/>
            </p:nvSpPr>
            <p:spPr bwMode="auto">
              <a:xfrm flipH="1">
                <a:off x="4027" y="369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1" name="Line 988"/>
              <p:cNvSpPr>
                <a:spLocks noChangeShapeType="1"/>
              </p:cNvSpPr>
              <p:nvPr/>
            </p:nvSpPr>
            <p:spPr bwMode="auto">
              <a:xfrm flipV="1">
                <a:off x="4012" y="3698"/>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2" name="Line 989"/>
              <p:cNvSpPr>
                <a:spLocks noChangeShapeType="1"/>
              </p:cNvSpPr>
              <p:nvPr/>
            </p:nvSpPr>
            <p:spPr bwMode="auto">
              <a:xfrm flipH="1" flipV="1">
                <a:off x="3373" y="377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3" name="Line 990"/>
              <p:cNvSpPr>
                <a:spLocks noChangeShapeType="1"/>
              </p:cNvSpPr>
              <p:nvPr/>
            </p:nvSpPr>
            <p:spPr bwMode="auto">
              <a:xfrm flipV="1">
                <a:off x="3358" y="377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4" name="Line 991"/>
              <p:cNvSpPr>
                <a:spLocks noChangeShapeType="1"/>
              </p:cNvSpPr>
              <p:nvPr/>
            </p:nvSpPr>
            <p:spPr bwMode="auto">
              <a:xfrm flipH="1" flipV="1">
                <a:off x="3741" y="3762"/>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5" name="Line 992"/>
              <p:cNvSpPr>
                <a:spLocks noChangeShapeType="1"/>
              </p:cNvSpPr>
              <p:nvPr/>
            </p:nvSpPr>
            <p:spPr bwMode="auto">
              <a:xfrm flipV="1">
                <a:off x="3726" y="376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6" name="Line 993"/>
              <p:cNvSpPr>
                <a:spLocks noChangeShapeType="1"/>
              </p:cNvSpPr>
              <p:nvPr/>
            </p:nvSpPr>
            <p:spPr bwMode="auto">
              <a:xfrm flipH="1" flipV="1">
                <a:off x="3912" y="3736"/>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7" name="Line 994"/>
              <p:cNvSpPr>
                <a:spLocks noChangeShapeType="1"/>
              </p:cNvSpPr>
              <p:nvPr/>
            </p:nvSpPr>
            <p:spPr bwMode="auto">
              <a:xfrm flipV="1">
                <a:off x="3897" y="3736"/>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8" name="Line 995"/>
              <p:cNvSpPr>
                <a:spLocks noChangeShapeType="1"/>
              </p:cNvSpPr>
              <p:nvPr/>
            </p:nvSpPr>
            <p:spPr bwMode="auto">
              <a:xfrm flipH="1" flipV="1">
                <a:off x="4645" y="378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79" name="Line 996"/>
              <p:cNvSpPr>
                <a:spLocks noChangeShapeType="1"/>
              </p:cNvSpPr>
              <p:nvPr/>
            </p:nvSpPr>
            <p:spPr bwMode="auto">
              <a:xfrm flipV="1">
                <a:off x="4630" y="378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0" name="Line 997"/>
              <p:cNvSpPr>
                <a:spLocks noChangeShapeType="1"/>
              </p:cNvSpPr>
              <p:nvPr/>
            </p:nvSpPr>
            <p:spPr bwMode="auto">
              <a:xfrm flipH="1" flipV="1">
                <a:off x="3515" y="3772"/>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1" name="Line 998"/>
              <p:cNvSpPr>
                <a:spLocks noChangeShapeType="1"/>
              </p:cNvSpPr>
              <p:nvPr/>
            </p:nvSpPr>
            <p:spPr bwMode="auto">
              <a:xfrm flipV="1">
                <a:off x="3500" y="377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2" name="Line 999"/>
              <p:cNvSpPr>
                <a:spLocks noChangeShapeType="1"/>
              </p:cNvSpPr>
              <p:nvPr/>
            </p:nvSpPr>
            <p:spPr bwMode="auto">
              <a:xfrm flipH="1" flipV="1">
                <a:off x="4589" y="3767"/>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3" name="Line 1000"/>
              <p:cNvSpPr>
                <a:spLocks noChangeShapeType="1"/>
              </p:cNvSpPr>
              <p:nvPr/>
            </p:nvSpPr>
            <p:spPr bwMode="auto">
              <a:xfrm flipV="1">
                <a:off x="4574" y="376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4" name="Line 1001"/>
              <p:cNvSpPr>
                <a:spLocks noChangeShapeType="1"/>
              </p:cNvSpPr>
              <p:nvPr/>
            </p:nvSpPr>
            <p:spPr bwMode="auto">
              <a:xfrm flipH="1" flipV="1">
                <a:off x="4548" y="3740"/>
                <a:ext cx="26"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5" name="Line 1002"/>
              <p:cNvSpPr>
                <a:spLocks noChangeShapeType="1"/>
              </p:cNvSpPr>
              <p:nvPr/>
            </p:nvSpPr>
            <p:spPr bwMode="auto">
              <a:xfrm>
                <a:off x="4521" y="3693"/>
                <a:ext cx="27" cy="4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6" name="Line 1003"/>
              <p:cNvSpPr>
                <a:spLocks noChangeShapeType="1"/>
              </p:cNvSpPr>
              <p:nvPr/>
            </p:nvSpPr>
            <p:spPr bwMode="auto">
              <a:xfrm flipV="1">
                <a:off x="4533" y="374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7" name="Line 1004"/>
              <p:cNvSpPr>
                <a:spLocks noChangeShapeType="1"/>
              </p:cNvSpPr>
              <p:nvPr/>
            </p:nvSpPr>
            <p:spPr bwMode="auto">
              <a:xfrm flipH="1" flipV="1">
                <a:off x="3585" y="3772"/>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8" name="Line 1005"/>
              <p:cNvSpPr>
                <a:spLocks noChangeShapeType="1"/>
              </p:cNvSpPr>
              <p:nvPr/>
            </p:nvSpPr>
            <p:spPr bwMode="auto">
              <a:xfrm flipV="1">
                <a:off x="3570" y="377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89" name="Line 1006"/>
              <p:cNvSpPr>
                <a:spLocks noChangeShapeType="1"/>
              </p:cNvSpPr>
              <p:nvPr/>
            </p:nvSpPr>
            <p:spPr bwMode="auto">
              <a:xfrm flipH="1" flipV="1">
                <a:off x="3444" y="377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90" name="Line 1007"/>
              <p:cNvSpPr>
                <a:spLocks noChangeShapeType="1"/>
              </p:cNvSpPr>
              <p:nvPr/>
            </p:nvSpPr>
            <p:spPr bwMode="auto">
              <a:xfrm flipV="1">
                <a:off x="3429" y="377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91" name="Line 1008"/>
              <p:cNvSpPr>
                <a:spLocks noChangeShapeType="1"/>
              </p:cNvSpPr>
              <p:nvPr/>
            </p:nvSpPr>
            <p:spPr bwMode="auto">
              <a:xfrm flipH="1" flipV="1">
                <a:off x="3812" y="3759"/>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92" name="Line 1009"/>
              <p:cNvSpPr>
                <a:spLocks noChangeShapeType="1"/>
              </p:cNvSpPr>
              <p:nvPr/>
            </p:nvSpPr>
            <p:spPr bwMode="auto">
              <a:xfrm flipV="1">
                <a:off x="3797" y="375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2193" name="Line 1010"/>
              <p:cNvSpPr>
                <a:spLocks noChangeShapeType="1"/>
              </p:cNvSpPr>
              <p:nvPr/>
            </p:nvSpPr>
            <p:spPr bwMode="auto">
              <a:xfrm flipH="1">
                <a:off x="4012" y="3700"/>
                <a:ext cx="27" cy="8"/>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8" name="Group 1011"/>
            <p:cNvGrpSpPr>
              <a:grpSpLocks/>
            </p:cNvGrpSpPr>
            <p:nvPr/>
          </p:nvGrpSpPr>
          <p:grpSpPr bwMode="auto">
            <a:xfrm>
              <a:off x="3358" y="3552"/>
              <a:ext cx="1693" cy="258"/>
              <a:chOff x="3358" y="3552"/>
              <a:chExt cx="1693" cy="258"/>
            </a:xfrm>
          </p:grpSpPr>
          <p:sp>
            <p:nvSpPr>
              <p:cNvPr id="311794" name="Line 1012"/>
              <p:cNvSpPr>
                <a:spLocks noChangeShapeType="1"/>
              </p:cNvSpPr>
              <p:nvPr/>
            </p:nvSpPr>
            <p:spPr bwMode="auto">
              <a:xfrm flipV="1">
                <a:off x="3997" y="3708"/>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95" name="Line 1013"/>
              <p:cNvSpPr>
                <a:spLocks noChangeShapeType="1"/>
              </p:cNvSpPr>
              <p:nvPr/>
            </p:nvSpPr>
            <p:spPr bwMode="auto">
              <a:xfrm flipH="1" flipV="1">
                <a:off x="4772" y="3791"/>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96" name="Line 1014"/>
              <p:cNvSpPr>
                <a:spLocks noChangeShapeType="1"/>
              </p:cNvSpPr>
              <p:nvPr/>
            </p:nvSpPr>
            <p:spPr bwMode="auto">
              <a:xfrm flipV="1">
                <a:off x="4757" y="379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97" name="Line 1015"/>
              <p:cNvSpPr>
                <a:spLocks noChangeShapeType="1"/>
              </p:cNvSpPr>
              <p:nvPr/>
            </p:nvSpPr>
            <p:spPr bwMode="auto">
              <a:xfrm flipH="1" flipV="1">
                <a:off x="4842" y="3791"/>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98" name="Line 1016"/>
              <p:cNvSpPr>
                <a:spLocks noChangeShapeType="1"/>
              </p:cNvSpPr>
              <p:nvPr/>
            </p:nvSpPr>
            <p:spPr bwMode="auto">
              <a:xfrm flipV="1">
                <a:off x="4827" y="379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99" name="Line 1017"/>
              <p:cNvSpPr>
                <a:spLocks noChangeShapeType="1"/>
              </p:cNvSpPr>
              <p:nvPr/>
            </p:nvSpPr>
            <p:spPr bwMode="auto">
              <a:xfrm flipH="1" flipV="1">
                <a:off x="4913" y="379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0" name="Line 1018"/>
              <p:cNvSpPr>
                <a:spLocks noChangeShapeType="1"/>
              </p:cNvSpPr>
              <p:nvPr/>
            </p:nvSpPr>
            <p:spPr bwMode="auto">
              <a:xfrm flipV="1">
                <a:off x="4898" y="379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1" name="Line 1019"/>
              <p:cNvSpPr>
                <a:spLocks noChangeShapeType="1"/>
              </p:cNvSpPr>
              <p:nvPr/>
            </p:nvSpPr>
            <p:spPr bwMode="auto">
              <a:xfrm flipH="1" flipV="1">
                <a:off x="3656" y="376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2" name="Line 1020"/>
              <p:cNvSpPr>
                <a:spLocks noChangeShapeType="1"/>
              </p:cNvSpPr>
              <p:nvPr/>
            </p:nvSpPr>
            <p:spPr bwMode="auto">
              <a:xfrm flipV="1">
                <a:off x="3641" y="376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3" name="Line 1021"/>
              <p:cNvSpPr>
                <a:spLocks noChangeShapeType="1"/>
              </p:cNvSpPr>
              <p:nvPr/>
            </p:nvSpPr>
            <p:spPr bwMode="auto">
              <a:xfrm flipH="1" flipV="1">
                <a:off x="4983" y="3790"/>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4" name="Line 1022"/>
              <p:cNvSpPr>
                <a:spLocks noChangeShapeType="1"/>
              </p:cNvSpPr>
              <p:nvPr/>
            </p:nvSpPr>
            <p:spPr bwMode="auto">
              <a:xfrm flipV="1">
                <a:off x="4969" y="3790"/>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5" name="Line 1023"/>
              <p:cNvSpPr>
                <a:spLocks noChangeShapeType="1"/>
              </p:cNvSpPr>
              <p:nvPr/>
            </p:nvSpPr>
            <p:spPr bwMode="auto">
              <a:xfrm flipH="1" flipV="1">
                <a:off x="3897" y="3742"/>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6" name="Line 0"/>
              <p:cNvSpPr>
                <a:spLocks noChangeShapeType="1"/>
              </p:cNvSpPr>
              <p:nvPr/>
            </p:nvSpPr>
            <p:spPr bwMode="auto">
              <a:xfrm flipV="1">
                <a:off x="3883" y="3742"/>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7" name="Line 1"/>
              <p:cNvSpPr>
                <a:spLocks noChangeShapeType="1"/>
              </p:cNvSpPr>
              <p:nvPr/>
            </p:nvSpPr>
            <p:spPr bwMode="auto">
              <a:xfrm flipH="1">
                <a:off x="3997" y="3709"/>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8" name="Line 2"/>
              <p:cNvSpPr>
                <a:spLocks noChangeShapeType="1"/>
              </p:cNvSpPr>
              <p:nvPr/>
            </p:nvSpPr>
            <p:spPr bwMode="auto">
              <a:xfrm flipV="1">
                <a:off x="3983" y="3715"/>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09" name="Line 3"/>
              <p:cNvSpPr>
                <a:spLocks noChangeShapeType="1"/>
              </p:cNvSpPr>
              <p:nvPr/>
            </p:nvSpPr>
            <p:spPr bwMode="auto">
              <a:xfrm flipH="1" flipV="1">
                <a:off x="3358" y="3776"/>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0" name="Line 4"/>
              <p:cNvSpPr>
                <a:spLocks noChangeShapeType="1"/>
              </p:cNvSpPr>
              <p:nvPr/>
            </p:nvSpPr>
            <p:spPr bwMode="auto">
              <a:xfrm>
                <a:off x="4495" y="3629"/>
                <a:ext cx="26" cy="6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1" name="Line 5"/>
              <p:cNvSpPr>
                <a:spLocks noChangeShapeType="1"/>
              </p:cNvSpPr>
              <p:nvPr/>
            </p:nvSpPr>
            <p:spPr bwMode="auto">
              <a:xfrm>
                <a:off x="4507" y="3687"/>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2" name="Line 6"/>
              <p:cNvSpPr>
                <a:spLocks noChangeShapeType="1"/>
              </p:cNvSpPr>
              <p:nvPr/>
            </p:nvSpPr>
            <p:spPr bwMode="auto">
              <a:xfrm flipH="1" flipV="1">
                <a:off x="3726" y="3766"/>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3" name="Line 7"/>
              <p:cNvSpPr>
                <a:spLocks noChangeShapeType="1"/>
              </p:cNvSpPr>
              <p:nvPr/>
            </p:nvSpPr>
            <p:spPr bwMode="auto">
              <a:xfrm flipV="1">
                <a:off x="3712" y="3766"/>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4" name="Line 8"/>
              <p:cNvSpPr>
                <a:spLocks noChangeShapeType="1"/>
              </p:cNvSpPr>
              <p:nvPr/>
            </p:nvSpPr>
            <p:spPr bwMode="auto">
              <a:xfrm flipH="1" flipV="1">
                <a:off x="4701" y="378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5" name="Line 9"/>
              <p:cNvSpPr>
                <a:spLocks noChangeShapeType="1"/>
              </p:cNvSpPr>
              <p:nvPr/>
            </p:nvSpPr>
            <p:spPr bwMode="auto">
              <a:xfrm flipV="1">
                <a:off x="4686" y="378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6" name="Line 10"/>
              <p:cNvSpPr>
                <a:spLocks noChangeShapeType="1"/>
              </p:cNvSpPr>
              <p:nvPr/>
            </p:nvSpPr>
            <p:spPr bwMode="auto">
              <a:xfrm>
                <a:off x="4483" y="3597"/>
                <a:ext cx="27" cy="4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7" name="Line 11"/>
              <p:cNvSpPr>
                <a:spLocks noChangeShapeType="1"/>
              </p:cNvSpPr>
              <p:nvPr/>
            </p:nvSpPr>
            <p:spPr bwMode="auto">
              <a:xfrm>
                <a:off x="4495" y="3629"/>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8" name="Line 12"/>
              <p:cNvSpPr>
                <a:spLocks noChangeShapeType="1"/>
              </p:cNvSpPr>
              <p:nvPr/>
            </p:nvSpPr>
            <p:spPr bwMode="auto">
              <a:xfrm flipH="1" flipV="1">
                <a:off x="3500" y="3775"/>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19" name="Line 13"/>
              <p:cNvSpPr>
                <a:spLocks noChangeShapeType="1"/>
              </p:cNvSpPr>
              <p:nvPr/>
            </p:nvSpPr>
            <p:spPr bwMode="auto">
              <a:xfrm flipV="1">
                <a:off x="3485" y="377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0" name="Line 14"/>
              <p:cNvSpPr>
                <a:spLocks noChangeShapeType="1"/>
              </p:cNvSpPr>
              <p:nvPr/>
            </p:nvSpPr>
            <p:spPr bwMode="auto">
              <a:xfrm>
                <a:off x="4469" y="3583"/>
                <a:ext cx="14"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1" name="Line 15"/>
              <p:cNvSpPr>
                <a:spLocks noChangeShapeType="1"/>
              </p:cNvSpPr>
              <p:nvPr/>
            </p:nvSpPr>
            <p:spPr bwMode="auto">
              <a:xfrm flipH="1" flipV="1">
                <a:off x="4630" y="378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2" name="Line 16"/>
              <p:cNvSpPr>
                <a:spLocks noChangeShapeType="1"/>
              </p:cNvSpPr>
              <p:nvPr/>
            </p:nvSpPr>
            <p:spPr bwMode="auto">
              <a:xfrm flipV="1">
                <a:off x="4615" y="378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3" name="Line 17"/>
              <p:cNvSpPr>
                <a:spLocks noChangeShapeType="1"/>
              </p:cNvSpPr>
              <p:nvPr/>
            </p:nvSpPr>
            <p:spPr bwMode="auto">
              <a:xfrm flipH="1" flipV="1">
                <a:off x="4574" y="3769"/>
                <a:ext cx="27"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4" name="Line 18"/>
              <p:cNvSpPr>
                <a:spLocks noChangeShapeType="1"/>
              </p:cNvSpPr>
              <p:nvPr/>
            </p:nvSpPr>
            <p:spPr bwMode="auto">
              <a:xfrm flipV="1">
                <a:off x="4559" y="376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5" name="Line 19"/>
              <p:cNvSpPr>
                <a:spLocks noChangeShapeType="1"/>
              </p:cNvSpPr>
              <p:nvPr/>
            </p:nvSpPr>
            <p:spPr bwMode="auto">
              <a:xfrm flipH="1" flipV="1">
                <a:off x="3429" y="377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6" name="Line 20"/>
              <p:cNvSpPr>
                <a:spLocks noChangeShapeType="1"/>
              </p:cNvSpPr>
              <p:nvPr/>
            </p:nvSpPr>
            <p:spPr bwMode="auto">
              <a:xfrm flipV="1">
                <a:off x="3414" y="377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7" name="Line 21"/>
              <p:cNvSpPr>
                <a:spLocks noChangeShapeType="1"/>
              </p:cNvSpPr>
              <p:nvPr/>
            </p:nvSpPr>
            <p:spPr bwMode="auto">
              <a:xfrm flipH="1" flipV="1">
                <a:off x="3797" y="3762"/>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8" name="Line 22"/>
              <p:cNvSpPr>
                <a:spLocks noChangeShapeType="1"/>
              </p:cNvSpPr>
              <p:nvPr/>
            </p:nvSpPr>
            <p:spPr bwMode="auto">
              <a:xfrm flipV="1">
                <a:off x="3782" y="376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29" name="Line 23"/>
              <p:cNvSpPr>
                <a:spLocks noChangeShapeType="1"/>
              </p:cNvSpPr>
              <p:nvPr/>
            </p:nvSpPr>
            <p:spPr bwMode="auto">
              <a:xfrm flipH="1" flipV="1">
                <a:off x="3570" y="3773"/>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0" name="Line 24"/>
              <p:cNvSpPr>
                <a:spLocks noChangeShapeType="1"/>
              </p:cNvSpPr>
              <p:nvPr/>
            </p:nvSpPr>
            <p:spPr bwMode="auto">
              <a:xfrm flipV="1">
                <a:off x="3556" y="3773"/>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1" name="Line 25"/>
              <p:cNvSpPr>
                <a:spLocks noChangeShapeType="1"/>
              </p:cNvSpPr>
              <p:nvPr/>
            </p:nvSpPr>
            <p:spPr bwMode="auto">
              <a:xfrm flipH="1">
                <a:off x="4359" y="3575"/>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2" name="Line 26"/>
              <p:cNvSpPr>
                <a:spLocks noChangeShapeType="1"/>
              </p:cNvSpPr>
              <p:nvPr/>
            </p:nvSpPr>
            <p:spPr bwMode="auto">
              <a:xfrm flipH="1" flipV="1">
                <a:off x="4533" y="3740"/>
                <a:ext cx="26"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3" name="Line 27"/>
              <p:cNvSpPr>
                <a:spLocks noChangeShapeType="1"/>
              </p:cNvSpPr>
              <p:nvPr/>
            </p:nvSpPr>
            <p:spPr bwMode="auto">
              <a:xfrm>
                <a:off x="4507" y="3687"/>
                <a:ext cx="26" cy="5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4" name="Line 28"/>
              <p:cNvSpPr>
                <a:spLocks noChangeShapeType="1"/>
              </p:cNvSpPr>
              <p:nvPr/>
            </p:nvSpPr>
            <p:spPr bwMode="auto">
              <a:xfrm flipV="1">
                <a:off x="4518" y="374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5" name="Line 29"/>
              <p:cNvSpPr>
                <a:spLocks noChangeShapeType="1"/>
              </p:cNvSpPr>
              <p:nvPr/>
            </p:nvSpPr>
            <p:spPr bwMode="auto">
              <a:xfrm flipH="1" flipV="1">
                <a:off x="3883" y="3748"/>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6" name="Line 30"/>
              <p:cNvSpPr>
                <a:spLocks noChangeShapeType="1"/>
              </p:cNvSpPr>
              <p:nvPr/>
            </p:nvSpPr>
            <p:spPr bwMode="auto">
              <a:xfrm flipV="1">
                <a:off x="3868" y="374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7" name="Line 31"/>
              <p:cNvSpPr>
                <a:spLocks noChangeShapeType="1"/>
              </p:cNvSpPr>
              <p:nvPr/>
            </p:nvSpPr>
            <p:spPr bwMode="auto">
              <a:xfrm flipH="1">
                <a:off x="3983" y="3718"/>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8" name="Line 32"/>
              <p:cNvSpPr>
                <a:spLocks noChangeShapeType="1"/>
              </p:cNvSpPr>
              <p:nvPr/>
            </p:nvSpPr>
            <p:spPr bwMode="auto">
              <a:xfrm flipV="1">
                <a:off x="3968" y="372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39" name="Line 33"/>
              <p:cNvSpPr>
                <a:spLocks noChangeShapeType="1"/>
              </p:cNvSpPr>
              <p:nvPr/>
            </p:nvSpPr>
            <p:spPr bwMode="auto">
              <a:xfrm flipH="1" flipV="1">
                <a:off x="3641" y="3772"/>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0" name="Line 34"/>
              <p:cNvSpPr>
                <a:spLocks noChangeShapeType="1"/>
              </p:cNvSpPr>
              <p:nvPr/>
            </p:nvSpPr>
            <p:spPr bwMode="auto">
              <a:xfrm flipV="1">
                <a:off x="3626" y="377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1" name="Line 35"/>
              <p:cNvSpPr>
                <a:spLocks noChangeShapeType="1"/>
              </p:cNvSpPr>
              <p:nvPr/>
            </p:nvSpPr>
            <p:spPr bwMode="auto">
              <a:xfrm flipH="1" flipV="1">
                <a:off x="4757" y="3793"/>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2" name="Line 36"/>
              <p:cNvSpPr>
                <a:spLocks noChangeShapeType="1"/>
              </p:cNvSpPr>
              <p:nvPr/>
            </p:nvSpPr>
            <p:spPr bwMode="auto">
              <a:xfrm flipV="1">
                <a:off x="4742" y="379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3" name="Line 37"/>
              <p:cNvSpPr>
                <a:spLocks noChangeShapeType="1"/>
              </p:cNvSpPr>
              <p:nvPr/>
            </p:nvSpPr>
            <p:spPr bwMode="auto">
              <a:xfrm flipH="1" flipV="1">
                <a:off x="4827" y="3793"/>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4" name="Line 38"/>
              <p:cNvSpPr>
                <a:spLocks noChangeShapeType="1"/>
              </p:cNvSpPr>
              <p:nvPr/>
            </p:nvSpPr>
            <p:spPr bwMode="auto">
              <a:xfrm flipV="1">
                <a:off x="4813" y="3793"/>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5" name="Line 39"/>
              <p:cNvSpPr>
                <a:spLocks noChangeShapeType="1"/>
              </p:cNvSpPr>
              <p:nvPr/>
            </p:nvSpPr>
            <p:spPr bwMode="auto">
              <a:xfrm flipH="1" flipV="1">
                <a:off x="4898" y="3793"/>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6" name="Line 40"/>
              <p:cNvSpPr>
                <a:spLocks noChangeShapeType="1"/>
              </p:cNvSpPr>
              <p:nvPr/>
            </p:nvSpPr>
            <p:spPr bwMode="auto">
              <a:xfrm flipV="1">
                <a:off x="4883" y="379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7" name="Line 41"/>
              <p:cNvSpPr>
                <a:spLocks noChangeShapeType="1"/>
              </p:cNvSpPr>
              <p:nvPr/>
            </p:nvSpPr>
            <p:spPr bwMode="auto">
              <a:xfrm flipH="1" flipV="1">
                <a:off x="3712" y="3770"/>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8" name="Line 42"/>
              <p:cNvSpPr>
                <a:spLocks noChangeShapeType="1"/>
              </p:cNvSpPr>
              <p:nvPr/>
            </p:nvSpPr>
            <p:spPr bwMode="auto">
              <a:xfrm flipV="1">
                <a:off x="3697" y="377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49" name="Line 43"/>
              <p:cNvSpPr>
                <a:spLocks noChangeShapeType="1"/>
              </p:cNvSpPr>
              <p:nvPr/>
            </p:nvSpPr>
            <p:spPr bwMode="auto">
              <a:xfrm flipH="1" flipV="1">
                <a:off x="4969" y="3793"/>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0" name="Line 44"/>
              <p:cNvSpPr>
                <a:spLocks noChangeShapeType="1"/>
              </p:cNvSpPr>
              <p:nvPr/>
            </p:nvSpPr>
            <p:spPr bwMode="auto">
              <a:xfrm flipV="1">
                <a:off x="4954" y="379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1" name="Line 45"/>
              <p:cNvSpPr>
                <a:spLocks noChangeShapeType="1"/>
              </p:cNvSpPr>
              <p:nvPr/>
            </p:nvSpPr>
            <p:spPr bwMode="auto">
              <a:xfrm flipH="1" flipV="1">
                <a:off x="4686" y="378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2" name="Line 46"/>
              <p:cNvSpPr>
                <a:spLocks noChangeShapeType="1"/>
              </p:cNvSpPr>
              <p:nvPr/>
            </p:nvSpPr>
            <p:spPr bwMode="auto">
              <a:xfrm flipV="1">
                <a:off x="4671" y="378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3" name="Line 47"/>
              <p:cNvSpPr>
                <a:spLocks noChangeShapeType="1"/>
              </p:cNvSpPr>
              <p:nvPr/>
            </p:nvSpPr>
            <p:spPr bwMode="auto">
              <a:xfrm flipH="1" flipV="1">
                <a:off x="3414" y="377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4" name="Line 48"/>
              <p:cNvSpPr>
                <a:spLocks noChangeShapeType="1"/>
              </p:cNvSpPr>
              <p:nvPr/>
            </p:nvSpPr>
            <p:spPr bwMode="auto">
              <a:xfrm flipV="1">
                <a:off x="3400" y="377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5" name="Line 49"/>
              <p:cNvSpPr>
                <a:spLocks noChangeShapeType="1"/>
              </p:cNvSpPr>
              <p:nvPr/>
            </p:nvSpPr>
            <p:spPr bwMode="auto">
              <a:xfrm flipH="1">
                <a:off x="3968" y="3726"/>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6" name="Line 50"/>
              <p:cNvSpPr>
                <a:spLocks noChangeShapeType="1"/>
              </p:cNvSpPr>
              <p:nvPr/>
            </p:nvSpPr>
            <p:spPr bwMode="auto">
              <a:xfrm flipV="1">
                <a:off x="3953" y="3729"/>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7" name="Line 51"/>
              <p:cNvSpPr>
                <a:spLocks noChangeShapeType="1"/>
              </p:cNvSpPr>
              <p:nvPr/>
            </p:nvSpPr>
            <p:spPr bwMode="auto">
              <a:xfrm flipH="1" flipV="1">
                <a:off x="3868" y="3754"/>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8" name="Line 52"/>
              <p:cNvSpPr>
                <a:spLocks noChangeShapeType="1"/>
              </p:cNvSpPr>
              <p:nvPr/>
            </p:nvSpPr>
            <p:spPr bwMode="auto">
              <a:xfrm flipV="1">
                <a:off x="3853" y="375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59" name="Line 53"/>
              <p:cNvSpPr>
                <a:spLocks noChangeShapeType="1"/>
              </p:cNvSpPr>
              <p:nvPr/>
            </p:nvSpPr>
            <p:spPr bwMode="auto">
              <a:xfrm flipH="1" flipV="1">
                <a:off x="3782" y="3766"/>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0" name="Line 54"/>
              <p:cNvSpPr>
                <a:spLocks noChangeShapeType="1"/>
              </p:cNvSpPr>
              <p:nvPr/>
            </p:nvSpPr>
            <p:spPr bwMode="auto">
              <a:xfrm flipV="1">
                <a:off x="3768" y="376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1" name="Line 55"/>
              <p:cNvSpPr>
                <a:spLocks noChangeShapeType="1"/>
              </p:cNvSpPr>
              <p:nvPr/>
            </p:nvSpPr>
            <p:spPr bwMode="auto">
              <a:xfrm flipH="1" flipV="1">
                <a:off x="3485" y="3777"/>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2" name="Line 56"/>
              <p:cNvSpPr>
                <a:spLocks noChangeShapeType="1"/>
              </p:cNvSpPr>
              <p:nvPr/>
            </p:nvSpPr>
            <p:spPr bwMode="auto">
              <a:xfrm flipV="1">
                <a:off x="3470" y="377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3" name="Line 57"/>
              <p:cNvSpPr>
                <a:spLocks noChangeShapeType="1"/>
              </p:cNvSpPr>
              <p:nvPr/>
            </p:nvSpPr>
            <p:spPr bwMode="auto">
              <a:xfrm flipH="1" flipV="1">
                <a:off x="4615" y="3784"/>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4" name="Line 58"/>
              <p:cNvSpPr>
                <a:spLocks noChangeShapeType="1"/>
              </p:cNvSpPr>
              <p:nvPr/>
            </p:nvSpPr>
            <p:spPr bwMode="auto">
              <a:xfrm flipV="1">
                <a:off x="4601" y="3784"/>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5" name="Line 59"/>
              <p:cNvSpPr>
                <a:spLocks noChangeShapeType="1"/>
              </p:cNvSpPr>
              <p:nvPr/>
            </p:nvSpPr>
            <p:spPr bwMode="auto">
              <a:xfrm flipH="1" flipV="1">
                <a:off x="4559" y="3770"/>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6" name="Line 60"/>
              <p:cNvSpPr>
                <a:spLocks noChangeShapeType="1"/>
              </p:cNvSpPr>
              <p:nvPr/>
            </p:nvSpPr>
            <p:spPr bwMode="auto">
              <a:xfrm>
                <a:off x="4545" y="3770"/>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7" name="Line 61"/>
              <p:cNvSpPr>
                <a:spLocks noChangeShapeType="1"/>
              </p:cNvSpPr>
              <p:nvPr/>
            </p:nvSpPr>
            <p:spPr bwMode="auto">
              <a:xfrm flipH="1">
                <a:off x="4433" y="3570"/>
                <a:ext cx="2"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8" name="Line 62"/>
              <p:cNvSpPr>
                <a:spLocks noChangeShapeType="1"/>
              </p:cNvSpPr>
              <p:nvPr/>
            </p:nvSpPr>
            <p:spPr bwMode="auto">
              <a:xfrm>
                <a:off x="4427" y="3570"/>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69" name="Line 63"/>
              <p:cNvSpPr>
                <a:spLocks noChangeShapeType="1"/>
              </p:cNvSpPr>
              <p:nvPr/>
            </p:nvSpPr>
            <p:spPr bwMode="auto">
              <a:xfrm flipH="1" flipV="1">
                <a:off x="3556" y="3775"/>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0" name="Line 64"/>
              <p:cNvSpPr>
                <a:spLocks noChangeShapeType="1"/>
              </p:cNvSpPr>
              <p:nvPr/>
            </p:nvSpPr>
            <p:spPr bwMode="auto">
              <a:xfrm flipV="1">
                <a:off x="3541" y="377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1" name="Line 65"/>
              <p:cNvSpPr>
                <a:spLocks noChangeShapeType="1"/>
              </p:cNvSpPr>
              <p:nvPr/>
            </p:nvSpPr>
            <p:spPr bwMode="auto">
              <a:xfrm flipH="1" flipV="1">
                <a:off x="3626" y="3776"/>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2" name="Line 66"/>
              <p:cNvSpPr>
                <a:spLocks noChangeShapeType="1"/>
              </p:cNvSpPr>
              <p:nvPr/>
            </p:nvSpPr>
            <p:spPr bwMode="auto">
              <a:xfrm flipV="1">
                <a:off x="3612" y="3776"/>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3" name="Line 67"/>
              <p:cNvSpPr>
                <a:spLocks noChangeShapeType="1"/>
              </p:cNvSpPr>
              <p:nvPr/>
            </p:nvSpPr>
            <p:spPr bwMode="auto">
              <a:xfrm flipH="1" flipV="1">
                <a:off x="4518" y="3741"/>
                <a:ext cx="27"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4" name="Line 68"/>
              <p:cNvSpPr>
                <a:spLocks noChangeShapeType="1"/>
              </p:cNvSpPr>
              <p:nvPr/>
            </p:nvSpPr>
            <p:spPr bwMode="auto">
              <a:xfrm>
                <a:off x="4492" y="3682"/>
                <a:ext cx="26" cy="5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5" name="Line 69"/>
              <p:cNvSpPr>
                <a:spLocks noChangeShapeType="1"/>
              </p:cNvSpPr>
              <p:nvPr/>
            </p:nvSpPr>
            <p:spPr bwMode="auto">
              <a:xfrm>
                <a:off x="4504" y="3739"/>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6" name="Line 70"/>
              <p:cNvSpPr>
                <a:spLocks noChangeShapeType="1"/>
              </p:cNvSpPr>
              <p:nvPr/>
            </p:nvSpPr>
            <p:spPr bwMode="auto">
              <a:xfrm flipH="1">
                <a:off x="3953" y="3735"/>
                <a:ext cx="27"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7" name="Line 71"/>
              <p:cNvSpPr>
                <a:spLocks noChangeShapeType="1"/>
              </p:cNvSpPr>
              <p:nvPr/>
            </p:nvSpPr>
            <p:spPr bwMode="auto">
              <a:xfrm flipV="1">
                <a:off x="3938" y="3736"/>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8" name="Line 72"/>
              <p:cNvSpPr>
                <a:spLocks noChangeShapeType="1"/>
              </p:cNvSpPr>
              <p:nvPr/>
            </p:nvSpPr>
            <p:spPr bwMode="auto">
              <a:xfrm flipH="1" flipV="1">
                <a:off x="4883" y="3796"/>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79" name="Line 73"/>
              <p:cNvSpPr>
                <a:spLocks noChangeShapeType="1"/>
              </p:cNvSpPr>
              <p:nvPr/>
            </p:nvSpPr>
            <p:spPr bwMode="auto">
              <a:xfrm flipV="1">
                <a:off x="4869" y="379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0" name="Line 74"/>
              <p:cNvSpPr>
                <a:spLocks noChangeShapeType="1"/>
              </p:cNvSpPr>
              <p:nvPr/>
            </p:nvSpPr>
            <p:spPr bwMode="auto">
              <a:xfrm flipH="1" flipV="1">
                <a:off x="4742" y="379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1" name="Line 75"/>
              <p:cNvSpPr>
                <a:spLocks noChangeShapeType="1"/>
              </p:cNvSpPr>
              <p:nvPr/>
            </p:nvSpPr>
            <p:spPr bwMode="auto">
              <a:xfrm flipV="1">
                <a:off x="4727" y="379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2" name="Line 76"/>
              <p:cNvSpPr>
                <a:spLocks noChangeShapeType="1"/>
              </p:cNvSpPr>
              <p:nvPr/>
            </p:nvSpPr>
            <p:spPr bwMode="auto">
              <a:xfrm>
                <a:off x="4480" y="3618"/>
                <a:ext cx="27" cy="6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3" name="Line 77"/>
              <p:cNvSpPr>
                <a:spLocks noChangeShapeType="1"/>
              </p:cNvSpPr>
              <p:nvPr/>
            </p:nvSpPr>
            <p:spPr bwMode="auto">
              <a:xfrm>
                <a:off x="4492" y="368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4" name="Line 78"/>
              <p:cNvSpPr>
                <a:spLocks noChangeShapeType="1"/>
              </p:cNvSpPr>
              <p:nvPr/>
            </p:nvSpPr>
            <p:spPr bwMode="auto">
              <a:xfrm flipH="1" flipV="1">
                <a:off x="4813" y="379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5" name="Line 79"/>
              <p:cNvSpPr>
                <a:spLocks noChangeShapeType="1"/>
              </p:cNvSpPr>
              <p:nvPr/>
            </p:nvSpPr>
            <p:spPr bwMode="auto">
              <a:xfrm flipV="1">
                <a:off x="4798" y="379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6" name="Line 80"/>
              <p:cNvSpPr>
                <a:spLocks noChangeShapeType="1"/>
              </p:cNvSpPr>
              <p:nvPr/>
            </p:nvSpPr>
            <p:spPr bwMode="auto">
              <a:xfrm flipH="1" flipV="1">
                <a:off x="3697" y="3773"/>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7" name="Line 81"/>
              <p:cNvSpPr>
                <a:spLocks noChangeShapeType="1"/>
              </p:cNvSpPr>
              <p:nvPr/>
            </p:nvSpPr>
            <p:spPr bwMode="auto">
              <a:xfrm flipV="1">
                <a:off x="3682" y="377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8" name="Line 82"/>
              <p:cNvSpPr>
                <a:spLocks noChangeShapeType="1"/>
              </p:cNvSpPr>
              <p:nvPr/>
            </p:nvSpPr>
            <p:spPr bwMode="auto">
              <a:xfrm flipH="1" flipV="1">
                <a:off x="4954" y="3796"/>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89" name="Line 83"/>
              <p:cNvSpPr>
                <a:spLocks noChangeShapeType="1"/>
              </p:cNvSpPr>
              <p:nvPr/>
            </p:nvSpPr>
            <p:spPr bwMode="auto">
              <a:xfrm flipV="1">
                <a:off x="4939" y="379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0" name="Line 84"/>
              <p:cNvSpPr>
                <a:spLocks noChangeShapeType="1"/>
              </p:cNvSpPr>
              <p:nvPr/>
            </p:nvSpPr>
            <p:spPr bwMode="auto">
              <a:xfrm flipH="1" flipV="1">
                <a:off x="3400" y="378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1" name="Line 85"/>
              <p:cNvSpPr>
                <a:spLocks noChangeShapeType="1"/>
              </p:cNvSpPr>
              <p:nvPr/>
            </p:nvSpPr>
            <p:spPr bwMode="auto">
              <a:xfrm flipV="1">
                <a:off x="3385" y="378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2" name="Line 86"/>
              <p:cNvSpPr>
                <a:spLocks noChangeShapeType="1"/>
              </p:cNvSpPr>
              <p:nvPr/>
            </p:nvSpPr>
            <p:spPr bwMode="auto">
              <a:xfrm flipH="1" flipV="1">
                <a:off x="3853" y="3760"/>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3" name="Line 87"/>
              <p:cNvSpPr>
                <a:spLocks noChangeShapeType="1"/>
              </p:cNvSpPr>
              <p:nvPr/>
            </p:nvSpPr>
            <p:spPr bwMode="auto">
              <a:xfrm flipV="1">
                <a:off x="3838" y="376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4" name="Line 88"/>
              <p:cNvSpPr>
                <a:spLocks noChangeShapeType="1"/>
              </p:cNvSpPr>
              <p:nvPr/>
            </p:nvSpPr>
            <p:spPr bwMode="auto">
              <a:xfrm flipH="1" flipV="1">
                <a:off x="4671" y="379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5" name="Line 89"/>
              <p:cNvSpPr>
                <a:spLocks noChangeShapeType="1"/>
              </p:cNvSpPr>
              <p:nvPr/>
            </p:nvSpPr>
            <p:spPr bwMode="auto">
              <a:xfrm flipV="1">
                <a:off x="4657" y="3791"/>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6" name="Line 90"/>
              <p:cNvSpPr>
                <a:spLocks noChangeShapeType="1"/>
              </p:cNvSpPr>
              <p:nvPr/>
            </p:nvSpPr>
            <p:spPr bwMode="auto">
              <a:xfrm flipH="1" flipV="1">
                <a:off x="5025" y="379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7" name="Line 91"/>
              <p:cNvSpPr>
                <a:spLocks noChangeShapeType="1"/>
              </p:cNvSpPr>
              <p:nvPr/>
            </p:nvSpPr>
            <p:spPr bwMode="auto">
              <a:xfrm flipV="1">
                <a:off x="5010" y="379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8" name="Line 92"/>
              <p:cNvSpPr>
                <a:spLocks noChangeShapeType="1"/>
              </p:cNvSpPr>
              <p:nvPr/>
            </p:nvSpPr>
            <p:spPr bwMode="auto">
              <a:xfrm>
                <a:off x="4469" y="3583"/>
                <a:ext cx="26" cy="4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899" name="Line 93"/>
              <p:cNvSpPr>
                <a:spLocks noChangeShapeType="1"/>
              </p:cNvSpPr>
              <p:nvPr/>
            </p:nvSpPr>
            <p:spPr bwMode="auto">
              <a:xfrm>
                <a:off x="4480" y="3618"/>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0" name="Line 94"/>
              <p:cNvSpPr>
                <a:spLocks noChangeShapeType="1"/>
              </p:cNvSpPr>
              <p:nvPr/>
            </p:nvSpPr>
            <p:spPr bwMode="auto">
              <a:xfrm flipH="1" flipV="1">
                <a:off x="3768" y="3769"/>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1" name="Line 95"/>
              <p:cNvSpPr>
                <a:spLocks noChangeShapeType="1"/>
              </p:cNvSpPr>
              <p:nvPr/>
            </p:nvSpPr>
            <p:spPr bwMode="auto">
              <a:xfrm flipV="1">
                <a:off x="3753" y="376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2" name="Line 96"/>
              <p:cNvSpPr>
                <a:spLocks noChangeShapeType="1"/>
              </p:cNvSpPr>
              <p:nvPr/>
            </p:nvSpPr>
            <p:spPr bwMode="auto">
              <a:xfrm flipH="1" flipV="1">
                <a:off x="3938" y="3743"/>
                <a:ext cx="27"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3" name="Line 97"/>
              <p:cNvSpPr>
                <a:spLocks noChangeShapeType="1"/>
              </p:cNvSpPr>
              <p:nvPr/>
            </p:nvSpPr>
            <p:spPr bwMode="auto">
              <a:xfrm flipV="1">
                <a:off x="3924" y="3743"/>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4" name="Line 98"/>
              <p:cNvSpPr>
                <a:spLocks noChangeShapeType="1"/>
              </p:cNvSpPr>
              <p:nvPr/>
            </p:nvSpPr>
            <p:spPr bwMode="auto">
              <a:xfrm flipH="1" flipV="1">
                <a:off x="3470" y="377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5" name="Line 99"/>
              <p:cNvSpPr>
                <a:spLocks noChangeShapeType="1"/>
              </p:cNvSpPr>
              <p:nvPr/>
            </p:nvSpPr>
            <p:spPr bwMode="auto">
              <a:xfrm flipV="1">
                <a:off x="3455" y="377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6" name="Line 100"/>
              <p:cNvSpPr>
                <a:spLocks noChangeShapeType="1"/>
              </p:cNvSpPr>
              <p:nvPr/>
            </p:nvSpPr>
            <p:spPr bwMode="auto">
              <a:xfrm flipH="1" flipV="1">
                <a:off x="3541" y="377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7" name="Line 101"/>
              <p:cNvSpPr>
                <a:spLocks noChangeShapeType="1"/>
              </p:cNvSpPr>
              <p:nvPr/>
            </p:nvSpPr>
            <p:spPr bwMode="auto">
              <a:xfrm flipV="1">
                <a:off x="3526" y="377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8" name="Line 102"/>
              <p:cNvSpPr>
                <a:spLocks noChangeShapeType="1"/>
              </p:cNvSpPr>
              <p:nvPr/>
            </p:nvSpPr>
            <p:spPr bwMode="auto">
              <a:xfrm flipH="1" flipV="1">
                <a:off x="4601" y="378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09" name="Line 103"/>
              <p:cNvSpPr>
                <a:spLocks noChangeShapeType="1"/>
              </p:cNvSpPr>
              <p:nvPr/>
            </p:nvSpPr>
            <p:spPr bwMode="auto">
              <a:xfrm flipV="1">
                <a:off x="4586" y="378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0" name="Line 104"/>
              <p:cNvSpPr>
                <a:spLocks noChangeShapeType="1"/>
              </p:cNvSpPr>
              <p:nvPr/>
            </p:nvSpPr>
            <p:spPr bwMode="auto">
              <a:xfrm flipH="1" flipV="1">
                <a:off x="3612" y="3778"/>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1" name="Line 105"/>
              <p:cNvSpPr>
                <a:spLocks noChangeShapeType="1"/>
              </p:cNvSpPr>
              <p:nvPr/>
            </p:nvSpPr>
            <p:spPr bwMode="auto">
              <a:xfrm flipV="1">
                <a:off x="3597" y="377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2" name="Line 106"/>
              <p:cNvSpPr>
                <a:spLocks noChangeShapeType="1"/>
              </p:cNvSpPr>
              <p:nvPr/>
            </p:nvSpPr>
            <p:spPr bwMode="auto">
              <a:xfrm flipH="1" flipV="1">
                <a:off x="3838" y="3765"/>
                <a:ext cx="27"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3" name="Line 107"/>
              <p:cNvSpPr>
                <a:spLocks noChangeShapeType="1"/>
              </p:cNvSpPr>
              <p:nvPr/>
            </p:nvSpPr>
            <p:spPr bwMode="auto">
              <a:xfrm flipV="1">
                <a:off x="3824" y="376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4" name="Line 108"/>
              <p:cNvSpPr>
                <a:spLocks noChangeShapeType="1"/>
              </p:cNvSpPr>
              <p:nvPr/>
            </p:nvSpPr>
            <p:spPr bwMode="auto">
              <a:xfrm flipH="1" flipV="1">
                <a:off x="4869" y="3799"/>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5" name="Line 109"/>
              <p:cNvSpPr>
                <a:spLocks noChangeShapeType="1"/>
              </p:cNvSpPr>
              <p:nvPr/>
            </p:nvSpPr>
            <p:spPr bwMode="auto">
              <a:xfrm flipV="1">
                <a:off x="4854" y="379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6" name="Line 110"/>
              <p:cNvSpPr>
                <a:spLocks noChangeShapeType="1"/>
              </p:cNvSpPr>
              <p:nvPr/>
            </p:nvSpPr>
            <p:spPr bwMode="auto">
              <a:xfrm flipH="1" flipV="1">
                <a:off x="4545" y="3770"/>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7" name="Line 111"/>
              <p:cNvSpPr>
                <a:spLocks noChangeShapeType="1"/>
              </p:cNvSpPr>
              <p:nvPr/>
            </p:nvSpPr>
            <p:spPr bwMode="auto">
              <a:xfrm>
                <a:off x="4530" y="376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8" name="Line 112"/>
              <p:cNvSpPr>
                <a:spLocks noChangeShapeType="1"/>
              </p:cNvSpPr>
              <p:nvPr/>
            </p:nvSpPr>
            <p:spPr bwMode="auto">
              <a:xfrm>
                <a:off x="4454" y="3567"/>
                <a:ext cx="15"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19" name="Line 113"/>
              <p:cNvSpPr>
                <a:spLocks noChangeShapeType="1"/>
              </p:cNvSpPr>
              <p:nvPr/>
            </p:nvSpPr>
            <p:spPr bwMode="auto">
              <a:xfrm flipH="1" flipV="1">
                <a:off x="3682" y="3775"/>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0" name="Line 114"/>
              <p:cNvSpPr>
                <a:spLocks noChangeShapeType="1"/>
              </p:cNvSpPr>
              <p:nvPr/>
            </p:nvSpPr>
            <p:spPr bwMode="auto">
              <a:xfrm flipV="1">
                <a:off x="3668" y="3775"/>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1" name="Line 115"/>
              <p:cNvSpPr>
                <a:spLocks noChangeShapeType="1"/>
              </p:cNvSpPr>
              <p:nvPr/>
            </p:nvSpPr>
            <p:spPr bwMode="auto">
              <a:xfrm flipH="1" flipV="1">
                <a:off x="4727" y="3797"/>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2" name="Line 116"/>
              <p:cNvSpPr>
                <a:spLocks noChangeShapeType="1"/>
              </p:cNvSpPr>
              <p:nvPr/>
            </p:nvSpPr>
            <p:spPr bwMode="auto">
              <a:xfrm flipV="1">
                <a:off x="4712" y="379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3" name="Line 117"/>
              <p:cNvSpPr>
                <a:spLocks noChangeShapeType="1"/>
              </p:cNvSpPr>
              <p:nvPr/>
            </p:nvSpPr>
            <p:spPr bwMode="auto">
              <a:xfrm flipH="1" flipV="1">
                <a:off x="3385" y="3786"/>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4" name="Line 118"/>
              <p:cNvSpPr>
                <a:spLocks noChangeShapeType="1"/>
              </p:cNvSpPr>
              <p:nvPr/>
            </p:nvSpPr>
            <p:spPr bwMode="auto">
              <a:xfrm flipH="1" flipV="1">
                <a:off x="4939" y="379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5" name="Line 119"/>
              <p:cNvSpPr>
                <a:spLocks noChangeShapeType="1"/>
              </p:cNvSpPr>
              <p:nvPr/>
            </p:nvSpPr>
            <p:spPr bwMode="auto">
              <a:xfrm flipV="1">
                <a:off x="4924" y="379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6" name="Line 120"/>
              <p:cNvSpPr>
                <a:spLocks noChangeShapeType="1"/>
              </p:cNvSpPr>
              <p:nvPr/>
            </p:nvSpPr>
            <p:spPr bwMode="auto">
              <a:xfrm flipH="1" flipV="1">
                <a:off x="4798" y="3796"/>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7" name="Line 121"/>
              <p:cNvSpPr>
                <a:spLocks noChangeShapeType="1"/>
              </p:cNvSpPr>
              <p:nvPr/>
            </p:nvSpPr>
            <p:spPr bwMode="auto">
              <a:xfrm flipV="1">
                <a:off x="4783" y="379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8" name="Line 122"/>
              <p:cNvSpPr>
                <a:spLocks noChangeShapeType="1"/>
              </p:cNvSpPr>
              <p:nvPr/>
            </p:nvSpPr>
            <p:spPr bwMode="auto">
              <a:xfrm flipV="1">
                <a:off x="4079" y="3674"/>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29" name="Line 123"/>
              <p:cNvSpPr>
                <a:spLocks noChangeShapeType="1"/>
              </p:cNvSpPr>
              <p:nvPr/>
            </p:nvSpPr>
            <p:spPr bwMode="auto">
              <a:xfrm flipH="1" flipV="1">
                <a:off x="3924" y="3748"/>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0" name="Line 124"/>
              <p:cNvSpPr>
                <a:spLocks noChangeShapeType="1"/>
              </p:cNvSpPr>
              <p:nvPr/>
            </p:nvSpPr>
            <p:spPr bwMode="auto">
              <a:xfrm flipV="1">
                <a:off x="3909" y="374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1" name="Line 125"/>
              <p:cNvSpPr>
                <a:spLocks noChangeShapeType="1"/>
              </p:cNvSpPr>
              <p:nvPr/>
            </p:nvSpPr>
            <p:spPr bwMode="auto">
              <a:xfrm flipH="1" flipV="1">
                <a:off x="4657" y="379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2" name="Line 126"/>
              <p:cNvSpPr>
                <a:spLocks noChangeShapeType="1"/>
              </p:cNvSpPr>
              <p:nvPr/>
            </p:nvSpPr>
            <p:spPr bwMode="auto">
              <a:xfrm flipV="1">
                <a:off x="4642" y="379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3" name="Line 127"/>
              <p:cNvSpPr>
                <a:spLocks noChangeShapeType="1"/>
              </p:cNvSpPr>
              <p:nvPr/>
            </p:nvSpPr>
            <p:spPr bwMode="auto">
              <a:xfrm flipH="1" flipV="1">
                <a:off x="5010" y="379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4" name="Line 128"/>
              <p:cNvSpPr>
                <a:spLocks noChangeShapeType="1"/>
              </p:cNvSpPr>
              <p:nvPr/>
            </p:nvSpPr>
            <p:spPr bwMode="auto">
              <a:xfrm flipV="1">
                <a:off x="4995" y="379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5" name="Line 129"/>
              <p:cNvSpPr>
                <a:spLocks noChangeShapeType="1"/>
              </p:cNvSpPr>
              <p:nvPr/>
            </p:nvSpPr>
            <p:spPr bwMode="auto">
              <a:xfrm flipH="1" flipV="1">
                <a:off x="3753" y="3773"/>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6" name="Line 130"/>
              <p:cNvSpPr>
                <a:spLocks noChangeShapeType="1"/>
              </p:cNvSpPr>
              <p:nvPr/>
            </p:nvSpPr>
            <p:spPr bwMode="auto">
              <a:xfrm flipV="1">
                <a:off x="3738" y="377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7" name="Line 131"/>
              <p:cNvSpPr>
                <a:spLocks noChangeShapeType="1"/>
              </p:cNvSpPr>
              <p:nvPr/>
            </p:nvSpPr>
            <p:spPr bwMode="auto">
              <a:xfrm flipH="1" flipV="1">
                <a:off x="4504" y="3739"/>
                <a:ext cx="26"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8" name="Line 132"/>
              <p:cNvSpPr>
                <a:spLocks noChangeShapeType="1"/>
              </p:cNvSpPr>
              <p:nvPr/>
            </p:nvSpPr>
            <p:spPr bwMode="auto">
              <a:xfrm>
                <a:off x="4477" y="3676"/>
                <a:ext cx="27" cy="6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39" name="Line 133"/>
              <p:cNvSpPr>
                <a:spLocks noChangeShapeType="1"/>
              </p:cNvSpPr>
              <p:nvPr/>
            </p:nvSpPr>
            <p:spPr bwMode="auto">
              <a:xfrm>
                <a:off x="4489" y="373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0" name="Line 134"/>
              <p:cNvSpPr>
                <a:spLocks noChangeShapeType="1"/>
              </p:cNvSpPr>
              <p:nvPr/>
            </p:nvSpPr>
            <p:spPr bwMode="auto">
              <a:xfrm flipH="1" flipV="1">
                <a:off x="3455" y="378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1" name="Line 135"/>
              <p:cNvSpPr>
                <a:spLocks noChangeShapeType="1"/>
              </p:cNvSpPr>
              <p:nvPr/>
            </p:nvSpPr>
            <p:spPr bwMode="auto">
              <a:xfrm flipV="1">
                <a:off x="3441" y="3783"/>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2" name="Line 136"/>
              <p:cNvSpPr>
                <a:spLocks noChangeShapeType="1"/>
              </p:cNvSpPr>
              <p:nvPr/>
            </p:nvSpPr>
            <p:spPr bwMode="auto">
              <a:xfrm flipV="1">
                <a:off x="4053" y="3688"/>
                <a:ext cx="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3" name="Line 137"/>
              <p:cNvSpPr>
                <a:spLocks noChangeShapeType="1"/>
              </p:cNvSpPr>
              <p:nvPr/>
            </p:nvSpPr>
            <p:spPr bwMode="auto">
              <a:xfrm flipH="1" flipV="1">
                <a:off x="3526" y="3782"/>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4" name="Line 138"/>
              <p:cNvSpPr>
                <a:spLocks noChangeShapeType="1"/>
              </p:cNvSpPr>
              <p:nvPr/>
            </p:nvSpPr>
            <p:spPr bwMode="auto">
              <a:xfrm flipV="1">
                <a:off x="3511" y="378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5" name="Line 139"/>
              <p:cNvSpPr>
                <a:spLocks noChangeShapeType="1"/>
              </p:cNvSpPr>
              <p:nvPr/>
            </p:nvSpPr>
            <p:spPr bwMode="auto">
              <a:xfrm>
                <a:off x="4466" y="3603"/>
                <a:ext cx="26" cy="7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6" name="Line 140"/>
              <p:cNvSpPr>
                <a:spLocks noChangeShapeType="1"/>
              </p:cNvSpPr>
              <p:nvPr/>
            </p:nvSpPr>
            <p:spPr bwMode="auto">
              <a:xfrm>
                <a:off x="4477" y="3676"/>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7" name="Line 141"/>
              <p:cNvSpPr>
                <a:spLocks noChangeShapeType="1"/>
              </p:cNvSpPr>
              <p:nvPr/>
            </p:nvSpPr>
            <p:spPr bwMode="auto">
              <a:xfrm flipH="1" flipV="1">
                <a:off x="3824" y="3769"/>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8" name="Line 142"/>
              <p:cNvSpPr>
                <a:spLocks noChangeShapeType="1"/>
              </p:cNvSpPr>
              <p:nvPr/>
            </p:nvSpPr>
            <p:spPr bwMode="auto">
              <a:xfrm flipV="1">
                <a:off x="3809" y="376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49" name="Line 143"/>
              <p:cNvSpPr>
                <a:spLocks noChangeShapeType="1"/>
              </p:cNvSpPr>
              <p:nvPr/>
            </p:nvSpPr>
            <p:spPr bwMode="auto">
              <a:xfrm flipH="1">
                <a:off x="4053" y="3689"/>
                <a:ext cx="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0" name="Line 144"/>
              <p:cNvSpPr>
                <a:spLocks noChangeShapeType="1"/>
              </p:cNvSpPr>
              <p:nvPr/>
            </p:nvSpPr>
            <p:spPr bwMode="auto">
              <a:xfrm flipV="1">
                <a:off x="4039" y="3691"/>
                <a:ext cx="14"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1" name="Line 145"/>
              <p:cNvSpPr>
                <a:spLocks noChangeShapeType="1"/>
              </p:cNvSpPr>
              <p:nvPr/>
            </p:nvSpPr>
            <p:spPr bwMode="auto">
              <a:xfrm flipH="1" flipV="1">
                <a:off x="3597" y="378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2" name="Line 146"/>
              <p:cNvSpPr>
                <a:spLocks noChangeShapeType="1"/>
              </p:cNvSpPr>
              <p:nvPr/>
            </p:nvSpPr>
            <p:spPr bwMode="auto">
              <a:xfrm flipV="1">
                <a:off x="3582" y="378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3" name="Line 147"/>
              <p:cNvSpPr>
                <a:spLocks noChangeShapeType="1"/>
              </p:cNvSpPr>
              <p:nvPr/>
            </p:nvSpPr>
            <p:spPr bwMode="auto">
              <a:xfrm flipH="1" flipV="1">
                <a:off x="4586" y="378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4" name="Line 148"/>
              <p:cNvSpPr>
                <a:spLocks noChangeShapeType="1"/>
              </p:cNvSpPr>
              <p:nvPr/>
            </p:nvSpPr>
            <p:spPr bwMode="auto">
              <a:xfrm>
                <a:off x="4571" y="378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5" name="Line 149"/>
              <p:cNvSpPr>
                <a:spLocks noChangeShapeType="1"/>
              </p:cNvSpPr>
              <p:nvPr/>
            </p:nvSpPr>
            <p:spPr bwMode="auto">
              <a:xfrm flipH="1" flipV="1">
                <a:off x="3668" y="3778"/>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6" name="Line 150"/>
              <p:cNvSpPr>
                <a:spLocks noChangeShapeType="1"/>
              </p:cNvSpPr>
              <p:nvPr/>
            </p:nvSpPr>
            <p:spPr bwMode="auto">
              <a:xfrm flipV="1">
                <a:off x="3653" y="377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7" name="Line 151"/>
              <p:cNvSpPr>
                <a:spLocks noChangeShapeType="1"/>
              </p:cNvSpPr>
              <p:nvPr/>
            </p:nvSpPr>
            <p:spPr bwMode="auto">
              <a:xfrm flipH="1" flipV="1">
                <a:off x="4854" y="380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8" name="Line 152"/>
              <p:cNvSpPr>
                <a:spLocks noChangeShapeType="1"/>
              </p:cNvSpPr>
              <p:nvPr/>
            </p:nvSpPr>
            <p:spPr bwMode="auto">
              <a:xfrm flipV="1">
                <a:off x="4839" y="380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59" name="Line 153"/>
              <p:cNvSpPr>
                <a:spLocks noChangeShapeType="1"/>
              </p:cNvSpPr>
              <p:nvPr/>
            </p:nvSpPr>
            <p:spPr bwMode="auto">
              <a:xfrm flipH="1" flipV="1">
                <a:off x="4712" y="3799"/>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0" name="Line 154"/>
              <p:cNvSpPr>
                <a:spLocks noChangeShapeType="1"/>
              </p:cNvSpPr>
              <p:nvPr/>
            </p:nvSpPr>
            <p:spPr bwMode="auto">
              <a:xfrm flipV="1">
                <a:off x="4698" y="3799"/>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1" name="Line 155"/>
              <p:cNvSpPr>
                <a:spLocks noChangeShapeType="1"/>
              </p:cNvSpPr>
              <p:nvPr/>
            </p:nvSpPr>
            <p:spPr bwMode="auto">
              <a:xfrm flipH="1" flipV="1">
                <a:off x="3909" y="3753"/>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2" name="Line 156"/>
              <p:cNvSpPr>
                <a:spLocks noChangeShapeType="1"/>
              </p:cNvSpPr>
              <p:nvPr/>
            </p:nvSpPr>
            <p:spPr bwMode="auto">
              <a:xfrm flipV="1">
                <a:off x="3894" y="375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3" name="Line 157"/>
              <p:cNvSpPr>
                <a:spLocks noChangeShapeType="1"/>
              </p:cNvSpPr>
              <p:nvPr/>
            </p:nvSpPr>
            <p:spPr bwMode="auto">
              <a:xfrm flipH="1" flipV="1">
                <a:off x="4924" y="3800"/>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4" name="Line 158"/>
              <p:cNvSpPr>
                <a:spLocks noChangeShapeType="1"/>
              </p:cNvSpPr>
              <p:nvPr/>
            </p:nvSpPr>
            <p:spPr bwMode="auto">
              <a:xfrm flipV="1">
                <a:off x="4910" y="3800"/>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5" name="Line 159"/>
              <p:cNvSpPr>
                <a:spLocks noChangeShapeType="1"/>
              </p:cNvSpPr>
              <p:nvPr/>
            </p:nvSpPr>
            <p:spPr bwMode="auto">
              <a:xfrm flipH="1" flipV="1">
                <a:off x="4995" y="3800"/>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6" name="Line 160"/>
              <p:cNvSpPr>
                <a:spLocks noChangeShapeType="1"/>
              </p:cNvSpPr>
              <p:nvPr/>
            </p:nvSpPr>
            <p:spPr bwMode="auto">
              <a:xfrm flipV="1">
                <a:off x="4980" y="380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7" name="Line 161"/>
              <p:cNvSpPr>
                <a:spLocks noChangeShapeType="1"/>
              </p:cNvSpPr>
              <p:nvPr/>
            </p:nvSpPr>
            <p:spPr bwMode="auto">
              <a:xfrm flipH="1">
                <a:off x="4039" y="3694"/>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8" name="Line 162"/>
              <p:cNvSpPr>
                <a:spLocks noChangeShapeType="1"/>
              </p:cNvSpPr>
              <p:nvPr/>
            </p:nvSpPr>
            <p:spPr bwMode="auto">
              <a:xfrm flipV="1">
                <a:off x="4024" y="3700"/>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69" name="Line 163"/>
              <p:cNvSpPr>
                <a:spLocks noChangeShapeType="1"/>
              </p:cNvSpPr>
              <p:nvPr/>
            </p:nvSpPr>
            <p:spPr bwMode="auto">
              <a:xfrm flipH="1" flipV="1">
                <a:off x="3441" y="378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0" name="Line 164"/>
              <p:cNvSpPr>
                <a:spLocks noChangeShapeType="1"/>
              </p:cNvSpPr>
              <p:nvPr/>
            </p:nvSpPr>
            <p:spPr bwMode="auto">
              <a:xfrm flipV="1">
                <a:off x="3426" y="378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1" name="Line 165"/>
              <p:cNvSpPr>
                <a:spLocks noChangeShapeType="1"/>
              </p:cNvSpPr>
              <p:nvPr/>
            </p:nvSpPr>
            <p:spPr bwMode="auto">
              <a:xfrm flipH="1" flipV="1">
                <a:off x="4783" y="3798"/>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2" name="Line 166"/>
              <p:cNvSpPr>
                <a:spLocks noChangeShapeType="1"/>
              </p:cNvSpPr>
              <p:nvPr/>
            </p:nvSpPr>
            <p:spPr bwMode="auto">
              <a:xfrm flipV="1">
                <a:off x="4768" y="379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3" name="Line 167"/>
              <p:cNvSpPr>
                <a:spLocks noChangeShapeType="1"/>
              </p:cNvSpPr>
              <p:nvPr/>
            </p:nvSpPr>
            <p:spPr bwMode="auto">
              <a:xfrm flipH="1" flipV="1">
                <a:off x="3738" y="3776"/>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4" name="Line 168"/>
              <p:cNvSpPr>
                <a:spLocks noChangeShapeType="1"/>
              </p:cNvSpPr>
              <p:nvPr/>
            </p:nvSpPr>
            <p:spPr bwMode="auto">
              <a:xfrm flipV="1">
                <a:off x="3723" y="377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5" name="Line 169"/>
              <p:cNvSpPr>
                <a:spLocks noChangeShapeType="1"/>
              </p:cNvSpPr>
              <p:nvPr/>
            </p:nvSpPr>
            <p:spPr bwMode="auto">
              <a:xfrm flipH="1" flipV="1">
                <a:off x="4642" y="3796"/>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6" name="Line 170"/>
              <p:cNvSpPr>
                <a:spLocks noChangeShapeType="1"/>
              </p:cNvSpPr>
              <p:nvPr/>
            </p:nvSpPr>
            <p:spPr bwMode="auto">
              <a:xfrm flipV="1">
                <a:off x="4627" y="379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7" name="Line 171"/>
              <p:cNvSpPr>
                <a:spLocks noChangeShapeType="1"/>
              </p:cNvSpPr>
              <p:nvPr/>
            </p:nvSpPr>
            <p:spPr bwMode="auto">
              <a:xfrm flipH="1" flipV="1">
                <a:off x="4530" y="3768"/>
                <a:ext cx="26"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8" name="Line 172"/>
              <p:cNvSpPr>
                <a:spLocks noChangeShapeType="1"/>
              </p:cNvSpPr>
              <p:nvPr/>
            </p:nvSpPr>
            <p:spPr bwMode="auto">
              <a:xfrm>
                <a:off x="4515" y="376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79" name="Line 173"/>
              <p:cNvSpPr>
                <a:spLocks noChangeShapeType="1"/>
              </p:cNvSpPr>
              <p:nvPr/>
            </p:nvSpPr>
            <p:spPr bwMode="auto">
              <a:xfrm flipH="1">
                <a:off x="4419" y="355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0" name="Line 174"/>
              <p:cNvSpPr>
                <a:spLocks noChangeShapeType="1"/>
              </p:cNvSpPr>
              <p:nvPr/>
            </p:nvSpPr>
            <p:spPr bwMode="auto">
              <a:xfrm flipH="1">
                <a:off x="4024" y="3702"/>
                <a:ext cx="21"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1" name="Line 175"/>
              <p:cNvSpPr>
                <a:spLocks noChangeShapeType="1"/>
              </p:cNvSpPr>
              <p:nvPr/>
            </p:nvSpPr>
            <p:spPr bwMode="auto">
              <a:xfrm flipV="1">
                <a:off x="4009" y="3709"/>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2" name="Line 176"/>
              <p:cNvSpPr>
                <a:spLocks noChangeShapeType="1"/>
              </p:cNvSpPr>
              <p:nvPr/>
            </p:nvSpPr>
            <p:spPr bwMode="auto">
              <a:xfrm flipH="1" flipV="1">
                <a:off x="3511" y="3784"/>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3" name="Line 177"/>
              <p:cNvSpPr>
                <a:spLocks noChangeShapeType="1"/>
              </p:cNvSpPr>
              <p:nvPr/>
            </p:nvSpPr>
            <p:spPr bwMode="auto">
              <a:xfrm flipV="1">
                <a:off x="3497" y="3784"/>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4" name="Line 178"/>
              <p:cNvSpPr>
                <a:spLocks noChangeShapeType="1"/>
              </p:cNvSpPr>
              <p:nvPr/>
            </p:nvSpPr>
            <p:spPr bwMode="auto">
              <a:xfrm flipH="1" flipV="1">
                <a:off x="3582" y="378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5" name="Line 179"/>
              <p:cNvSpPr>
                <a:spLocks noChangeShapeType="1"/>
              </p:cNvSpPr>
              <p:nvPr/>
            </p:nvSpPr>
            <p:spPr bwMode="auto">
              <a:xfrm flipV="1">
                <a:off x="3567" y="378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6" name="Line 180"/>
              <p:cNvSpPr>
                <a:spLocks noChangeShapeType="1"/>
              </p:cNvSpPr>
              <p:nvPr/>
            </p:nvSpPr>
            <p:spPr bwMode="auto">
              <a:xfrm>
                <a:off x="4454" y="3567"/>
                <a:ext cx="26" cy="5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7" name="Line 181"/>
              <p:cNvSpPr>
                <a:spLocks noChangeShapeType="1"/>
              </p:cNvSpPr>
              <p:nvPr/>
            </p:nvSpPr>
            <p:spPr bwMode="auto">
              <a:xfrm>
                <a:off x="4466" y="3603"/>
                <a:ext cx="14"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8" name="Line 182"/>
              <p:cNvSpPr>
                <a:spLocks noChangeShapeType="1"/>
              </p:cNvSpPr>
              <p:nvPr/>
            </p:nvSpPr>
            <p:spPr bwMode="auto">
              <a:xfrm flipH="1" flipV="1">
                <a:off x="3809" y="3771"/>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89" name="Line 183"/>
              <p:cNvSpPr>
                <a:spLocks noChangeShapeType="1"/>
              </p:cNvSpPr>
              <p:nvPr/>
            </p:nvSpPr>
            <p:spPr bwMode="auto">
              <a:xfrm flipV="1">
                <a:off x="3794" y="377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90" name="Line 184"/>
              <p:cNvSpPr>
                <a:spLocks noChangeShapeType="1"/>
              </p:cNvSpPr>
              <p:nvPr/>
            </p:nvSpPr>
            <p:spPr bwMode="auto">
              <a:xfrm flipH="1" flipV="1">
                <a:off x="4489" y="3735"/>
                <a:ext cx="26" cy="3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91" name="Line 185"/>
              <p:cNvSpPr>
                <a:spLocks noChangeShapeType="1"/>
              </p:cNvSpPr>
              <p:nvPr/>
            </p:nvSpPr>
            <p:spPr bwMode="auto">
              <a:xfrm>
                <a:off x="4462" y="3668"/>
                <a:ext cx="27" cy="6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92" name="Line 186"/>
              <p:cNvSpPr>
                <a:spLocks noChangeShapeType="1"/>
              </p:cNvSpPr>
              <p:nvPr/>
            </p:nvSpPr>
            <p:spPr bwMode="auto">
              <a:xfrm>
                <a:off x="4474" y="373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993" name="Line 187"/>
              <p:cNvSpPr>
                <a:spLocks noChangeShapeType="1"/>
              </p:cNvSpPr>
              <p:nvPr/>
            </p:nvSpPr>
            <p:spPr bwMode="auto">
              <a:xfrm flipH="1" flipV="1">
                <a:off x="3894" y="3757"/>
                <a:ext cx="27" cy="4"/>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9" name="Group 188"/>
            <p:cNvGrpSpPr>
              <a:grpSpLocks/>
            </p:cNvGrpSpPr>
            <p:nvPr/>
          </p:nvGrpSpPr>
          <p:grpSpPr bwMode="auto">
            <a:xfrm>
              <a:off x="3411" y="3518"/>
              <a:ext cx="1693" cy="308"/>
              <a:chOff x="3411" y="3518"/>
              <a:chExt cx="1693" cy="308"/>
            </a:xfrm>
          </p:grpSpPr>
          <p:sp>
            <p:nvSpPr>
              <p:cNvPr id="311594" name="Line 189"/>
              <p:cNvSpPr>
                <a:spLocks noChangeShapeType="1"/>
              </p:cNvSpPr>
              <p:nvPr/>
            </p:nvSpPr>
            <p:spPr bwMode="auto">
              <a:xfrm flipV="1">
                <a:off x="3879" y="375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95" name="Line 190"/>
              <p:cNvSpPr>
                <a:spLocks noChangeShapeType="1"/>
              </p:cNvSpPr>
              <p:nvPr/>
            </p:nvSpPr>
            <p:spPr bwMode="auto">
              <a:xfrm flipH="1">
                <a:off x="4009" y="3709"/>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96" name="Line 191"/>
              <p:cNvSpPr>
                <a:spLocks noChangeShapeType="1"/>
              </p:cNvSpPr>
              <p:nvPr/>
            </p:nvSpPr>
            <p:spPr bwMode="auto">
              <a:xfrm flipV="1">
                <a:off x="3994" y="3718"/>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97" name="Line 192"/>
              <p:cNvSpPr>
                <a:spLocks noChangeShapeType="1"/>
              </p:cNvSpPr>
              <p:nvPr/>
            </p:nvSpPr>
            <p:spPr bwMode="auto">
              <a:xfrm flipH="1" flipV="1">
                <a:off x="3653" y="378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98" name="Line 193"/>
              <p:cNvSpPr>
                <a:spLocks noChangeShapeType="1"/>
              </p:cNvSpPr>
              <p:nvPr/>
            </p:nvSpPr>
            <p:spPr bwMode="auto">
              <a:xfrm flipV="1">
                <a:off x="3638" y="378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99" name="Line 194"/>
              <p:cNvSpPr>
                <a:spLocks noChangeShapeType="1"/>
              </p:cNvSpPr>
              <p:nvPr/>
            </p:nvSpPr>
            <p:spPr bwMode="auto">
              <a:xfrm flipH="1" flipV="1">
                <a:off x="4980" y="3804"/>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0" name="Line 195"/>
              <p:cNvSpPr>
                <a:spLocks noChangeShapeType="1"/>
              </p:cNvSpPr>
              <p:nvPr/>
            </p:nvSpPr>
            <p:spPr bwMode="auto">
              <a:xfrm flipV="1">
                <a:off x="4966" y="3804"/>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1" name="Line 196"/>
              <p:cNvSpPr>
                <a:spLocks noChangeShapeType="1"/>
              </p:cNvSpPr>
              <p:nvPr/>
            </p:nvSpPr>
            <p:spPr bwMode="auto">
              <a:xfrm flipH="1" flipV="1">
                <a:off x="4698" y="380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2" name="Line 197"/>
              <p:cNvSpPr>
                <a:spLocks noChangeShapeType="1"/>
              </p:cNvSpPr>
              <p:nvPr/>
            </p:nvSpPr>
            <p:spPr bwMode="auto">
              <a:xfrm flipV="1">
                <a:off x="4683" y="380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3" name="Line 198"/>
              <p:cNvSpPr>
                <a:spLocks noChangeShapeType="1"/>
              </p:cNvSpPr>
              <p:nvPr/>
            </p:nvSpPr>
            <p:spPr bwMode="auto">
              <a:xfrm flipH="1" flipV="1">
                <a:off x="4910" y="3802"/>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4" name="Line 199"/>
              <p:cNvSpPr>
                <a:spLocks noChangeShapeType="1"/>
              </p:cNvSpPr>
              <p:nvPr/>
            </p:nvSpPr>
            <p:spPr bwMode="auto">
              <a:xfrm flipV="1">
                <a:off x="4895" y="380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5" name="Line 200"/>
              <p:cNvSpPr>
                <a:spLocks noChangeShapeType="1"/>
              </p:cNvSpPr>
              <p:nvPr/>
            </p:nvSpPr>
            <p:spPr bwMode="auto">
              <a:xfrm flipH="1" flipV="1">
                <a:off x="5051" y="380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6" name="Line 201"/>
              <p:cNvSpPr>
                <a:spLocks noChangeShapeType="1"/>
              </p:cNvSpPr>
              <p:nvPr/>
            </p:nvSpPr>
            <p:spPr bwMode="auto">
              <a:xfrm flipV="1">
                <a:off x="5036" y="380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7" name="Line 202"/>
              <p:cNvSpPr>
                <a:spLocks noChangeShapeType="1"/>
              </p:cNvSpPr>
              <p:nvPr/>
            </p:nvSpPr>
            <p:spPr bwMode="auto">
              <a:xfrm flipH="1" flipV="1">
                <a:off x="3426" y="379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8" name="Line 203"/>
              <p:cNvSpPr>
                <a:spLocks noChangeShapeType="1"/>
              </p:cNvSpPr>
              <p:nvPr/>
            </p:nvSpPr>
            <p:spPr bwMode="auto">
              <a:xfrm flipV="1">
                <a:off x="3411" y="379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09" name="Line 204"/>
              <p:cNvSpPr>
                <a:spLocks noChangeShapeType="1"/>
              </p:cNvSpPr>
              <p:nvPr/>
            </p:nvSpPr>
            <p:spPr bwMode="auto">
              <a:xfrm flipH="1" flipV="1">
                <a:off x="4768" y="3801"/>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0" name="Line 205"/>
              <p:cNvSpPr>
                <a:spLocks noChangeShapeType="1"/>
              </p:cNvSpPr>
              <p:nvPr/>
            </p:nvSpPr>
            <p:spPr bwMode="auto">
              <a:xfrm flipV="1">
                <a:off x="4754" y="3801"/>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1" name="Line 206"/>
              <p:cNvSpPr>
                <a:spLocks noChangeShapeType="1"/>
              </p:cNvSpPr>
              <p:nvPr/>
            </p:nvSpPr>
            <p:spPr bwMode="auto">
              <a:xfrm flipH="1" flipV="1">
                <a:off x="4839" y="3801"/>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2" name="Line 207"/>
              <p:cNvSpPr>
                <a:spLocks noChangeShapeType="1"/>
              </p:cNvSpPr>
              <p:nvPr/>
            </p:nvSpPr>
            <p:spPr bwMode="auto">
              <a:xfrm flipV="1">
                <a:off x="4824" y="380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3" name="Line 208"/>
              <p:cNvSpPr>
                <a:spLocks noChangeShapeType="1"/>
              </p:cNvSpPr>
              <p:nvPr/>
            </p:nvSpPr>
            <p:spPr bwMode="auto">
              <a:xfrm flipH="1" flipV="1">
                <a:off x="4571" y="378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4" name="Line 209"/>
              <p:cNvSpPr>
                <a:spLocks noChangeShapeType="1"/>
              </p:cNvSpPr>
              <p:nvPr/>
            </p:nvSpPr>
            <p:spPr bwMode="auto">
              <a:xfrm flipV="1">
                <a:off x="4556" y="378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5" name="Line 210"/>
              <p:cNvSpPr>
                <a:spLocks noChangeShapeType="1"/>
              </p:cNvSpPr>
              <p:nvPr/>
            </p:nvSpPr>
            <p:spPr bwMode="auto">
              <a:xfrm flipH="1" flipV="1">
                <a:off x="3723" y="3778"/>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6" name="Line 211"/>
              <p:cNvSpPr>
                <a:spLocks noChangeShapeType="1"/>
              </p:cNvSpPr>
              <p:nvPr/>
            </p:nvSpPr>
            <p:spPr bwMode="auto">
              <a:xfrm flipV="1">
                <a:off x="3709" y="3778"/>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7" name="Line 212"/>
              <p:cNvSpPr>
                <a:spLocks noChangeShapeType="1"/>
              </p:cNvSpPr>
              <p:nvPr/>
            </p:nvSpPr>
            <p:spPr bwMode="auto">
              <a:xfrm flipH="1">
                <a:off x="3994" y="3719"/>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8" name="Line 213"/>
              <p:cNvSpPr>
                <a:spLocks noChangeShapeType="1"/>
              </p:cNvSpPr>
              <p:nvPr/>
            </p:nvSpPr>
            <p:spPr bwMode="auto">
              <a:xfrm flipV="1">
                <a:off x="3980" y="3726"/>
                <a:ext cx="14"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19" name="Line 214"/>
              <p:cNvSpPr>
                <a:spLocks noChangeShapeType="1"/>
              </p:cNvSpPr>
              <p:nvPr/>
            </p:nvSpPr>
            <p:spPr bwMode="auto">
              <a:xfrm flipH="1" flipV="1">
                <a:off x="4627" y="3796"/>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0" name="Line 215"/>
              <p:cNvSpPr>
                <a:spLocks noChangeShapeType="1"/>
              </p:cNvSpPr>
              <p:nvPr/>
            </p:nvSpPr>
            <p:spPr bwMode="auto">
              <a:xfrm>
                <a:off x="4612" y="379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1" name="Line 216"/>
              <p:cNvSpPr>
                <a:spLocks noChangeShapeType="1"/>
              </p:cNvSpPr>
              <p:nvPr/>
            </p:nvSpPr>
            <p:spPr bwMode="auto">
              <a:xfrm flipH="1" flipV="1">
                <a:off x="3497" y="378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2" name="Line 217"/>
              <p:cNvSpPr>
                <a:spLocks noChangeShapeType="1"/>
              </p:cNvSpPr>
              <p:nvPr/>
            </p:nvSpPr>
            <p:spPr bwMode="auto">
              <a:xfrm flipV="1">
                <a:off x="3482" y="378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3" name="Line 218"/>
              <p:cNvSpPr>
                <a:spLocks noChangeShapeType="1"/>
              </p:cNvSpPr>
              <p:nvPr/>
            </p:nvSpPr>
            <p:spPr bwMode="auto">
              <a:xfrm>
                <a:off x="4451" y="3589"/>
                <a:ext cx="26" cy="8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4" name="Line 219"/>
              <p:cNvSpPr>
                <a:spLocks noChangeShapeType="1"/>
              </p:cNvSpPr>
              <p:nvPr/>
            </p:nvSpPr>
            <p:spPr bwMode="auto">
              <a:xfrm>
                <a:off x="4462" y="3668"/>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5" name="Line 220"/>
              <p:cNvSpPr>
                <a:spLocks noChangeShapeType="1"/>
              </p:cNvSpPr>
              <p:nvPr/>
            </p:nvSpPr>
            <p:spPr bwMode="auto">
              <a:xfrm flipH="1" flipV="1">
                <a:off x="3567" y="3788"/>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6" name="Line 221"/>
              <p:cNvSpPr>
                <a:spLocks noChangeShapeType="1"/>
              </p:cNvSpPr>
              <p:nvPr/>
            </p:nvSpPr>
            <p:spPr bwMode="auto">
              <a:xfrm flipV="1">
                <a:off x="3553" y="3788"/>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7" name="Line 222"/>
              <p:cNvSpPr>
                <a:spLocks noChangeShapeType="1"/>
              </p:cNvSpPr>
              <p:nvPr/>
            </p:nvSpPr>
            <p:spPr bwMode="auto">
              <a:xfrm flipH="1" flipV="1">
                <a:off x="4515" y="3768"/>
                <a:ext cx="27"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8" name="Line 223"/>
              <p:cNvSpPr>
                <a:spLocks noChangeShapeType="1"/>
              </p:cNvSpPr>
              <p:nvPr/>
            </p:nvSpPr>
            <p:spPr bwMode="auto">
              <a:xfrm>
                <a:off x="4501" y="3767"/>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29" name="Line 224"/>
              <p:cNvSpPr>
                <a:spLocks noChangeShapeType="1"/>
              </p:cNvSpPr>
              <p:nvPr/>
            </p:nvSpPr>
            <p:spPr bwMode="auto">
              <a:xfrm flipH="1" flipV="1">
                <a:off x="3879" y="3762"/>
                <a:ext cx="27"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0" name="Line 225"/>
              <p:cNvSpPr>
                <a:spLocks noChangeShapeType="1"/>
              </p:cNvSpPr>
              <p:nvPr/>
            </p:nvSpPr>
            <p:spPr bwMode="auto">
              <a:xfrm flipV="1">
                <a:off x="3865" y="3762"/>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1" name="Line 226"/>
              <p:cNvSpPr>
                <a:spLocks noChangeShapeType="1"/>
              </p:cNvSpPr>
              <p:nvPr/>
            </p:nvSpPr>
            <p:spPr bwMode="auto">
              <a:xfrm flipH="1">
                <a:off x="3980" y="3729"/>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2" name="Line 227"/>
              <p:cNvSpPr>
                <a:spLocks noChangeShapeType="1"/>
              </p:cNvSpPr>
              <p:nvPr/>
            </p:nvSpPr>
            <p:spPr bwMode="auto">
              <a:xfrm flipV="1">
                <a:off x="3965" y="3735"/>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3" name="Line 228"/>
              <p:cNvSpPr>
                <a:spLocks noChangeShapeType="1"/>
              </p:cNvSpPr>
              <p:nvPr/>
            </p:nvSpPr>
            <p:spPr bwMode="auto">
              <a:xfrm flipH="1" flipV="1">
                <a:off x="3794" y="3773"/>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4" name="Line 229"/>
              <p:cNvSpPr>
                <a:spLocks noChangeShapeType="1"/>
              </p:cNvSpPr>
              <p:nvPr/>
            </p:nvSpPr>
            <p:spPr bwMode="auto">
              <a:xfrm flipV="1">
                <a:off x="3779" y="377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5" name="Line 230"/>
              <p:cNvSpPr>
                <a:spLocks noChangeShapeType="1"/>
              </p:cNvSpPr>
              <p:nvPr/>
            </p:nvSpPr>
            <p:spPr bwMode="auto">
              <a:xfrm>
                <a:off x="4439" y="3547"/>
                <a:ext cx="15"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6" name="Line 231"/>
              <p:cNvSpPr>
                <a:spLocks noChangeShapeType="1"/>
              </p:cNvSpPr>
              <p:nvPr/>
            </p:nvSpPr>
            <p:spPr bwMode="auto">
              <a:xfrm flipH="1" flipV="1">
                <a:off x="3638" y="3785"/>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7" name="Line 232"/>
              <p:cNvSpPr>
                <a:spLocks noChangeShapeType="1"/>
              </p:cNvSpPr>
              <p:nvPr/>
            </p:nvSpPr>
            <p:spPr bwMode="auto">
              <a:xfrm flipV="1">
                <a:off x="3623" y="378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8" name="Line 233"/>
              <p:cNvSpPr>
                <a:spLocks noChangeShapeType="1"/>
              </p:cNvSpPr>
              <p:nvPr/>
            </p:nvSpPr>
            <p:spPr bwMode="auto">
              <a:xfrm flipH="1" flipV="1">
                <a:off x="4966" y="380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39" name="Line 234"/>
              <p:cNvSpPr>
                <a:spLocks noChangeShapeType="1"/>
              </p:cNvSpPr>
              <p:nvPr/>
            </p:nvSpPr>
            <p:spPr bwMode="auto">
              <a:xfrm flipV="1">
                <a:off x="4951" y="380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0" name="Line 235"/>
              <p:cNvSpPr>
                <a:spLocks noChangeShapeType="1"/>
              </p:cNvSpPr>
              <p:nvPr/>
            </p:nvSpPr>
            <p:spPr bwMode="auto">
              <a:xfrm flipH="1" flipV="1">
                <a:off x="4754" y="380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1" name="Line 236"/>
              <p:cNvSpPr>
                <a:spLocks noChangeShapeType="1"/>
              </p:cNvSpPr>
              <p:nvPr/>
            </p:nvSpPr>
            <p:spPr bwMode="auto">
              <a:xfrm flipV="1">
                <a:off x="4739" y="380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2" name="Line 237"/>
              <p:cNvSpPr>
                <a:spLocks noChangeShapeType="1"/>
              </p:cNvSpPr>
              <p:nvPr/>
            </p:nvSpPr>
            <p:spPr bwMode="auto">
              <a:xfrm flipH="1" flipV="1">
                <a:off x="5036" y="3807"/>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3" name="Line 238"/>
              <p:cNvSpPr>
                <a:spLocks noChangeShapeType="1"/>
              </p:cNvSpPr>
              <p:nvPr/>
            </p:nvSpPr>
            <p:spPr bwMode="auto">
              <a:xfrm flipV="1">
                <a:off x="5022" y="380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4" name="Line 239"/>
              <p:cNvSpPr>
                <a:spLocks noChangeShapeType="1"/>
              </p:cNvSpPr>
              <p:nvPr/>
            </p:nvSpPr>
            <p:spPr bwMode="auto">
              <a:xfrm flipH="1" flipV="1">
                <a:off x="4895" y="3805"/>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5" name="Line 240"/>
              <p:cNvSpPr>
                <a:spLocks noChangeShapeType="1"/>
              </p:cNvSpPr>
              <p:nvPr/>
            </p:nvSpPr>
            <p:spPr bwMode="auto">
              <a:xfrm flipV="1">
                <a:off x="4880" y="380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6" name="Line 241"/>
              <p:cNvSpPr>
                <a:spLocks noChangeShapeType="1"/>
              </p:cNvSpPr>
              <p:nvPr/>
            </p:nvSpPr>
            <p:spPr bwMode="auto">
              <a:xfrm flipH="1" flipV="1">
                <a:off x="4683" y="3803"/>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7" name="Line 242"/>
              <p:cNvSpPr>
                <a:spLocks noChangeShapeType="1"/>
              </p:cNvSpPr>
              <p:nvPr/>
            </p:nvSpPr>
            <p:spPr bwMode="auto">
              <a:xfrm flipV="1">
                <a:off x="4668" y="380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8" name="Line 243"/>
              <p:cNvSpPr>
                <a:spLocks noChangeShapeType="1"/>
              </p:cNvSpPr>
              <p:nvPr/>
            </p:nvSpPr>
            <p:spPr bwMode="auto">
              <a:xfrm flipH="1" flipV="1">
                <a:off x="3411" y="3793"/>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49" name="Line 244"/>
              <p:cNvSpPr>
                <a:spLocks noChangeShapeType="1"/>
              </p:cNvSpPr>
              <p:nvPr/>
            </p:nvSpPr>
            <p:spPr bwMode="auto">
              <a:xfrm flipH="1">
                <a:off x="3965" y="3738"/>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0" name="Line 245"/>
              <p:cNvSpPr>
                <a:spLocks noChangeShapeType="1"/>
              </p:cNvSpPr>
              <p:nvPr/>
            </p:nvSpPr>
            <p:spPr bwMode="auto">
              <a:xfrm flipV="1">
                <a:off x="3950" y="374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1" name="Line 246"/>
              <p:cNvSpPr>
                <a:spLocks noChangeShapeType="1"/>
              </p:cNvSpPr>
              <p:nvPr/>
            </p:nvSpPr>
            <p:spPr bwMode="auto">
              <a:xfrm flipH="1" flipV="1">
                <a:off x="4824" y="380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2" name="Line 247"/>
              <p:cNvSpPr>
                <a:spLocks noChangeShapeType="1"/>
              </p:cNvSpPr>
              <p:nvPr/>
            </p:nvSpPr>
            <p:spPr bwMode="auto">
              <a:xfrm flipV="1">
                <a:off x="4810" y="3803"/>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3" name="Line 248"/>
              <p:cNvSpPr>
                <a:spLocks noChangeShapeType="1"/>
              </p:cNvSpPr>
              <p:nvPr/>
            </p:nvSpPr>
            <p:spPr bwMode="auto">
              <a:xfrm flipH="1" flipV="1">
                <a:off x="3482" y="379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4" name="Line 249"/>
              <p:cNvSpPr>
                <a:spLocks noChangeShapeType="1"/>
              </p:cNvSpPr>
              <p:nvPr/>
            </p:nvSpPr>
            <p:spPr bwMode="auto">
              <a:xfrm flipV="1">
                <a:off x="3467" y="379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5" name="Line 250"/>
              <p:cNvSpPr>
                <a:spLocks noChangeShapeType="1"/>
              </p:cNvSpPr>
              <p:nvPr/>
            </p:nvSpPr>
            <p:spPr bwMode="auto">
              <a:xfrm flipH="1" flipV="1">
                <a:off x="4556" y="3787"/>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6" name="Line 251"/>
              <p:cNvSpPr>
                <a:spLocks noChangeShapeType="1"/>
              </p:cNvSpPr>
              <p:nvPr/>
            </p:nvSpPr>
            <p:spPr bwMode="auto">
              <a:xfrm flipV="1">
                <a:off x="4542" y="3787"/>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7" name="Line 252"/>
              <p:cNvSpPr>
                <a:spLocks noChangeShapeType="1"/>
              </p:cNvSpPr>
              <p:nvPr/>
            </p:nvSpPr>
            <p:spPr bwMode="auto">
              <a:xfrm flipH="1" flipV="1">
                <a:off x="3709" y="3780"/>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8" name="Line 253"/>
              <p:cNvSpPr>
                <a:spLocks noChangeShapeType="1"/>
              </p:cNvSpPr>
              <p:nvPr/>
            </p:nvSpPr>
            <p:spPr bwMode="auto">
              <a:xfrm flipV="1">
                <a:off x="3694" y="378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59" name="Line 254"/>
              <p:cNvSpPr>
                <a:spLocks noChangeShapeType="1"/>
              </p:cNvSpPr>
              <p:nvPr/>
            </p:nvSpPr>
            <p:spPr bwMode="auto">
              <a:xfrm flipH="1" flipV="1">
                <a:off x="3553" y="3791"/>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0" name="Line 255"/>
              <p:cNvSpPr>
                <a:spLocks noChangeShapeType="1"/>
              </p:cNvSpPr>
              <p:nvPr/>
            </p:nvSpPr>
            <p:spPr bwMode="auto">
              <a:xfrm flipV="1">
                <a:off x="3538" y="379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1" name="Line 256"/>
              <p:cNvSpPr>
                <a:spLocks noChangeShapeType="1"/>
              </p:cNvSpPr>
              <p:nvPr/>
            </p:nvSpPr>
            <p:spPr bwMode="auto">
              <a:xfrm flipH="1" flipV="1">
                <a:off x="3865" y="3766"/>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2" name="Line 257"/>
              <p:cNvSpPr>
                <a:spLocks noChangeShapeType="1"/>
              </p:cNvSpPr>
              <p:nvPr/>
            </p:nvSpPr>
            <p:spPr bwMode="auto">
              <a:xfrm flipV="1">
                <a:off x="3850" y="376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3" name="Line 258"/>
              <p:cNvSpPr>
                <a:spLocks noChangeShapeType="1"/>
              </p:cNvSpPr>
              <p:nvPr/>
            </p:nvSpPr>
            <p:spPr bwMode="auto">
              <a:xfrm flipH="1" flipV="1">
                <a:off x="4474" y="3731"/>
                <a:ext cx="27" cy="3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4" name="Line 259"/>
              <p:cNvSpPr>
                <a:spLocks noChangeShapeType="1"/>
              </p:cNvSpPr>
              <p:nvPr/>
            </p:nvSpPr>
            <p:spPr bwMode="auto">
              <a:xfrm>
                <a:off x="4448" y="3659"/>
                <a:ext cx="26" cy="7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5" name="Line 260"/>
              <p:cNvSpPr>
                <a:spLocks noChangeShapeType="1"/>
              </p:cNvSpPr>
              <p:nvPr/>
            </p:nvSpPr>
            <p:spPr bwMode="auto">
              <a:xfrm>
                <a:off x="4459" y="372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6" name="Line 261"/>
              <p:cNvSpPr>
                <a:spLocks noChangeShapeType="1"/>
              </p:cNvSpPr>
              <p:nvPr/>
            </p:nvSpPr>
            <p:spPr bwMode="auto">
              <a:xfrm flipH="1" flipV="1">
                <a:off x="4612" y="3796"/>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7" name="Line 262"/>
              <p:cNvSpPr>
                <a:spLocks noChangeShapeType="1"/>
              </p:cNvSpPr>
              <p:nvPr/>
            </p:nvSpPr>
            <p:spPr bwMode="auto">
              <a:xfrm flipV="1">
                <a:off x="4598" y="3796"/>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8" name="Line 263"/>
              <p:cNvSpPr>
                <a:spLocks noChangeShapeType="1"/>
              </p:cNvSpPr>
              <p:nvPr/>
            </p:nvSpPr>
            <p:spPr bwMode="auto">
              <a:xfrm flipH="1" flipV="1">
                <a:off x="3623" y="3789"/>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69" name="Line 264"/>
              <p:cNvSpPr>
                <a:spLocks noChangeShapeType="1"/>
              </p:cNvSpPr>
              <p:nvPr/>
            </p:nvSpPr>
            <p:spPr bwMode="auto">
              <a:xfrm flipV="1">
                <a:off x="3608" y="378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0" name="Line 265"/>
              <p:cNvSpPr>
                <a:spLocks noChangeShapeType="1"/>
              </p:cNvSpPr>
              <p:nvPr/>
            </p:nvSpPr>
            <p:spPr bwMode="auto">
              <a:xfrm flipH="1" flipV="1">
                <a:off x="3779" y="3777"/>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1" name="Line 266"/>
              <p:cNvSpPr>
                <a:spLocks noChangeShapeType="1"/>
              </p:cNvSpPr>
              <p:nvPr/>
            </p:nvSpPr>
            <p:spPr bwMode="auto">
              <a:xfrm flipV="1">
                <a:off x="3765" y="3777"/>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2" name="Line 267"/>
              <p:cNvSpPr>
                <a:spLocks noChangeShapeType="1"/>
              </p:cNvSpPr>
              <p:nvPr/>
            </p:nvSpPr>
            <p:spPr bwMode="auto">
              <a:xfrm flipH="1">
                <a:off x="3950" y="3744"/>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3" name="Line 268"/>
              <p:cNvSpPr>
                <a:spLocks noChangeShapeType="1"/>
              </p:cNvSpPr>
              <p:nvPr/>
            </p:nvSpPr>
            <p:spPr bwMode="auto">
              <a:xfrm flipV="1">
                <a:off x="3935" y="375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4" name="Line 269"/>
              <p:cNvSpPr>
                <a:spLocks noChangeShapeType="1"/>
              </p:cNvSpPr>
              <p:nvPr/>
            </p:nvSpPr>
            <p:spPr bwMode="auto">
              <a:xfrm flipH="1" flipV="1">
                <a:off x="4951" y="381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5" name="Line 270"/>
              <p:cNvSpPr>
                <a:spLocks noChangeShapeType="1"/>
              </p:cNvSpPr>
              <p:nvPr/>
            </p:nvSpPr>
            <p:spPr bwMode="auto">
              <a:xfrm flipV="1">
                <a:off x="4936" y="381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6" name="Line 271"/>
              <p:cNvSpPr>
                <a:spLocks noChangeShapeType="1"/>
              </p:cNvSpPr>
              <p:nvPr/>
            </p:nvSpPr>
            <p:spPr bwMode="auto">
              <a:xfrm flipH="1" flipV="1">
                <a:off x="4501" y="3767"/>
                <a:ext cx="26"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7" name="Line 272"/>
              <p:cNvSpPr>
                <a:spLocks noChangeShapeType="1"/>
              </p:cNvSpPr>
              <p:nvPr/>
            </p:nvSpPr>
            <p:spPr bwMode="auto">
              <a:xfrm>
                <a:off x="4486" y="376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8" name="Line 273"/>
              <p:cNvSpPr>
                <a:spLocks noChangeShapeType="1"/>
              </p:cNvSpPr>
              <p:nvPr/>
            </p:nvSpPr>
            <p:spPr bwMode="auto">
              <a:xfrm flipH="1" flipV="1">
                <a:off x="4739" y="3808"/>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79" name="Line 274"/>
              <p:cNvSpPr>
                <a:spLocks noChangeShapeType="1"/>
              </p:cNvSpPr>
              <p:nvPr/>
            </p:nvSpPr>
            <p:spPr bwMode="auto">
              <a:xfrm flipV="1">
                <a:off x="4724" y="380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0" name="Line 275"/>
              <p:cNvSpPr>
                <a:spLocks noChangeShapeType="1"/>
              </p:cNvSpPr>
              <p:nvPr/>
            </p:nvSpPr>
            <p:spPr bwMode="auto">
              <a:xfrm flipH="1" flipV="1">
                <a:off x="5022" y="380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1" name="Line 276"/>
              <p:cNvSpPr>
                <a:spLocks noChangeShapeType="1"/>
              </p:cNvSpPr>
              <p:nvPr/>
            </p:nvSpPr>
            <p:spPr bwMode="auto">
              <a:xfrm flipV="1">
                <a:off x="5007" y="380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2" name="Line 277"/>
              <p:cNvSpPr>
                <a:spLocks noChangeShapeType="1"/>
              </p:cNvSpPr>
              <p:nvPr/>
            </p:nvSpPr>
            <p:spPr bwMode="auto">
              <a:xfrm flipH="1" flipV="1">
                <a:off x="4880" y="3808"/>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3" name="Line 278"/>
              <p:cNvSpPr>
                <a:spLocks noChangeShapeType="1"/>
              </p:cNvSpPr>
              <p:nvPr/>
            </p:nvSpPr>
            <p:spPr bwMode="auto">
              <a:xfrm flipV="1">
                <a:off x="4865" y="380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4" name="Line 279"/>
              <p:cNvSpPr>
                <a:spLocks noChangeShapeType="1"/>
              </p:cNvSpPr>
              <p:nvPr/>
            </p:nvSpPr>
            <p:spPr bwMode="auto">
              <a:xfrm flipH="1" flipV="1">
                <a:off x="3467" y="3796"/>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5" name="Line 280"/>
              <p:cNvSpPr>
                <a:spLocks noChangeShapeType="1"/>
              </p:cNvSpPr>
              <p:nvPr/>
            </p:nvSpPr>
            <p:spPr bwMode="auto">
              <a:xfrm flipV="1">
                <a:off x="3452" y="379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6" name="Line 281"/>
              <p:cNvSpPr>
                <a:spLocks noChangeShapeType="1"/>
              </p:cNvSpPr>
              <p:nvPr/>
            </p:nvSpPr>
            <p:spPr bwMode="auto">
              <a:xfrm flipH="1" flipV="1">
                <a:off x="4810" y="3806"/>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7" name="Line 282"/>
              <p:cNvSpPr>
                <a:spLocks noChangeShapeType="1"/>
              </p:cNvSpPr>
              <p:nvPr/>
            </p:nvSpPr>
            <p:spPr bwMode="auto">
              <a:xfrm flipV="1">
                <a:off x="4795" y="380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8" name="Line 283"/>
              <p:cNvSpPr>
                <a:spLocks noChangeShapeType="1"/>
              </p:cNvSpPr>
              <p:nvPr/>
            </p:nvSpPr>
            <p:spPr bwMode="auto">
              <a:xfrm flipH="1" flipV="1">
                <a:off x="3694" y="378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89" name="Line 284"/>
              <p:cNvSpPr>
                <a:spLocks noChangeShapeType="1"/>
              </p:cNvSpPr>
              <p:nvPr/>
            </p:nvSpPr>
            <p:spPr bwMode="auto">
              <a:xfrm flipV="1">
                <a:off x="3679" y="378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0" name="Line 285"/>
              <p:cNvSpPr>
                <a:spLocks noChangeShapeType="1"/>
              </p:cNvSpPr>
              <p:nvPr/>
            </p:nvSpPr>
            <p:spPr bwMode="auto">
              <a:xfrm flipH="1" flipV="1">
                <a:off x="3850" y="3771"/>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1" name="Line 286"/>
              <p:cNvSpPr>
                <a:spLocks noChangeShapeType="1"/>
              </p:cNvSpPr>
              <p:nvPr/>
            </p:nvSpPr>
            <p:spPr bwMode="auto">
              <a:xfrm flipV="1">
                <a:off x="3835" y="377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2" name="Line 287"/>
              <p:cNvSpPr>
                <a:spLocks noChangeShapeType="1"/>
              </p:cNvSpPr>
              <p:nvPr/>
            </p:nvSpPr>
            <p:spPr bwMode="auto">
              <a:xfrm>
                <a:off x="4439" y="3547"/>
                <a:ext cx="27" cy="5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3" name="Line 288"/>
              <p:cNvSpPr>
                <a:spLocks noChangeShapeType="1"/>
              </p:cNvSpPr>
              <p:nvPr/>
            </p:nvSpPr>
            <p:spPr bwMode="auto">
              <a:xfrm>
                <a:off x="4451" y="3589"/>
                <a:ext cx="15"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4" name="Line 289"/>
              <p:cNvSpPr>
                <a:spLocks noChangeShapeType="1"/>
              </p:cNvSpPr>
              <p:nvPr/>
            </p:nvSpPr>
            <p:spPr bwMode="auto">
              <a:xfrm flipH="1">
                <a:off x="4406" y="3533"/>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5" name="Line 290"/>
              <p:cNvSpPr>
                <a:spLocks noChangeShapeType="1"/>
              </p:cNvSpPr>
              <p:nvPr/>
            </p:nvSpPr>
            <p:spPr bwMode="auto">
              <a:xfrm>
                <a:off x="4383" y="3518"/>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6" name="Line 291"/>
              <p:cNvSpPr>
                <a:spLocks noChangeShapeType="1"/>
              </p:cNvSpPr>
              <p:nvPr/>
            </p:nvSpPr>
            <p:spPr bwMode="auto">
              <a:xfrm flipH="1" flipV="1">
                <a:off x="4668" y="3803"/>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7" name="Line 292"/>
              <p:cNvSpPr>
                <a:spLocks noChangeShapeType="1"/>
              </p:cNvSpPr>
              <p:nvPr/>
            </p:nvSpPr>
            <p:spPr bwMode="auto">
              <a:xfrm flipV="1">
                <a:off x="4654" y="3803"/>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8" name="Line 293"/>
              <p:cNvSpPr>
                <a:spLocks noChangeShapeType="1"/>
              </p:cNvSpPr>
              <p:nvPr/>
            </p:nvSpPr>
            <p:spPr bwMode="auto">
              <a:xfrm flipH="1" flipV="1">
                <a:off x="4542" y="3788"/>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699" name="Line 294"/>
              <p:cNvSpPr>
                <a:spLocks noChangeShapeType="1"/>
              </p:cNvSpPr>
              <p:nvPr/>
            </p:nvSpPr>
            <p:spPr bwMode="auto">
              <a:xfrm>
                <a:off x="4436" y="3574"/>
                <a:ext cx="26" cy="9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0" name="Line 295"/>
              <p:cNvSpPr>
                <a:spLocks noChangeShapeType="1"/>
              </p:cNvSpPr>
              <p:nvPr/>
            </p:nvSpPr>
            <p:spPr bwMode="auto">
              <a:xfrm>
                <a:off x="4527" y="378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1" name="Line 296"/>
              <p:cNvSpPr>
                <a:spLocks noChangeShapeType="1"/>
              </p:cNvSpPr>
              <p:nvPr/>
            </p:nvSpPr>
            <p:spPr bwMode="auto">
              <a:xfrm>
                <a:off x="4448" y="3659"/>
                <a:ext cx="14"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2" name="Line 297"/>
              <p:cNvSpPr>
                <a:spLocks noChangeShapeType="1"/>
              </p:cNvSpPr>
              <p:nvPr/>
            </p:nvSpPr>
            <p:spPr bwMode="auto">
              <a:xfrm flipH="1" flipV="1">
                <a:off x="3608" y="3793"/>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3" name="Line 298"/>
              <p:cNvSpPr>
                <a:spLocks noChangeShapeType="1"/>
              </p:cNvSpPr>
              <p:nvPr/>
            </p:nvSpPr>
            <p:spPr bwMode="auto">
              <a:xfrm flipV="1">
                <a:off x="3594" y="3793"/>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4" name="Line 299"/>
              <p:cNvSpPr>
                <a:spLocks noChangeShapeType="1"/>
              </p:cNvSpPr>
              <p:nvPr/>
            </p:nvSpPr>
            <p:spPr bwMode="auto">
              <a:xfrm flipH="1" flipV="1">
                <a:off x="3538" y="3793"/>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5" name="Line 300"/>
              <p:cNvSpPr>
                <a:spLocks noChangeShapeType="1"/>
              </p:cNvSpPr>
              <p:nvPr/>
            </p:nvSpPr>
            <p:spPr bwMode="auto">
              <a:xfrm flipV="1">
                <a:off x="3523" y="379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6" name="Line 301"/>
              <p:cNvSpPr>
                <a:spLocks noChangeShapeType="1"/>
              </p:cNvSpPr>
              <p:nvPr/>
            </p:nvSpPr>
            <p:spPr bwMode="auto">
              <a:xfrm flipH="1">
                <a:off x="3935" y="3751"/>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7" name="Line 302"/>
              <p:cNvSpPr>
                <a:spLocks noChangeShapeType="1"/>
              </p:cNvSpPr>
              <p:nvPr/>
            </p:nvSpPr>
            <p:spPr bwMode="auto">
              <a:xfrm flipV="1">
                <a:off x="3921" y="3755"/>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8" name="Line 303"/>
              <p:cNvSpPr>
                <a:spLocks noChangeShapeType="1"/>
              </p:cNvSpPr>
              <p:nvPr/>
            </p:nvSpPr>
            <p:spPr bwMode="auto">
              <a:xfrm flipH="1" flipV="1">
                <a:off x="3765" y="3780"/>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09" name="Line 304"/>
              <p:cNvSpPr>
                <a:spLocks noChangeShapeType="1"/>
              </p:cNvSpPr>
              <p:nvPr/>
            </p:nvSpPr>
            <p:spPr bwMode="auto">
              <a:xfrm flipV="1">
                <a:off x="3750" y="378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0" name="Line 305"/>
              <p:cNvSpPr>
                <a:spLocks noChangeShapeType="1"/>
              </p:cNvSpPr>
              <p:nvPr/>
            </p:nvSpPr>
            <p:spPr bwMode="auto">
              <a:xfrm flipH="1" flipV="1">
                <a:off x="4936" y="3814"/>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1" name="Line 306"/>
              <p:cNvSpPr>
                <a:spLocks noChangeShapeType="1"/>
              </p:cNvSpPr>
              <p:nvPr/>
            </p:nvSpPr>
            <p:spPr bwMode="auto">
              <a:xfrm flipV="1">
                <a:off x="4921" y="381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2" name="Line 307"/>
              <p:cNvSpPr>
                <a:spLocks noChangeShapeType="1"/>
              </p:cNvSpPr>
              <p:nvPr/>
            </p:nvSpPr>
            <p:spPr bwMode="auto">
              <a:xfrm flipH="1" flipV="1">
                <a:off x="5077" y="3814"/>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3" name="Line 308"/>
              <p:cNvSpPr>
                <a:spLocks noChangeShapeType="1"/>
              </p:cNvSpPr>
              <p:nvPr/>
            </p:nvSpPr>
            <p:spPr bwMode="auto">
              <a:xfrm flipV="1">
                <a:off x="5063" y="3814"/>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4" name="Line 309"/>
              <p:cNvSpPr>
                <a:spLocks noChangeShapeType="1"/>
              </p:cNvSpPr>
              <p:nvPr/>
            </p:nvSpPr>
            <p:spPr bwMode="auto">
              <a:xfrm flipH="1" flipV="1">
                <a:off x="4598" y="379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5" name="Line 310"/>
              <p:cNvSpPr>
                <a:spLocks noChangeShapeType="1"/>
              </p:cNvSpPr>
              <p:nvPr/>
            </p:nvSpPr>
            <p:spPr bwMode="auto">
              <a:xfrm flipV="1">
                <a:off x="4583" y="379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6" name="Line 311"/>
              <p:cNvSpPr>
                <a:spLocks noChangeShapeType="1"/>
              </p:cNvSpPr>
              <p:nvPr/>
            </p:nvSpPr>
            <p:spPr bwMode="auto">
              <a:xfrm flipH="1" flipV="1">
                <a:off x="5007" y="3812"/>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7" name="Line 312"/>
              <p:cNvSpPr>
                <a:spLocks noChangeShapeType="1"/>
              </p:cNvSpPr>
              <p:nvPr/>
            </p:nvSpPr>
            <p:spPr bwMode="auto">
              <a:xfrm flipV="1">
                <a:off x="4992" y="381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8" name="Line 313"/>
              <p:cNvSpPr>
                <a:spLocks noChangeShapeType="1"/>
              </p:cNvSpPr>
              <p:nvPr/>
            </p:nvSpPr>
            <p:spPr bwMode="auto">
              <a:xfrm flipH="1" flipV="1">
                <a:off x="4865" y="3810"/>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19" name="Line 314"/>
              <p:cNvSpPr>
                <a:spLocks noChangeShapeType="1"/>
              </p:cNvSpPr>
              <p:nvPr/>
            </p:nvSpPr>
            <p:spPr bwMode="auto">
              <a:xfrm flipV="1">
                <a:off x="4851" y="3810"/>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0" name="Line 315"/>
              <p:cNvSpPr>
                <a:spLocks noChangeShapeType="1"/>
              </p:cNvSpPr>
              <p:nvPr/>
            </p:nvSpPr>
            <p:spPr bwMode="auto">
              <a:xfrm flipH="1" flipV="1">
                <a:off x="3679" y="3788"/>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1" name="Line 316"/>
              <p:cNvSpPr>
                <a:spLocks noChangeShapeType="1"/>
              </p:cNvSpPr>
              <p:nvPr/>
            </p:nvSpPr>
            <p:spPr bwMode="auto">
              <a:xfrm flipV="1">
                <a:off x="3664" y="378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2" name="Line 317"/>
              <p:cNvSpPr>
                <a:spLocks noChangeShapeType="1"/>
              </p:cNvSpPr>
              <p:nvPr/>
            </p:nvSpPr>
            <p:spPr bwMode="auto">
              <a:xfrm flipH="1" flipV="1">
                <a:off x="4795" y="3809"/>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3" name="Line 318"/>
              <p:cNvSpPr>
                <a:spLocks noChangeShapeType="1"/>
              </p:cNvSpPr>
              <p:nvPr/>
            </p:nvSpPr>
            <p:spPr bwMode="auto">
              <a:xfrm flipV="1">
                <a:off x="4780" y="380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4" name="Line 319"/>
              <p:cNvSpPr>
                <a:spLocks noChangeShapeType="1"/>
              </p:cNvSpPr>
              <p:nvPr/>
            </p:nvSpPr>
            <p:spPr bwMode="auto">
              <a:xfrm flipH="1" flipV="1">
                <a:off x="4724" y="3808"/>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5" name="Line 320"/>
              <p:cNvSpPr>
                <a:spLocks noChangeShapeType="1"/>
              </p:cNvSpPr>
              <p:nvPr/>
            </p:nvSpPr>
            <p:spPr bwMode="auto">
              <a:xfrm>
                <a:off x="4709" y="380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6" name="Line 321"/>
              <p:cNvSpPr>
                <a:spLocks noChangeShapeType="1"/>
              </p:cNvSpPr>
              <p:nvPr/>
            </p:nvSpPr>
            <p:spPr bwMode="auto">
              <a:xfrm flipH="1" flipV="1">
                <a:off x="3835" y="3775"/>
                <a:ext cx="27"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7" name="Line 322"/>
              <p:cNvSpPr>
                <a:spLocks noChangeShapeType="1"/>
              </p:cNvSpPr>
              <p:nvPr/>
            </p:nvSpPr>
            <p:spPr bwMode="auto">
              <a:xfrm flipV="1">
                <a:off x="3820" y="377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8" name="Line 323"/>
              <p:cNvSpPr>
                <a:spLocks noChangeShapeType="1"/>
              </p:cNvSpPr>
              <p:nvPr/>
            </p:nvSpPr>
            <p:spPr bwMode="auto">
              <a:xfrm flipH="1" flipV="1">
                <a:off x="3452" y="3798"/>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29" name="Line 324"/>
              <p:cNvSpPr>
                <a:spLocks noChangeShapeType="1"/>
              </p:cNvSpPr>
              <p:nvPr/>
            </p:nvSpPr>
            <p:spPr bwMode="auto">
              <a:xfrm flipV="1">
                <a:off x="3438" y="3798"/>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0" name="Line 325"/>
              <p:cNvSpPr>
                <a:spLocks noChangeShapeType="1"/>
              </p:cNvSpPr>
              <p:nvPr/>
            </p:nvSpPr>
            <p:spPr bwMode="auto">
              <a:xfrm flipH="1" flipV="1">
                <a:off x="4459" y="3726"/>
                <a:ext cx="27" cy="3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1" name="Line 326"/>
              <p:cNvSpPr>
                <a:spLocks noChangeShapeType="1"/>
              </p:cNvSpPr>
              <p:nvPr/>
            </p:nvSpPr>
            <p:spPr bwMode="auto">
              <a:xfrm>
                <a:off x="4433" y="3648"/>
                <a:ext cx="26" cy="7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2" name="Line 327"/>
              <p:cNvSpPr>
                <a:spLocks noChangeShapeType="1"/>
              </p:cNvSpPr>
              <p:nvPr/>
            </p:nvSpPr>
            <p:spPr bwMode="auto">
              <a:xfrm>
                <a:off x="4445" y="3720"/>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3" name="Line 328"/>
              <p:cNvSpPr>
                <a:spLocks noChangeShapeType="1"/>
              </p:cNvSpPr>
              <p:nvPr/>
            </p:nvSpPr>
            <p:spPr bwMode="auto">
              <a:xfrm flipH="1">
                <a:off x="3921" y="3758"/>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4" name="Line 329"/>
              <p:cNvSpPr>
                <a:spLocks noChangeShapeType="1"/>
              </p:cNvSpPr>
              <p:nvPr/>
            </p:nvSpPr>
            <p:spPr bwMode="auto">
              <a:xfrm flipV="1">
                <a:off x="3906" y="376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5" name="Line 330"/>
              <p:cNvSpPr>
                <a:spLocks noChangeShapeType="1"/>
              </p:cNvSpPr>
              <p:nvPr/>
            </p:nvSpPr>
            <p:spPr bwMode="auto">
              <a:xfrm flipH="1" flipV="1">
                <a:off x="4486" y="3764"/>
                <a:ext cx="26"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6" name="Line 331"/>
              <p:cNvSpPr>
                <a:spLocks noChangeShapeType="1"/>
              </p:cNvSpPr>
              <p:nvPr/>
            </p:nvSpPr>
            <p:spPr bwMode="auto">
              <a:xfrm>
                <a:off x="4471" y="375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7" name="Line 332"/>
              <p:cNvSpPr>
                <a:spLocks noChangeShapeType="1"/>
              </p:cNvSpPr>
              <p:nvPr/>
            </p:nvSpPr>
            <p:spPr bwMode="auto">
              <a:xfrm flipH="1" flipV="1">
                <a:off x="3594" y="3796"/>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8" name="Line 333"/>
              <p:cNvSpPr>
                <a:spLocks noChangeShapeType="1"/>
              </p:cNvSpPr>
              <p:nvPr/>
            </p:nvSpPr>
            <p:spPr bwMode="auto">
              <a:xfrm flipV="1">
                <a:off x="3579" y="379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39" name="Line 334"/>
              <p:cNvSpPr>
                <a:spLocks noChangeShapeType="1"/>
              </p:cNvSpPr>
              <p:nvPr/>
            </p:nvSpPr>
            <p:spPr bwMode="auto">
              <a:xfrm flipH="1" flipV="1">
                <a:off x="3523" y="3796"/>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0" name="Line 335"/>
              <p:cNvSpPr>
                <a:spLocks noChangeShapeType="1"/>
              </p:cNvSpPr>
              <p:nvPr/>
            </p:nvSpPr>
            <p:spPr bwMode="auto">
              <a:xfrm flipV="1">
                <a:off x="3508" y="379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1" name="Line 336"/>
              <p:cNvSpPr>
                <a:spLocks noChangeShapeType="1"/>
              </p:cNvSpPr>
              <p:nvPr/>
            </p:nvSpPr>
            <p:spPr bwMode="auto">
              <a:xfrm flipH="1" flipV="1">
                <a:off x="3750" y="3784"/>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2" name="Line 337"/>
              <p:cNvSpPr>
                <a:spLocks noChangeShapeType="1"/>
              </p:cNvSpPr>
              <p:nvPr/>
            </p:nvSpPr>
            <p:spPr bwMode="auto">
              <a:xfrm flipV="1">
                <a:off x="3735" y="378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3" name="Line 338"/>
              <p:cNvSpPr>
                <a:spLocks noChangeShapeType="1"/>
              </p:cNvSpPr>
              <p:nvPr/>
            </p:nvSpPr>
            <p:spPr bwMode="auto">
              <a:xfrm flipH="1" flipV="1">
                <a:off x="4654" y="3803"/>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4" name="Line 339"/>
              <p:cNvSpPr>
                <a:spLocks noChangeShapeType="1"/>
              </p:cNvSpPr>
              <p:nvPr/>
            </p:nvSpPr>
            <p:spPr bwMode="auto">
              <a:xfrm flipV="1">
                <a:off x="4639" y="380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5" name="Line 340"/>
              <p:cNvSpPr>
                <a:spLocks noChangeShapeType="1"/>
              </p:cNvSpPr>
              <p:nvPr/>
            </p:nvSpPr>
            <p:spPr bwMode="auto">
              <a:xfrm flipH="1" flipV="1">
                <a:off x="4921" y="3817"/>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6" name="Line 341"/>
              <p:cNvSpPr>
                <a:spLocks noChangeShapeType="1"/>
              </p:cNvSpPr>
              <p:nvPr/>
            </p:nvSpPr>
            <p:spPr bwMode="auto">
              <a:xfrm flipV="1">
                <a:off x="4907" y="381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7" name="Line 342"/>
              <p:cNvSpPr>
                <a:spLocks noChangeShapeType="1"/>
              </p:cNvSpPr>
              <p:nvPr/>
            </p:nvSpPr>
            <p:spPr bwMode="auto">
              <a:xfrm flipH="1" flipV="1">
                <a:off x="4527" y="378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8" name="Line 343"/>
              <p:cNvSpPr>
                <a:spLocks noChangeShapeType="1"/>
              </p:cNvSpPr>
              <p:nvPr/>
            </p:nvSpPr>
            <p:spPr bwMode="auto">
              <a:xfrm>
                <a:off x="4512" y="378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49" name="Line 344"/>
              <p:cNvSpPr>
                <a:spLocks noChangeShapeType="1"/>
              </p:cNvSpPr>
              <p:nvPr/>
            </p:nvSpPr>
            <p:spPr bwMode="auto">
              <a:xfrm flipH="1" flipV="1">
                <a:off x="5063" y="381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0" name="Line 345"/>
              <p:cNvSpPr>
                <a:spLocks noChangeShapeType="1"/>
              </p:cNvSpPr>
              <p:nvPr/>
            </p:nvSpPr>
            <p:spPr bwMode="auto">
              <a:xfrm flipV="1">
                <a:off x="5048" y="381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1" name="Line 346"/>
              <p:cNvSpPr>
                <a:spLocks noChangeShapeType="1"/>
              </p:cNvSpPr>
              <p:nvPr/>
            </p:nvSpPr>
            <p:spPr bwMode="auto">
              <a:xfrm flipH="1" flipV="1">
                <a:off x="3664" y="3792"/>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2" name="Line 347"/>
              <p:cNvSpPr>
                <a:spLocks noChangeShapeType="1"/>
              </p:cNvSpPr>
              <p:nvPr/>
            </p:nvSpPr>
            <p:spPr bwMode="auto">
              <a:xfrm flipV="1">
                <a:off x="3650" y="3792"/>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3" name="Line 348"/>
              <p:cNvSpPr>
                <a:spLocks noChangeShapeType="1"/>
              </p:cNvSpPr>
              <p:nvPr/>
            </p:nvSpPr>
            <p:spPr bwMode="auto">
              <a:xfrm flipH="1" flipV="1">
                <a:off x="4992" y="3815"/>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4" name="Line 349"/>
              <p:cNvSpPr>
                <a:spLocks noChangeShapeType="1"/>
              </p:cNvSpPr>
              <p:nvPr/>
            </p:nvSpPr>
            <p:spPr bwMode="auto">
              <a:xfrm flipV="1">
                <a:off x="4977" y="381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5" name="Line 350"/>
              <p:cNvSpPr>
                <a:spLocks noChangeShapeType="1"/>
              </p:cNvSpPr>
              <p:nvPr/>
            </p:nvSpPr>
            <p:spPr bwMode="auto">
              <a:xfrm>
                <a:off x="4424" y="3525"/>
                <a:ext cx="15" cy="2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6" name="Line 351"/>
              <p:cNvSpPr>
                <a:spLocks noChangeShapeType="1"/>
              </p:cNvSpPr>
              <p:nvPr/>
            </p:nvSpPr>
            <p:spPr bwMode="auto">
              <a:xfrm flipH="1" flipV="1">
                <a:off x="3820" y="3779"/>
                <a:ext cx="27"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7" name="Line 352"/>
              <p:cNvSpPr>
                <a:spLocks noChangeShapeType="1"/>
              </p:cNvSpPr>
              <p:nvPr/>
            </p:nvSpPr>
            <p:spPr bwMode="auto">
              <a:xfrm flipV="1">
                <a:off x="3806" y="3779"/>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8" name="Line 353"/>
              <p:cNvSpPr>
                <a:spLocks noChangeShapeType="1"/>
              </p:cNvSpPr>
              <p:nvPr/>
            </p:nvSpPr>
            <p:spPr bwMode="auto">
              <a:xfrm flipH="1" flipV="1">
                <a:off x="4851" y="381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59" name="Line 354"/>
              <p:cNvSpPr>
                <a:spLocks noChangeShapeType="1"/>
              </p:cNvSpPr>
              <p:nvPr/>
            </p:nvSpPr>
            <p:spPr bwMode="auto">
              <a:xfrm flipV="1">
                <a:off x="4836" y="381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0" name="Line 355"/>
              <p:cNvSpPr>
                <a:spLocks noChangeShapeType="1"/>
              </p:cNvSpPr>
              <p:nvPr/>
            </p:nvSpPr>
            <p:spPr bwMode="auto">
              <a:xfrm flipH="1" flipV="1">
                <a:off x="4583" y="379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1" name="Line 356"/>
              <p:cNvSpPr>
                <a:spLocks noChangeShapeType="1"/>
              </p:cNvSpPr>
              <p:nvPr/>
            </p:nvSpPr>
            <p:spPr bwMode="auto">
              <a:xfrm>
                <a:off x="4568" y="379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2" name="Line 357"/>
              <p:cNvSpPr>
                <a:spLocks noChangeShapeType="1"/>
              </p:cNvSpPr>
              <p:nvPr/>
            </p:nvSpPr>
            <p:spPr bwMode="auto">
              <a:xfrm flipH="1">
                <a:off x="3906" y="3765"/>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3" name="Line 358"/>
              <p:cNvSpPr>
                <a:spLocks noChangeShapeType="1"/>
              </p:cNvSpPr>
              <p:nvPr/>
            </p:nvSpPr>
            <p:spPr bwMode="auto">
              <a:xfrm flipV="1">
                <a:off x="3891" y="376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4" name="Line 359"/>
              <p:cNvSpPr>
                <a:spLocks noChangeShapeType="1"/>
              </p:cNvSpPr>
              <p:nvPr/>
            </p:nvSpPr>
            <p:spPr bwMode="auto">
              <a:xfrm flipH="1">
                <a:off x="4050" y="3698"/>
                <a:ext cx="2"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5" name="Line 360"/>
              <p:cNvSpPr>
                <a:spLocks noChangeShapeType="1"/>
              </p:cNvSpPr>
              <p:nvPr/>
            </p:nvSpPr>
            <p:spPr bwMode="auto">
              <a:xfrm flipH="1">
                <a:off x="4050" y="3698"/>
                <a:ext cx="2"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6" name="Line 361"/>
              <p:cNvSpPr>
                <a:spLocks noChangeShapeType="1"/>
              </p:cNvSpPr>
              <p:nvPr/>
            </p:nvSpPr>
            <p:spPr bwMode="auto">
              <a:xfrm flipH="1" flipV="1">
                <a:off x="4780" y="381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7" name="Line 362"/>
              <p:cNvSpPr>
                <a:spLocks noChangeShapeType="1"/>
              </p:cNvSpPr>
              <p:nvPr/>
            </p:nvSpPr>
            <p:spPr bwMode="auto">
              <a:xfrm flipV="1">
                <a:off x="4765" y="381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8" name="Line 363"/>
              <p:cNvSpPr>
                <a:spLocks noChangeShapeType="1"/>
              </p:cNvSpPr>
              <p:nvPr/>
            </p:nvSpPr>
            <p:spPr bwMode="auto">
              <a:xfrm flipH="1" flipV="1">
                <a:off x="3438" y="3800"/>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69" name="Line 364"/>
              <p:cNvSpPr>
                <a:spLocks noChangeShapeType="1"/>
              </p:cNvSpPr>
              <p:nvPr/>
            </p:nvSpPr>
            <p:spPr bwMode="auto">
              <a:xfrm flipH="1" flipV="1">
                <a:off x="3508" y="3801"/>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0" name="Line 365"/>
              <p:cNvSpPr>
                <a:spLocks noChangeShapeType="1"/>
              </p:cNvSpPr>
              <p:nvPr/>
            </p:nvSpPr>
            <p:spPr bwMode="auto">
              <a:xfrm flipV="1">
                <a:off x="3494" y="3801"/>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1" name="Line 366"/>
              <p:cNvSpPr>
                <a:spLocks noChangeShapeType="1"/>
              </p:cNvSpPr>
              <p:nvPr/>
            </p:nvSpPr>
            <p:spPr bwMode="auto">
              <a:xfrm flipH="1" flipV="1">
                <a:off x="4709" y="380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2" name="Line 367"/>
              <p:cNvSpPr>
                <a:spLocks noChangeShapeType="1"/>
              </p:cNvSpPr>
              <p:nvPr/>
            </p:nvSpPr>
            <p:spPr bwMode="auto">
              <a:xfrm flipV="1">
                <a:off x="4695" y="3808"/>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3" name="Line 368"/>
              <p:cNvSpPr>
                <a:spLocks noChangeShapeType="1"/>
              </p:cNvSpPr>
              <p:nvPr/>
            </p:nvSpPr>
            <p:spPr bwMode="auto">
              <a:xfrm flipH="1" flipV="1">
                <a:off x="3735" y="3787"/>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4" name="Line 369"/>
              <p:cNvSpPr>
                <a:spLocks noChangeShapeType="1"/>
              </p:cNvSpPr>
              <p:nvPr/>
            </p:nvSpPr>
            <p:spPr bwMode="auto">
              <a:xfrm flipV="1">
                <a:off x="3720" y="378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5" name="Line 370"/>
              <p:cNvSpPr>
                <a:spLocks noChangeShapeType="1"/>
              </p:cNvSpPr>
              <p:nvPr/>
            </p:nvSpPr>
            <p:spPr bwMode="auto">
              <a:xfrm flipH="1">
                <a:off x="4036" y="3703"/>
                <a:ext cx="9"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6" name="Line 371"/>
              <p:cNvSpPr>
                <a:spLocks noChangeShapeType="1"/>
              </p:cNvSpPr>
              <p:nvPr/>
            </p:nvSpPr>
            <p:spPr bwMode="auto">
              <a:xfrm flipH="1">
                <a:off x="4036" y="3699"/>
                <a:ext cx="12"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7" name="Line 372"/>
              <p:cNvSpPr>
                <a:spLocks noChangeShapeType="1"/>
              </p:cNvSpPr>
              <p:nvPr/>
            </p:nvSpPr>
            <p:spPr bwMode="auto">
              <a:xfrm flipV="1">
                <a:off x="4021" y="3709"/>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8" name="Line 373"/>
              <p:cNvSpPr>
                <a:spLocks noChangeShapeType="1"/>
              </p:cNvSpPr>
              <p:nvPr/>
            </p:nvSpPr>
            <p:spPr bwMode="auto">
              <a:xfrm>
                <a:off x="4421" y="3555"/>
                <a:ext cx="27" cy="10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79" name="Line 374"/>
              <p:cNvSpPr>
                <a:spLocks noChangeShapeType="1"/>
              </p:cNvSpPr>
              <p:nvPr/>
            </p:nvSpPr>
            <p:spPr bwMode="auto">
              <a:xfrm>
                <a:off x="4433" y="3648"/>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0" name="Line 375"/>
              <p:cNvSpPr>
                <a:spLocks noChangeShapeType="1"/>
              </p:cNvSpPr>
              <p:nvPr/>
            </p:nvSpPr>
            <p:spPr bwMode="auto">
              <a:xfrm flipH="1" flipV="1">
                <a:off x="3579" y="3797"/>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1" name="Line 376"/>
              <p:cNvSpPr>
                <a:spLocks noChangeShapeType="1"/>
              </p:cNvSpPr>
              <p:nvPr/>
            </p:nvSpPr>
            <p:spPr bwMode="auto">
              <a:xfrm flipV="1">
                <a:off x="3564" y="379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2" name="Line 377"/>
              <p:cNvSpPr>
                <a:spLocks noChangeShapeType="1"/>
              </p:cNvSpPr>
              <p:nvPr/>
            </p:nvSpPr>
            <p:spPr bwMode="auto">
              <a:xfrm flipH="1" flipV="1">
                <a:off x="4639" y="380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3" name="Line 378"/>
              <p:cNvSpPr>
                <a:spLocks noChangeShapeType="1"/>
              </p:cNvSpPr>
              <p:nvPr/>
            </p:nvSpPr>
            <p:spPr bwMode="auto">
              <a:xfrm flipV="1">
                <a:off x="4624" y="380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4" name="Line 379"/>
              <p:cNvSpPr>
                <a:spLocks noChangeShapeType="1"/>
              </p:cNvSpPr>
              <p:nvPr/>
            </p:nvSpPr>
            <p:spPr bwMode="auto">
              <a:xfrm flipH="1" flipV="1">
                <a:off x="4907" y="3819"/>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5" name="Line 380"/>
              <p:cNvSpPr>
                <a:spLocks noChangeShapeType="1"/>
              </p:cNvSpPr>
              <p:nvPr/>
            </p:nvSpPr>
            <p:spPr bwMode="auto">
              <a:xfrm flipV="1">
                <a:off x="4892" y="381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6" name="Line 381"/>
              <p:cNvSpPr>
                <a:spLocks noChangeShapeType="1"/>
              </p:cNvSpPr>
              <p:nvPr/>
            </p:nvSpPr>
            <p:spPr bwMode="auto">
              <a:xfrm flipH="1">
                <a:off x="4021" y="3708"/>
                <a:ext cx="18"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7" name="Line 382"/>
              <p:cNvSpPr>
                <a:spLocks noChangeShapeType="1"/>
              </p:cNvSpPr>
              <p:nvPr/>
            </p:nvSpPr>
            <p:spPr bwMode="auto">
              <a:xfrm flipV="1">
                <a:off x="4006" y="3719"/>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8" name="Line 383"/>
              <p:cNvSpPr>
                <a:spLocks noChangeShapeType="1"/>
              </p:cNvSpPr>
              <p:nvPr/>
            </p:nvSpPr>
            <p:spPr bwMode="auto">
              <a:xfrm flipH="1" flipV="1">
                <a:off x="4977" y="3819"/>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89" name="Line 384"/>
              <p:cNvSpPr>
                <a:spLocks noChangeShapeType="1"/>
              </p:cNvSpPr>
              <p:nvPr/>
            </p:nvSpPr>
            <p:spPr bwMode="auto">
              <a:xfrm flipV="1">
                <a:off x="4962" y="381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90" name="Line 385"/>
              <p:cNvSpPr>
                <a:spLocks noChangeShapeType="1"/>
              </p:cNvSpPr>
              <p:nvPr/>
            </p:nvSpPr>
            <p:spPr bwMode="auto">
              <a:xfrm flipH="1" flipV="1">
                <a:off x="3650" y="3796"/>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91" name="Line 386"/>
              <p:cNvSpPr>
                <a:spLocks noChangeShapeType="1"/>
              </p:cNvSpPr>
              <p:nvPr/>
            </p:nvSpPr>
            <p:spPr bwMode="auto">
              <a:xfrm flipV="1">
                <a:off x="3635" y="379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92" name="Line 387"/>
              <p:cNvSpPr>
                <a:spLocks noChangeShapeType="1"/>
              </p:cNvSpPr>
              <p:nvPr/>
            </p:nvSpPr>
            <p:spPr bwMode="auto">
              <a:xfrm flipH="1" flipV="1">
                <a:off x="3806" y="3783"/>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793" name="Line 388"/>
              <p:cNvSpPr>
                <a:spLocks noChangeShapeType="1"/>
              </p:cNvSpPr>
              <p:nvPr/>
            </p:nvSpPr>
            <p:spPr bwMode="auto">
              <a:xfrm flipV="1">
                <a:off x="3791" y="3783"/>
                <a:ext cx="15" cy="2"/>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0" name="Group 389"/>
            <p:cNvGrpSpPr>
              <a:grpSpLocks/>
            </p:cNvGrpSpPr>
            <p:nvPr/>
          </p:nvGrpSpPr>
          <p:grpSpPr bwMode="auto">
            <a:xfrm>
              <a:off x="3464" y="3504"/>
              <a:ext cx="1693" cy="340"/>
              <a:chOff x="3464" y="3504"/>
              <a:chExt cx="1693" cy="340"/>
            </a:xfrm>
          </p:grpSpPr>
          <p:sp>
            <p:nvSpPr>
              <p:cNvPr id="311394" name="Line 390"/>
              <p:cNvSpPr>
                <a:spLocks noChangeShapeType="1"/>
              </p:cNvSpPr>
              <p:nvPr/>
            </p:nvSpPr>
            <p:spPr bwMode="auto">
              <a:xfrm>
                <a:off x="4424" y="3525"/>
                <a:ext cx="27" cy="6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95" name="Line 391"/>
              <p:cNvSpPr>
                <a:spLocks noChangeShapeType="1"/>
              </p:cNvSpPr>
              <p:nvPr/>
            </p:nvSpPr>
            <p:spPr bwMode="auto">
              <a:xfrm>
                <a:off x="4436" y="3574"/>
                <a:ext cx="15"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96" name="Line 392"/>
              <p:cNvSpPr>
                <a:spLocks noChangeShapeType="1"/>
              </p:cNvSpPr>
              <p:nvPr/>
            </p:nvSpPr>
            <p:spPr bwMode="auto">
              <a:xfrm flipH="1" flipV="1">
                <a:off x="3891" y="3769"/>
                <a:ext cx="27"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97" name="Line 393"/>
              <p:cNvSpPr>
                <a:spLocks noChangeShapeType="1"/>
              </p:cNvSpPr>
              <p:nvPr/>
            </p:nvSpPr>
            <p:spPr bwMode="auto">
              <a:xfrm flipV="1">
                <a:off x="3876" y="376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98" name="Line 394"/>
              <p:cNvSpPr>
                <a:spLocks noChangeShapeType="1"/>
              </p:cNvSpPr>
              <p:nvPr/>
            </p:nvSpPr>
            <p:spPr bwMode="auto">
              <a:xfrm flipH="1" flipV="1">
                <a:off x="5048" y="381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99" name="Line 395"/>
              <p:cNvSpPr>
                <a:spLocks noChangeShapeType="1"/>
              </p:cNvSpPr>
              <p:nvPr/>
            </p:nvSpPr>
            <p:spPr bwMode="auto">
              <a:xfrm flipV="1">
                <a:off x="5033" y="381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0" name="Line 396"/>
              <p:cNvSpPr>
                <a:spLocks noChangeShapeType="1"/>
              </p:cNvSpPr>
              <p:nvPr/>
            </p:nvSpPr>
            <p:spPr bwMode="auto">
              <a:xfrm flipH="1">
                <a:off x="4006" y="3715"/>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1" name="Line 397"/>
              <p:cNvSpPr>
                <a:spLocks noChangeShapeType="1"/>
              </p:cNvSpPr>
              <p:nvPr/>
            </p:nvSpPr>
            <p:spPr bwMode="auto">
              <a:xfrm flipV="1">
                <a:off x="3991" y="3729"/>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2" name="Line 398"/>
              <p:cNvSpPr>
                <a:spLocks noChangeShapeType="1"/>
              </p:cNvSpPr>
              <p:nvPr/>
            </p:nvSpPr>
            <p:spPr bwMode="auto">
              <a:xfrm flipH="1" flipV="1">
                <a:off x="4445" y="3720"/>
                <a:ext cx="26" cy="3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3" name="Line 399"/>
              <p:cNvSpPr>
                <a:spLocks noChangeShapeType="1"/>
              </p:cNvSpPr>
              <p:nvPr/>
            </p:nvSpPr>
            <p:spPr bwMode="auto">
              <a:xfrm>
                <a:off x="4418" y="3636"/>
                <a:ext cx="27" cy="8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4" name="Line 400"/>
              <p:cNvSpPr>
                <a:spLocks noChangeShapeType="1"/>
              </p:cNvSpPr>
              <p:nvPr/>
            </p:nvSpPr>
            <p:spPr bwMode="auto">
              <a:xfrm>
                <a:off x="4430" y="371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5" name="Line 401"/>
              <p:cNvSpPr>
                <a:spLocks noChangeShapeType="1"/>
              </p:cNvSpPr>
              <p:nvPr/>
            </p:nvSpPr>
            <p:spPr bwMode="auto">
              <a:xfrm flipH="1" flipV="1">
                <a:off x="4471" y="3759"/>
                <a:ext cx="26" cy="2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6" name="Line 402"/>
              <p:cNvSpPr>
                <a:spLocks noChangeShapeType="1"/>
              </p:cNvSpPr>
              <p:nvPr/>
            </p:nvSpPr>
            <p:spPr bwMode="auto">
              <a:xfrm>
                <a:off x="4456" y="375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7" name="Line 403"/>
              <p:cNvSpPr>
                <a:spLocks noChangeShapeType="1"/>
              </p:cNvSpPr>
              <p:nvPr/>
            </p:nvSpPr>
            <p:spPr bwMode="auto">
              <a:xfrm flipH="1" flipV="1">
                <a:off x="4836" y="381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8" name="Line 404"/>
              <p:cNvSpPr>
                <a:spLocks noChangeShapeType="1"/>
              </p:cNvSpPr>
              <p:nvPr/>
            </p:nvSpPr>
            <p:spPr bwMode="auto">
              <a:xfrm flipV="1">
                <a:off x="4821" y="381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09" name="Line 405"/>
              <p:cNvSpPr>
                <a:spLocks noChangeShapeType="1"/>
              </p:cNvSpPr>
              <p:nvPr/>
            </p:nvSpPr>
            <p:spPr bwMode="auto">
              <a:xfrm flipH="1" flipV="1">
                <a:off x="3494" y="3803"/>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0" name="Line 406"/>
              <p:cNvSpPr>
                <a:spLocks noChangeShapeType="1"/>
              </p:cNvSpPr>
              <p:nvPr/>
            </p:nvSpPr>
            <p:spPr bwMode="auto">
              <a:xfrm flipV="1">
                <a:off x="3479" y="380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1" name="Line 407"/>
              <p:cNvSpPr>
                <a:spLocks noChangeShapeType="1"/>
              </p:cNvSpPr>
              <p:nvPr/>
            </p:nvSpPr>
            <p:spPr bwMode="auto">
              <a:xfrm flipH="1" flipV="1">
                <a:off x="4765" y="381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2" name="Line 408"/>
              <p:cNvSpPr>
                <a:spLocks noChangeShapeType="1"/>
              </p:cNvSpPr>
              <p:nvPr/>
            </p:nvSpPr>
            <p:spPr bwMode="auto">
              <a:xfrm flipV="1">
                <a:off x="4751" y="3812"/>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3" name="Line 409"/>
              <p:cNvSpPr>
                <a:spLocks noChangeShapeType="1"/>
              </p:cNvSpPr>
              <p:nvPr/>
            </p:nvSpPr>
            <p:spPr bwMode="auto">
              <a:xfrm flipH="1" flipV="1">
                <a:off x="3720" y="3791"/>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4" name="Line 410"/>
              <p:cNvSpPr>
                <a:spLocks noChangeShapeType="1"/>
              </p:cNvSpPr>
              <p:nvPr/>
            </p:nvSpPr>
            <p:spPr bwMode="auto">
              <a:xfrm flipV="1">
                <a:off x="3706" y="3791"/>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5" name="Line 411"/>
              <p:cNvSpPr>
                <a:spLocks noChangeShapeType="1"/>
              </p:cNvSpPr>
              <p:nvPr/>
            </p:nvSpPr>
            <p:spPr bwMode="auto">
              <a:xfrm flipH="1" flipV="1">
                <a:off x="4512" y="3784"/>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6" name="Line 412"/>
              <p:cNvSpPr>
                <a:spLocks noChangeShapeType="1"/>
              </p:cNvSpPr>
              <p:nvPr/>
            </p:nvSpPr>
            <p:spPr bwMode="auto">
              <a:xfrm>
                <a:off x="4497" y="378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7" name="Line 413"/>
              <p:cNvSpPr>
                <a:spLocks noChangeShapeType="1"/>
              </p:cNvSpPr>
              <p:nvPr/>
            </p:nvSpPr>
            <p:spPr bwMode="auto">
              <a:xfrm flipH="1" flipV="1">
                <a:off x="4568" y="379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8" name="Line 414"/>
              <p:cNvSpPr>
                <a:spLocks noChangeShapeType="1"/>
              </p:cNvSpPr>
              <p:nvPr/>
            </p:nvSpPr>
            <p:spPr bwMode="auto">
              <a:xfrm>
                <a:off x="4553" y="379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19" name="Line 415"/>
              <p:cNvSpPr>
                <a:spLocks noChangeShapeType="1"/>
              </p:cNvSpPr>
              <p:nvPr/>
            </p:nvSpPr>
            <p:spPr bwMode="auto">
              <a:xfrm flipH="1">
                <a:off x="4383" y="3518"/>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0" name="Line 416"/>
              <p:cNvSpPr>
                <a:spLocks noChangeShapeType="1"/>
              </p:cNvSpPr>
              <p:nvPr/>
            </p:nvSpPr>
            <p:spPr bwMode="auto">
              <a:xfrm flipH="1" flipV="1">
                <a:off x="4695" y="380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1" name="Line 417"/>
              <p:cNvSpPr>
                <a:spLocks noChangeShapeType="1"/>
              </p:cNvSpPr>
              <p:nvPr/>
            </p:nvSpPr>
            <p:spPr bwMode="auto">
              <a:xfrm flipV="1">
                <a:off x="4680" y="380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2" name="Line 418"/>
              <p:cNvSpPr>
                <a:spLocks noChangeShapeType="1"/>
              </p:cNvSpPr>
              <p:nvPr/>
            </p:nvSpPr>
            <p:spPr bwMode="auto">
              <a:xfrm flipH="1">
                <a:off x="3991" y="3727"/>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3" name="Line 419"/>
              <p:cNvSpPr>
                <a:spLocks noChangeShapeType="1"/>
              </p:cNvSpPr>
              <p:nvPr/>
            </p:nvSpPr>
            <p:spPr bwMode="auto">
              <a:xfrm flipV="1">
                <a:off x="3976" y="373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4" name="Line 420"/>
              <p:cNvSpPr>
                <a:spLocks noChangeShapeType="1"/>
              </p:cNvSpPr>
              <p:nvPr/>
            </p:nvSpPr>
            <p:spPr bwMode="auto">
              <a:xfrm flipH="1" flipV="1">
                <a:off x="3564" y="3800"/>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5" name="Line 421"/>
              <p:cNvSpPr>
                <a:spLocks noChangeShapeType="1"/>
              </p:cNvSpPr>
              <p:nvPr/>
            </p:nvSpPr>
            <p:spPr bwMode="auto">
              <a:xfrm flipV="1">
                <a:off x="3550" y="3800"/>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6" name="Line 422"/>
              <p:cNvSpPr>
                <a:spLocks noChangeShapeType="1"/>
              </p:cNvSpPr>
              <p:nvPr/>
            </p:nvSpPr>
            <p:spPr bwMode="auto">
              <a:xfrm flipH="1" flipV="1">
                <a:off x="4962" y="3822"/>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7" name="Line 423"/>
              <p:cNvSpPr>
                <a:spLocks noChangeShapeType="1"/>
              </p:cNvSpPr>
              <p:nvPr/>
            </p:nvSpPr>
            <p:spPr bwMode="auto">
              <a:xfrm flipV="1">
                <a:off x="4948" y="3822"/>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8" name="Line 424"/>
              <p:cNvSpPr>
                <a:spLocks noChangeShapeType="1"/>
              </p:cNvSpPr>
              <p:nvPr/>
            </p:nvSpPr>
            <p:spPr bwMode="auto">
              <a:xfrm flipH="1" flipV="1">
                <a:off x="4892" y="3821"/>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29" name="Line 425"/>
              <p:cNvSpPr>
                <a:spLocks noChangeShapeType="1"/>
              </p:cNvSpPr>
              <p:nvPr/>
            </p:nvSpPr>
            <p:spPr bwMode="auto">
              <a:xfrm flipV="1">
                <a:off x="4877" y="382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0" name="Line 426"/>
              <p:cNvSpPr>
                <a:spLocks noChangeShapeType="1"/>
              </p:cNvSpPr>
              <p:nvPr/>
            </p:nvSpPr>
            <p:spPr bwMode="auto">
              <a:xfrm flipH="1" flipV="1">
                <a:off x="3635" y="3798"/>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1" name="Line 427"/>
              <p:cNvSpPr>
                <a:spLocks noChangeShapeType="1"/>
              </p:cNvSpPr>
              <p:nvPr/>
            </p:nvSpPr>
            <p:spPr bwMode="auto">
              <a:xfrm flipV="1">
                <a:off x="3620" y="379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2" name="Line 428"/>
              <p:cNvSpPr>
                <a:spLocks noChangeShapeType="1"/>
              </p:cNvSpPr>
              <p:nvPr/>
            </p:nvSpPr>
            <p:spPr bwMode="auto">
              <a:xfrm flipH="1" flipV="1">
                <a:off x="3876" y="3773"/>
                <a:ext cx="27"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3" name="Line 429"/>
              <p:cNvSpPr>
                <a:spLocks noChangeShapeType="1"/>
              </p:cNvSpPr>
              <p:nvPr/>
            </p:nvSpPr>
            <p:spPr bwMode="auto">
              <a:xfrm flipV="1">
                <a:off x="3862" y="3773"/>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4" name="Line 430"/>
              <p:cNvSpPr>
                <a:spLocks noChangeShapeType="1"/>
              </p:cNvSpPr>
              <p:nvPr/>
            </p:nvSpPr>
            <p:spPr bwMode="auto">
              <a:xfrm flipH="1" flipV="1">
                <a:off x="5104" y="382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5" name="Line 431"/>
              <p:cNvSpPr>
                <a:spLocks noChangeShapeType="1"/>
              </p:cNvSpPr>
              <p:nvPr/>
            </p:nvSpPr>
            <p:spPr bwMode="auto">
              <a:xfrm flipV="1">
                <a:off x="5089" y="382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6" name="Line 432"/>
              <p:cNvSpPr>
                <a:spLocks noChangeShapeType="1"/>
              </p:cNvSpPr>
              <p:nvPr/>
            </p:nvSpPr>
            <p:spPr bwMode="auto">
              <a:xfrm flipH="1" flipV="1">
                <a:off x="4624" y="3805"/>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7" name="Line 433"/>
              <p:cNvSpPr>
                <a:spLocks noChangeShapeType="1"/>
              </p:cNvSpPr>
              <p:nvPr/>
            </p:nvSpPr>
            <p:spPr bwMode="auto">
              <a:xfrm>
                <a:off x="4609" y="380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8" name="Line 434"/>
              <p:cNvSpPr>
                <a:spLocks noChangeShapeType="1"/>
              </p:cNvSpPr>
              <p:nvPr/>
            </p:nvSpPr>
            <p:spPr bwMode="auto">
              <a:xfrm flipH="1" flipV="1">
                <a:off x="3791" y="3785"/>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39" name="Line 435"/>
              <p:cNvSpPr>
                <a:spLocks noChangeShapeType="1"/>
              </p:cNvSpPr>
              <p:nvPr/>
            </p:nvSpPr>
            <p:spPr bwMode="auto">
              <a:xfrm flipV="1">
                <a:off x="3776" y="378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0" name="Line 436"/>
              <p:cNvSpPr>
                <a:spLocks noChangeShapeType="1"/>
              </p:cNvSpPr>
              <p:nvPr/>
            </p:nvSpPr>
            <p:spPr bwMode="auto">
              <a:xfrm flipH="1" flipV="1">
                <a:off x="5033" y="3820"/>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1" name="Line 437"/>
              <p:cNvSpPr>
                <a:spLocks noChangeShapeType="1"/>
              </p:cNvSpPr>
              <p:nvPr/>
            </p:nvSpPr>
            <p:spPr bwMode="auto">
              <a:xfrm flipV="1">
                <a:off x="5018" y="382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2" name="Line 438"/>
              <p:cNvSpPr>
                <a:spLocks noChangeShapeType="1"/>
              </p:cNvSpPr>
              <p:nvPr/>
            </p:nvSpPr>
            <p:spPr bwMode="auto">
              <a:xfrm flipH="1" flipV="1">
                <a:off x="3706" y="3795"/>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3" name="Line 439"/>
              <p:cNvSpPr>
                <a:spLocks noChangeShapeType="1"/>
              </p:cNvSpPr>
              <p:nvPr/>
            </p:nvSpPr>
            <p:spPr bwMode="auto">
              <a:xfrm flipV="1">
                <a:off x="3691" y="379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4" name="Line 440"/>
              <p:cNvSpPr>
                <a:spLocks noChangeShapeType="1"/>
              </p:cNvSpPr>
              <p:nvPr/>
            </p:nvSpPr>
            <p:spPr bwMode="auto">
              <a:xfrm flipH="1">
                <a:off x="3976" y="3738"/>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5" name="Line 441"/>
              <p:cNvSpPr>
                <a:spLocks noChangeShapeType="1"/>
              </p:cNvSpPr>
              <p:nvPr/>
            </p:nvSpPr>
            <p:spPr bwMode="auto">
              <a:xfrm flipV="1">
                <a:off x="3962" y="3744"/>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6" name="Line 442"/>
              <p:cNvSpPr>
                <a:spLocks noChangeShapeType="1"/>
              </p:cNvSpPr>
              <p:nvPr/>
            </p:nvSpPr>
            <p:spPr bwMode="auto">
              <a:xfrm flipH="1" flipV="1">
                <a:off x="4821" y="3816"/>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7" name="Line 443"/>
              <p:cNvSpPr>
                <a:spLocks noChangeShapeType="1"/>
              </p:cNvSpPr>
              <p:nvPr/>
            </p:nvSpPr>
            <p:spPr bwMode="auto">
              <a:xfrm flipV="1">
                <a:off x="4806" y="381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8" name="Line 444"/>
              <p:cNvSpPr>
                <a:spLocks noChangeShapeType="1"/>
              </p:cNvSpPr>
              <p:nvPr/>
            </p:nvSpPr>
            <p:spPr bwMode="auto">
              <a:xfrm flipH="1" flipV="1">
                <a:off x="4751" y="3814"/>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49" name="Line 445"/>
              <p:cNvSpPr>
                <a:spLocks noChangeShapeType="1"/>
              </p:cNvSpPr>
              <p:nvPr/>
            </p:nvSpPr>
            <p:spPr bwMode="auto">
              <a:xfrm flipV="1">
                <a:off x="4736" y="381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0" name="Line 446"/>
              <p:cNvSpPr>
                <a:spLocks noChangeShapeType="1"/>
              </p:cNvSpPr>
              <p:nvPr/>
            </p:nvSpPr>
            <p:spPr bwMode="auto">
              <a:xfrm flipH="1" flipV="1">
                <a:off x="3479" y="3804"/>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1" name="Line 447"/>
              <p:cNvSpPr>
                <a:spLocks noChangeShapeType="1"/>
              </p:cNvSpPr>
              <p:nvPr/>
            </p:nvSpPr>
            <p:spPr bwMode="auto">
              <a:xfrm flipV="1">
                <a:off x="3464" y="380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2" name="Line 448"/>
              <p:cNvSpPr>
                <a:spLocks noChangeShapeType="1"/>
              </p:cNvSpPr>
              <p:nvPr/>
            </p:nvSpPr>
            <p:spPr bwMode="auto">
              <a:xfrm flipH="1" flipV="1">
                <a:off x="3550" y="3805"/>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3" name="Line 449"/>
              <p:cNvSpPr>
                <a:spLocks noChangeShapeType="1"/>
              </p:cNvSpPr>
              <p:nvPr/>
            </p:nvSpPr>
            <p:spPr bwMode="auto">
              <a:xfrm flipV="1">
                <a:off x="3535" y="380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4" name="Line 450"/>
              <p:cNvSpPr>
                <a:spLocks noChangeShapeType="1"/>
              </p:cNvSpPr>
              <p:nvPr/>
            </p:nvSpPr>
            <p:spPr bwMode="auto">
              <a:xfrm flipH="1" flipV="1">
                <a:off x="4680" y="3812"/>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5" name="Line 451"/>
              <p:cNvSpPr>
                <a:spLocks noChangeShapeType="1"/>
              </p:cNvSpPr>
              <p:nvPr/>
            </p:nvSpPr>
            <p:spPr bwMode="auto">
              <a:xfrm flipV="1">
                <a:off x="4665" y="381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6" name="Line 452"/>
              <p:cNvSpPr>
                <a:spLocks noChangeShapeType="1"/>
              </p:cNvSpPr>
              <p:nvPr/>
            </p:nvSpPr>
            <p:spPr bwMode="auto">
              <a:xfrm flipH="1" flipV="1">
                <a:off x="4553" y="3796"/>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7" name="Line 453"/>
              <p:cNvSpPr>
                <a:spLocks noChangeShapeType="1"/>
              </p:cNvSpPr>
              <p:nvPr/>
            </p:nvSpPr>
            <p:spPr bwMode="auto">
              <a:xfrm>
                <a:off x="4539" y="3796"/>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8" name="Line 454"/>
              <p:cNvSpPr>
                <a:spLocks noChangeShapeType="1"/>
              </p:cNvSpPr>
              <p:nvPr/>
            </p:nvSpPr>
            <p:spPr bwMode="auto">
              <a:xfrm flipH="1" flipV="1">
                <a:off x="4456" y="3756"/>
                <a:ext cx="27"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59" name="Line 455"/>
              <p:cNvSpPr>
                <a:spLocks noChangeShapeType="1"/>
              </p:cNvSpPr>
              <p:nvPr/>
            </p:nvSpPr>
            <p:spPr bwMode="auto">
              <a:xfrm>
                <a:off x="4430" y="3714"/>
                <a:ext cx="26" cy="4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0" name="Line 456"/>
              <p:cNvSpPr>
                <a:spLocks noChangeShapeType="1"/>
              </p:cNvSpPr>
              <p:nvPr/>
            </p:nvSpPr>
            <p:spPr bwMode="auto">
              <a:xfrm>
                <a:off x="4441" y="375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1" name="Line 457"/>
              <p:cNvSpPr>
                <a:spLocks noChangeShapeType="1"/>
              </p:cNvSpPr>
              <p:nvPr/>
            </p:nvSpPr>
            <p:spPr bwMode="auto">
              <a:xfrm flipH="1" flipV="1">
                <a:off x="3862" y="3777"/>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2" name="Line 458"/>
              <p:cNvSpPr>
                <a:spLocks noChangeShapeType="1"/>
              </p:cNvSpPr>
              <p:nvPr/>
            </p:nvSpPr>
            <p:spPr bwMode="auto">
              <a:xfrm flipV="1">
                <a:off x="3847" y="377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3" name="Line 459"/>
              <p:cNvSpPr>
                <a:spLocks noChangeShapeType="1"/>
              </p:cNvSpPr>
              <p:nvPr/>
            </p:nvSpPr>
            <p:spPr bwMode="auto">
              <a:xfrm flipH="1" flipV="1">
                <a:off x="5089" y="3826"/>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4" name="Line 460"/>
              <p:cNvSpPr>
                <a:spLocks noChangeShapeType="1"/>
              </p:cNvSpPr>
              <p:nvPr/>
            </p:nvSpPr>
            <p:spPr bwMode="auto">
              <a:xfrm flipV="1">
                <a:off x="5074" y="382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5" name="Line 461"/>
              <p:cNvSpPr>
                <a:spLocks noChangeShapeType="1"/>
              </p:cNvSpPr>
              <p:nvPr/>
            </p:nvSpPr>
            <p:spPr bwMode="auto">
              <a:xfrm flipH="1">
                <a:off x="3962" y="3749"/>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6" name="Line 462"/>
              <p:cNvSpPr>
                <a:spLocks noChangeShapeType="1"/>
              </p:cNvSpPr>
              <p:nvPr/>
            </p:nvSpPr>
            <p:spPr bwMode="auto">
              <a:xfrm flipV="1">
                <a:off x="3947" y="3751"/>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7" name="Line 463"/>
              <p:cNvSpPr>
                <a:spLocks noChangeShapeType="1"/>
              </p:cNvSpPr>
              <p:nvPr/>
            </p:nvSpPr>
            <p:spPr bwMode="auto">
              <a:xfrm flipH="1" flipV="1">
                <a:off x="4497" y="3781"/>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8" name="Line 464"/>
              <p:cNvSpPr>
                <a:spLocks noChangeShapeType="1"/>
              </p:cNvSpPr>
              <p:nvPr/>
            </p:nvSpPr>
            <p:spPr bwMode="auto">
              <a:xfrm>
                <a:off x="4483" y="3779"/>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69" name="Line 465"/>
              <p:cNvSpPr>
                <a:spLocks noChangeShapeType="1"/>
              </p:cNvSpPr>
              <p:nvPr/>
            </p:nvSpPr>
            <p:spPr bwMode="auto">
              <a:xfrm flipH="1" flipV="1">
                <a:off x="4948" y="382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0" name="Line 466"/>
              <p:cNvSpPr>
                <a:spLocks noChangeShapeType="1"/>
              </p:cNvSpPr>
              <p:nvPr/>
            </p:nvSpPr>
            <p:spPr bwMode="auto">
              <a:xfrm flipV="1">
                <a:off x="4933" y="382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1" name="Line 467"/>
              <p:cNvSpPr>
                <a:spLocks noChangeShapeType="1"/>
              </p:cNvSpPr>
              <p:nvPr/>
            </p:nvSpPr>
            <p:spPr bwMode="auto">
              <a:xfrm>
                <a:off x="4403" y="3623"/>
                <a:ext cx="27" cy="9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2" name="Line 468"/>
              <p:cNvSpPr>
                <a:spLocks noChangeShapeType="1"/>
              </p:cNvSpPr>
              <p:nvPr/>
            </p:nvSpPr>
            <p:spPr bwMode="auto">
              <a:xfrm>
                <a:off x="4415" y="370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3" name="Line 469"/>
              <p:cNvSpPr>
                <a:spLocks noChangeShapeType="1"/>
              </p:cNvSpPr>
              <p:nvPr/>
            </p:nvSpPr>
            <p:spPr bwMode="auto">
              <a:xfrm flipH="1" flipV="1">
                <a:off x="3776" y="3788"/>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4" name="Line 470"/>
              <p:cNvSpPr>
                <a:spLocks noChangeShapeType="1"/>
              </p:cNvSpPr>
              <p:nvPr/>
            </p:nvSpPr>
            <p:spPr bwMode="auto">
              <a:xfrm flipV="1">
                <a:off x="3761" y="378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5" name="Line 471"/>
              <p:cNvSpPr>
                <a:spLocks noChangeShapeType="1"/>
              </p:cNvSpPr>
              <p:nvPr/>
            </p:nvSpPr>
            <p:spPr bwMode="auto">
              <a:xfrm>
                <a:off x="4406" y="3534"/>
                <a:ext cx="27" cy="1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6" name="Line 472"/>
              <p:cNvSpPr>
                <a:spLocks noChangeShapeType="1"/>
              </p:cNvSpPr>
              <p:nvPr/>
            </p:nvSpPr>
            <p:spPr bwMode="auto">
              <a:xfrm>
                <a:off x="4418" y="3636"/>
                <a:ext cx="15"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7" name="Line 473"/>
              <p:cNvSpPr>
                <a:spLocks noChangeShapeType="1"/>
              </p:cNvSpPr>
              <p:nvPr/>
            </p:nvSpPr>
            <p:spPr bwMode="auto">
              <a:xfrm flipH="1" flipV="1">
                <a:off x="4877" y="3823"/>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8" name="Line 474"/>
              <p:cNvSpPr>
                <a:spLocks noChangeShapeType="1"/>
              </p:cNvSpPr>
              <p:nvPr/>
            </p:nvSpPr>
            <p:spPr bwMode="auto">
              <a:xfrm flipV="1">
                <a:off x="4862" y="382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79" name="Line 475"/>
              <p:cNvSpPr>
                <a:spLocks noChangeShapeType="1"/>
              </p:cNvSpPr>
              <p:nvPr/>
            </p:nvSpPr>
            <p:spPr bwMode="auto">
              <a:xfrm flipH="1" flipV="1">
                <a:off x="3620" y="3800"/>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0" name="Line 476"/>
              <p:cNvSpPr>
                <a:spLocks noChangeShapeType="1"/>
              </p:cNvSpPr>
              <p:nvPr/>
            </p:nvSpPr>
            <p:spPr bwMode="auto">
              <a:xfrm flipV="1">
                <a:off x="3605" y="380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1" name="Line 477"/>
              <p:cNvSpPr>
                <a:spLocks noChangeShapeType="1"/>
              </p:cNvSpPr>
              <p:nvPr/>
            </p:nvSpPr>
            <p:spPr bwMode="auto">
              <a:xfrm flipH="1" flipV="1">
                <a:off x="5018" y="382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2" name="Line 478"/>
              <p:cNvSpPr>
                <a:spLocks noChangeShapeType="1"/>
              </p:cNvSpPr>
              <p:nvPr/>
            </p:nvSpPr>
            <p:spPr bwMode="auto">
              <a:xfrm flipV="1">
                <a:off x="5004" y="3822"/>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3" name="Line 479"/>
              <p:cNvSpPr>
                <a:spLocks noChangeShapeType="1"/>
              </p:cNvSpPr>
              <p:nvPr/>
            </p:nvSpPr>
            <p:spPr bwMode="auto">
              <a:xfrm flipH="1" flipV="1">
                <a:off x="3691" y="3799"/>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4" name="Line 480"/>
              <p:cNvSpPr>
                <a:spLocks noChangeShapeType="1"/>
              </p:cNvSpPr>
              <p:nvPr/>
            </p:nvSpPr>
            <p:spPr bwMode="auto">
              <a:xfrm flipV="1">
                <a:off x="3676" y="379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5" name="Line 481"/>
              <p:cNvSpPr>
                <a:spLocks noChangeShapeType="1"/>
              </p:cNvSpPr>
              <p:nvPr/>
            </p:nvSpPr>
            <p:spPr bwMode="auto">
              <a:xfrm flipH="1" flipV="1">
                <a:off x="4609" y="3805"/>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6" name="Line 482"/>
              <p:cNvSpPr>
                <a:spLocks noChangeShapeType="1"/>
              </p:cNvSpPr>
              <p:nvPr/>
            </p:nvSpPr>
            <p:spPr bwMode="auto">
              <a:xfrm flipV="1">
                <a:off x="4594" y="380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7" name="Line 483"/>
              <p:cNvSpPr>
                <a:spLocks noChangeShapeType="1"/>
              </p:cNvSpPr>
              <p:nvPr/>
            </p:nvSpPr>
            <p:spPr bwMode="auto">
              <a:xfrm>
                <a:off x="4410" y="3504"/>
                <a:ext cx="14"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8" name="Line 484"/>
              <p:cNvSpPr>
                <a:spLocks noChangeShapeType="1"/>
              </p:cNvSpPr>
              <p:nvPr/>
            </p:nvSpPr>
            <p:spPr bwMode="auto">
              <a:xfrm flipH="1" flipV="1">
                <a:off x="4806" y="3818"/>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89" name="Line 485"/>
              <p:cNvSpPr>
                <a:spLocks noChangeShapeType="1"/>
              </p:cNvSpPr>
              <p:nvPr/>
            </p:nvSpPr>
            <p:spPr bwMode="auto">
              <a:xfrm flipV="1">
                <a:off x="4792" y="381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0" name="Line 486"/>
              <p:cNvSpPr>
                <a:spLocks noChangeShapeType="1"/>
              </p:cNvSpPr>
              <p:nvPr/>
            </p:nvSpPr>
            <p:spPr bwMode="auto">
              <a:xfrm flipH="1" flipV="1">
                <a:off x="4736" y="3817"/>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1" name="Line 487"/>
              <p:cNvSpPr>
                <a:spLocks noChangeShapeType="1"/>
              </p:cNvSpPr>
              <p:nvPr/>
            </p:nvSpPr>
            <p:spPr bwMode="auto">
              <a:xfrm flipV="1">
                <a:off x="4721" y="381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2" name="Line 488"/>
              <p:cNvSpPr>
                <a:spLocks noChangeShapeType="1"/>
              </p:cNvSpPr>
              <p:nvPr/>
            </p:nvSpPr>
            <p:spPr bwMode="auto">
              <a:xfrm flipH="1" flipV="1">
                <a:off x="3947" y="3758"/>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3" name="Line 489"/>
              <p:cNvSpPr>
                <a:spLocks noChangeShapeType="1"/>
              </p:cNvSpPr>
              <p:nvPr/>
            </p:nvSpPr>
            <p:spPr bwMode="auto">
              <a:xfrm flipV="1">
                <a:off x="3932" y="3758"/>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4" name="Line 490"/>
              <p:cNvSpPr>
                <a:spLocks noChangeShapeType="1"/>
              </p:cNvSpPr>
              <p:nvPr/>
            </p:nvSpPr>
            <p:spPr bwMode="auto">
              <a:xfrm flipH="1" flipV="1">
                <a:off x="3535" y="3808"/>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5" name="Line 491"/>
              <p:cNvSpPr>
                <a:spLocks noChangeShapeType="1"/>
              </p:cNvSpPr>
              <p:nvPr/>
            </p:nvSpPr>
            <p:spPr bwMode="auto">
              <a:xfrm flipV="1">
                <a:off x="3520" y="380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6" name="Line 492"/>
              <p:cNvSpPr>
                <a:spLocks noChangeShapeType="1"/>
              </p:cNvSpPr>
              <p:nvPr/>
            </p:nvSpPr>
            <p:spPr bwMode="auto">
              <a:xfrm flipH="1" flipV="1">
                <a:off x="3464" y="3807"/>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7" name="Line 493"/>
              <p:cNvSpPr>
                <a:spLocks noChangeShapeType="1"/>
              </p:cNvSpPr>
              <p:nvPr/>
            </p:nvSpPr>
            <p:spPr bwMode="auto">
              <a:xfrm flipH="1" flipV="1">
                <a:off x="3847" y="3781"/>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8" name="Line 494"/>
              <p:cNvSpPr>
                <a:spLocks noChangeShapeType="1"/>
              </p:cNvSpPr>
              <p:nvPr/>
            </p:nvSpPr>
            <p:spPr bwMode="auto">
              <a:xfrm flipV="1">
                <a:off x="3832" y="378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499" name="Line 495"/>
              <p:cNvSpPr>
                <a:spLocks noChangeShapeType="1"/>
              </p:cNvSpPr>
              <p:nvPr/>
            </p:nvSpPr>
            <p:spPr bwMode="auto">
              <a:xfrm flipH="1" flipV="1">
                <a:off x="4665" y="3814"/>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0" name="Line 496"/>
              <p:cNvSpPr>
                <a:spLocks noChangeShapeType="1"/>
              </p:cNvSpPr>
              <p:nvPr/>
            </p:nvSpPr>
            <p:spPr bwMode="auto">
              <a:xfrm>
                <a:off x="4650" y="381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1" name="Line 497"/>
              <p:cNvSpPr>
                <a:spLocks noChangeShapeType="1"/>
              </p:cNvSpPr>
              <p:nvPr/>
            </p:nvSpPr>
            <p:spPr bwMode="auto">
              <a:xfrm>
                <a:off x="4410" y="3504"/>
                <a:ext cx="26" cy="7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2" name="Line 498"/>
              <p:cNvSpPr>
                <a:spLocks noChangeShapeType="1"/>
              </p:cNvSpPr>
              <p:nvPr/>
            </p:nvSpPr>
            <p:spPr bwMode="auto">
              <a:xfrm>
                <a:off x="4421" y="3555"/>
                <a:ext cx="15"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3" name="Line 499"/>
              <p:cNvSpPr>
                <a:spLocks noChangeShapeType="1"/>
              </p:cNvSpPr>
              <p:nvPr/>
            </p:nvSpPr>
            <p:spPr bwMode="auto">
              <a:xfrm flipH="1" flipV="1">
                <a:off x="5074" y="3829"/>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4" name="Line 500"/>
              <p:cNvSpPr>
                <a:spLocks noChangeShapeType="1"/>
              </p:cNvSpPr>
              <p:nvPr/>
            </p:nvSpPr>
            <p:spPr bwMode="auto">
              <a:xfrm flipV="1">
                <a:off x="5060" y="3829"/>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5" name="Line 501"/>
              <p:cNvSpPr>
                <a:spLocks noChangeShapeType="1"/>
              </p:cNvSpPr>
              <p:nvPr/>
            </p:nvSpPr>
            <p:spPr bwMode="auto">
              <a:xfrm flipH="1" flipV="1">
                <a:off x="3761" y="3792"/>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6" name="Line 502"/>
              <p:cNvSpPr>
                <a:spLocks noChangeShapeType="1"/>
              </p:cNvSpPr>
              <p:nvPr/>
            </p:nvSpPr>
            <p:spPr bwMode="auto">
              <a:xfrm flipV="1">
                <a:off x="3747" y="3792"/>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7" name="Line 503"/>
              <p:cNvSpPr>
                <a:spLocks noChangeShapeType="1"/>
              </p:cNvSpPr>
              <p:nvPr/>
            </p:nvSpPr>
            <p:spPr bwMode="auto">
              <a:xfrm flipH="1" flipV="1">
                <a:off x="4862" y="3825"/>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8" name="Line 504"/>
              <p:cNvSpPr>
                <a:spLocks noChangeShapeType="1"/>
              </p:cNvSpPr>
              <p:nvPr/>
            </p:nvSpPr>
            <p:spPr bwMode="auto">
              <a:xfrm flipV="1">
                <a:off x="4848" y="3825"/>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09" name="Line 505"/>
              <p:cNvSpPr>
                <a:spLocks noChangeShapeType="1"/>
              </p:cNvSpPr>
              <p:nvPr/>
            </p:nvSpPr>
            <p:spPr bwMode="auto">
              <a:xfrm flipH="1" flipV="1">
                <a:off x="3605" y="3803"/>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0" name="Line 506"/>
              <p:cNvSpPr>
                <a:spLocks noChangeShapeType="1"/>
              </p:cNvSpPr>
              <p:nvPr/>
            </p:nvSpPr>
            <p:spPr bwMode="auto">
              <a:xfrm flipV="1">
                <a:off x="3591" y="3803"/>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1" name="Line 507"/>
              <p:cNvSpPr>
                <a:spLocks noChangeShapeType="1"/>
              </p:cNvSpPr>
              <p:nvPr/>
            </p:nvSpPr>
            <p:spPr bwMode="auto">
              <a:xfrm flipH="1" flipV="1">
                <a:off x="3932" y="3765"/>
                <a:ext cx="27"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2" name="Line 508"/>
              <p:cNvSpPr>
                <a:spLocks noChangeShapeType="1"/>
              </p:cNvSpPr>
              <p:nvPr/>
            </p:nvSpPr>
            <p:spPr bwMode="auto">
              <a:xfrm flipV="1">
                <a:off x="3918" y="3765"/>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3" name="Line 509"/>
              <p:cNvSpPr>
                <a:spLocks noChangeShapeType="1"/>
              </p:cNvSpPr>
              <p:nvPr/>
            </p:nvSpPr>
            <p:spPr bwMode="auto">
              <a:xfrm flipH="1" flipV="1">
                <a:off x="4933" y="382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4" name="Line 510"/>
              <p:cNvSpPr>
                <a:spLocks noChangeShapeType="1"/>
              </p:cNvSpPr>
              <p:nvPr/>
            </p:nvSpPr>
            <p:spPr bwMode="auto">
              <a:xfrm flipV="1">
                <a:off x="4918" y="382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5" name="Line 511"/>
              <p:cNvSpPr>
                <a:spLocks noChangeShapeType="1"/>
              </p:cNvSpPr>
              <p:nvPr/>
            </p:nvSpPr>
            <p:spPr bwMode="auto">
              <a:xfrm flipH="1" flipV="1">
                <a:off x="4539" y="379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6" name="Line 512"/>
              <p:cNvSpPr>
                <a:spLocks noChangeShapeType="1"/>
              </p:cNvSpPr>
              <p:nvPr/>
            </p:nvSpPr>
            <p:spPr bwMode="auto">
              <a:xfrm>
                <a:off x="4524" y="379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7" name="Line 513"/>
              <p:cNvSpPr>
                <a:spLocks noChangeShapeType="1"/>
              </p:cNvSpPr>
              <p:nvPr/>
            </p:nvSpPr>
            <p:spPr bwMode="auto">
              <a:xfrm flipH="1" flipV="1">
                <a:off x="5004" y="3825"/>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8" name="Line 514"/>
              <p:cNvSpPr>
                <a:spLocks noChangeShapeType="1"/>
              </p:cNvSpPr>
              <p:nvPr/>
            </p:nvSpPr>
            <p:spPr bwMode="auto">
              <a:xfrm flipV="1">
                <a:off x="4989" y="382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19" name="Line 515"/>
              <p:cNvSpPr>
                <a:spLocks noChangeShapeType="1"/>
              </p:cNvSpPr>
              <p:nvPr/>
            </p:nvSpPr>
            <p:spPr bwMode="auto">
              <a:xfrm flipH="1" flipV="1">
                <a:off x="3676" y="3802"/>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0" name="Line 516"/>
              <p:cNvSpPr>
                <a:spLocks noChangeShapeType="1"/>
              </p:cNvSpPr>
              <p:nvPr/>
            </p:nvSpPr>
            <p:spPr bwMode="auto">
              <a:xfrm flipV="1">
                <a:off x="3661" y="380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1" name="Line 517"/>
              <p:cNvSpPr>
                <a:spLocks noChangeShapeType="1"/>
              </p:cNvSpPr>
              <p:nvPr/>
            </p:nvSpPr>
            <p:spPr bwMode="auto">
              <a:xfrm flipH="1" flipV="1">
                <a:off x="4792" y="382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2" name="Line 518"/>
              <p:cNvSpPr>
                <a:spLocks noChangeShapeType="1"/>
              </p:cNvSpPr>
              <p:nvPr/>
            </p:nvSpPr>
            <p:spPr bwMode="auto">
              <a:xfrm flipV="1">
                <a:off x="4777" y="382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3" name="Line 519"/>
              <p:cNvSpPr>
                <a:spLocks noChangeShapeType="1"/>
              </p:cNvSpPr>
              <p:nvPr/>
            </p:nvSpPr>
            <p:spPr bwMode="auto">
              <a:xfrm flipH="1" flipV="1">
                <a:off x="4483" y="3779"/>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4" name="Line 520"/>
              <p:cNvSpPr>
                <a:spLocks noChangeShapeType="1"/>
              </p:cNvSpPr>
              <p:nvPr/>
            </p:nvSpPr>
            <p:spPr bwMode="auto">
              <a:xfrm>
                <a:off x="4468" y="377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5" name="Line 521"/>
              <p:cNvSpPr>
                <a:spLocks noChangeShapeType="1"/>
              </p:cNvSpPr>
              <p:nvPr/>
            </p:nvSpPr>
            <p:spPr bwMode="auto">
              <a:xfrm flipH="1" flipV="1">
                <a:off x="4441" y="3752"/>
                <a:ext cx="27"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6" name="Line 522"/>
              <p:cNvSpPr>
                <a:spLocks noChangeShapeType="1"/>
              </p:cNvSpPr>
              <p:nvPr/>
            </p:nvSpPr>
            <p:spPr bwMode="auto">
              <a:xfrm>
                <a:off x="4415" y="3708"/>
                <a:ext cx="26" cy="4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7" name="Line 523"/>
              <p:cNvSpPr>
                <a:spLocks noChangeShapeType="1"/>
              </p:cNvSpPr>
              <p:nvPr/>
            </p:nvSpPr>
            <p:spPr bwMode="auto">
              <a:xfrm>
                <a:off x="4427" y="3747"/>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8" name="Line 524"/>
              <p:cNvSpPr>
                <a:spLocks noChangeShapeType="1"/>
              </p:cNvSpPr>
              <p:nvPr/>
            </p:nvSpPr>
            <p:spPr bwMode="auto">
              <a:xfrm flipH="1" flipV="1">
                <a:off x="4721" y="3820"/>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29" name="Line 525"/>
              <p:cNvSpPr>
                <a:spLocks noChangeShapeType="1"/>
              </p:cNvSpPr>
              <p:nvPr/>
            </p:nvSpPr>
            <p:spPr bwMode="auto">
              <a:xfrm flipV="1">
                <a:off x="4706" y="382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0" name="Line 526"/>
              <p:cNvSpPr>
                <a:spLocks noChangeShapeType="1"/>
              </p:cNvSpPr>
              <p:nvPr/>
            </p:nvSpPr>
            <p:spPr bwMode="auto">
              <a:xfrm flipH="1" flipV="1">
                <a:off x="4594" y="3805"/>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1" name="Line 527"/>
              <p:cNvSpPr>
                <a:spLocks noChangeShapeType="1"/>
              </p:cNvSpPr>
              <p:nvPr/>
            </p:nvSpPr>
            <p:spPr bwMode="auto">
              <a:xfrm flipV="1">
                <a:off x="4580" y="3805"/>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2" name="Line 528"/>
              <p:cNvSpPr>
                <a:spLocks noChangeShapeType="1"/>
              </p:cNvSpPr>
              <p:nvPr/>
            </p:nvSpPr>
            <p:spPr bwMode="auto">
              <a:xfrm flipH="1" flipV="1">
                <a:off x="3832" y="378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3" name="Line 529"/>
              <p:cNvSpPr>
                <a:spLocks noChangeShapeType="1"/>
              </p:cNvSpPr>
              <p:nvPr/>
            </p:nvSpPr>
            <p:spPr bwMode="auto">
              <a:xfrm flipV="1">
                <a:off x="3817" y="378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4" name="Line 530"/>
              <p:cNvSpPr>
                <a:spLocks noChangeShapeType="1"/>
              </p:cNvSpPr>
              <p:nvPr/>
            </p:nvSpPr>
            <p:spPr bwMode="auto">
              <a:xfrm flipH="1" flipV="1">
                <a:off x="3520" y="3809"/>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5" name="Line 531"/>
              <p:cNvSpPr>
                <a:spLocks noChangeShapeType="1"/>
              </p:cNvSpPr>
              <p:nvPr/>
            </p:nvSpPr>
            <p:spPr bwMode="auto">
              <a:xfrm flipV="1">
                <a:off x="3505" y="380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6" name="Line 532"/>
              <p:cNvSpPr>
                <a:spLocks noChangeShapeType="1"/>
              </p:cNvSpPr>
              <p:nvPr/>
            </p:nvSpPr>
            <p:spPr bwMode="auto">
              <a:xfrm flipH="1" flipV="1">
                <a:off x="3918" y="3771"/>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7" name="Line 533"/>
              <p:cNvSpPr>
                <a:spLocks noChangeShapeType="1"/>
              </p:cNvSpPr>
              <p:nvPr/>
            </p:nvSpPr>
            <p:spPr bwMode="auto">
              <a:xfrm flipV="1">
                <a:off x="3903" y="377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8" name="Line 534"/>
              <p:cNvSpPr>
                <a:spLocks noChangeShapeType="1"/>
              </p:cNvSpPr>
              <p:nvPr/>
            </p:nvSpPr>
            <p:spPr bwMode="auto">
              <a:xfrm flipH="1" flipV="1">
                <a:off x="3747" y="3796"/>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39" name="Line 535"/>
              <p:cNvSpPr>
                <a:spLocks noChangeShapeType="1"/>
              </p:cNvSpPr>
              <p:nvPr/>
            </p:nvSpPr>
            <p:spPr bwMode="auto">
              <a:xfrm flipV="1">
                <a:off x="3732" y="379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0" name="Line 536"/>
              <p:cNvSpPr>
                <a:spLocks noChangeShapeType="1"/>
              </p:cNvSpPr>
              <p:nvPr/>
            </p:nvSpPr>
            <p:spPr bwMode="auto">
              <a:xfrm>
                <a:off x="4389" y="3610"/>
                <a:ext cx="26" cy="9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1" name="Line 537"/>
              <p:cNvSpPr>
                <a:spLocks noChangeShapeType="1"/>
              </p:cNvSpPr>
              <p:nvPr/>
            </p:nvSpPr>
            <p:spPr bwMode="auto">
              <a:xfrm>
                <a:off x="4400" y="3699"/>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2" name="Line 538"/>
              <p:cNvSpPr>
                <a:spLocks noChangeShapeType="1"/>
              </p:cNvSpPr>
              <p:nvPr/>
            </p:nvSpPr>
            <p:spPr bwMode="auto">
              <a:xfrm flipH="1" flipV="1">
                <a:off x="4848" y="383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3" name="Line 539"/>
              <p:cNvSpPr>
                <a:spLocks noChangeShapeType="1"/>
              </p:cNvSpPr>
              <p:nvPr/>
            </p:nvSpPr>
            <p:spPr bwMode="auto">
              <a:xfrm flipV="1">
                <a:off x="4833" y="383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4" name="Line 540"/>
              <p:cNvSpPr>
                <a:spLocks noChangeShapeType="1"/>
              </p:cNvSpPr>
              <p:nvPr/>
            </p:nvSpPr>
            <p:spPr bwMode="auto">
              <a:xfrm flipH="1" flipV="1">
                <a:off x="5060" y="3831"/>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5" name="Line 541"/>
              <p:cNvSpPr>
                <a:spLocks noChangeShapeType="1"/>
              </p:cNvSpPr>
              <p:nvPr/>
            </p:nvSpPr>
            <p:spPr bwMode="auto">
              <a:xfrm flipV="1">
                <a:off x="5045" y="383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6" name="Line 542"/>
              <p:cNvSpPr>
                <a:spLocks noChangeShapeType="1"/>
              </p:cNvSpPr>
              <p:nvPr/>
            </p:nvSpPr>
            <p:spPr bwMode="auto">
              <a:xfrm flipH="1" flipV="1">
                <a:off x="3591" y="3806"/>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7" name="Line 543"/>
              <p:cNvSpPr>
                <a:spLocks noChangeShapeType="1"/>
              </p:cNvSpPr>
              <p:nvPr/>
            </p:nvSpPr>
            <p:spPr bwMode="auto">
              <a:xfrm flipV="1">
                <a:off x="3576" y="380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8" name="Line 544"/>
              <p:cNvSpPr>
                <a:spLocks noChangeShapeType="1"/>
              </p:cNvSpPr>
              <p:nvPr/>
            </p:nvSpPr>
            <p:spPr bwMode="auto">
              <a:xfrm flipH="1" flipV="1">
                <a:off x="5130" y="383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49" name="Line 545"/>
              <p:cNvSpPr>
                <a:spLocks noChangeShapeType="1"/>
              </p:cNvSpPr>
              <p:nvPr/>
            </p:nvSpPr>
            <p:spPr bwMode="auto">
              <a:xfrm flipV="1">
                <a:off x="5115" y="383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0" name="Line 546"/>
              <p:cNvSpPr>
                <a:spLocks noChangeShapeType="1"/>
              </p:cNvSpPr>
              <p:nvPr/>
            </p:nvSpPr>
            <p:spPr bwMode="auto">
              <a:xfrm flipH="1" flipV="1">
                <a:off x="4650" y="381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1" name="Line 547"/>
              <p:cNvSpPr>
                <a:spLocks noChangeShapeType="1"/>
              </p:cNvSpPr>
              <p:nvPr/>
            </p:nvSpPr>
            <p:spPr bwMode="auto">
              <a:xfrm>
                <a:off x="4636" y="3813"/>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2" name="Line 548"/>
              <p:cNvSpPr>
                <a:spLocks noChangeShapeType="1"/>
              </p:cNvSpPr>
              <p:nvPr/>
            </p:nvSpPr>
            <p:spPr bwMode="auto">
              <a:xfrm flipH="1" flipV="1">
                <a:off x="4989" y="3829"/>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3" name="Line 549"/>
              <p:cNvSpPr>
                <a:spLocks noChangeShapeType="1"/>
              </p:cNvSpPr>
              <p:nvPr/>
            </p:nvSpPr>
            <p:spPr bwMode="auto">
              <a:xfrm flipV="1">
                <a:off x="4974" y="382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4" name="Line 550"/>
              <p:cNvSpPr>
                <a:spLocks noChangeShapeType="1"/>
              </p:cNvSpPr>
              <p:nvPr/>
            </p:nvSpPr>
            <p:spPr bwMode="auto">
              <a:xfrm flipH="1" flipV="1">
                <a:off x="4918" y="3828"/>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5" name="Line 551"/>
              <p:cNvSpPr>
                <a:spLocks noChangeShapeType="1"/>
              </p:cNvSpPr>
              <p:nvPr/>
            </p:nvSpPr>
            <p:spPr bwMode="auto">
              <a:xfrm flipV="1">
                <a:off x="4904" y="3828"/>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6" name="Line 552"/>
              <p:cNvSpPr>
                <a:spLocks noChangeShapeType="1"/>
              </p:cNvSpPr>
              <p:nvPr/>
            </p:nvSpPr>
            <p:spPr bwMode="auto">
              <a:xfrm flipH="1" flipV="1">
                <a:off x="4777" y="382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7" name="Line 553"/>
              <p:cNvSpPr>
                <a:spLocks noChangeShapeType="1"/>
              </p:cNvSpPr>
              <p:nvPr/>
            </p:nvSpPr>
            <p:spPr bwMode="auto">
              <a:xfrm flipV="1">
                <a:off x="4762" y="382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8" name="Line 554"/>
              <p:cNvSpPr>
                <a:spLocks noChangeShapeType="1"/>
              </p:cNvSpPr>
              <p:nvPr/>
            </p:nvSpPr>
            <p:spPr bwMode="auto">
              <a:xfrm flipH="1" flipV="1">
                <a:off x="3661" y="3805"/>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59" name="Line 555"/>
              <p:cNvSpPr>
                <a:spLocks noChangeShapeType="1"/>
              </p:cNvSpPr>
              <p:nvPr/>
            </p:nvSpPr>
            <p:spPr bwMode="auto">
              <a:xfrm flipV="1">
                <a:off x="3647" y="3805"/>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0" name="Line 556"/>
              <p:cNvSpPr>
                <a:spLocks noChangeShapeType="1"/>
              </p:cNvSpPr>
              <p:nvPr/>
            </p:nvSpPr>
            <p:spPr bwMode="auto">
              <a:xfrm>
                <a:off x="4392" y="3510"/>
                <a:ext cx="26" cy="12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1" name="Line 557"/>
              <p:cNvSpPr>
                <a:spLocks noChangeShapeType="1"/>
              </p:cNvSpPr>
              <p:nvPr/>
            </p:nvSpPr>
            <p:spPr bwMode="auto">
              <a:xfrm>
                <a:off x="4403" y="3623"/>
                <a:ext cx="15"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2" name="Line 558"/>
              <p:cNvSpPr>
                <a:spLocks noChangeShapeType="1"/>
              </p:cNvSpPr>
              <p:nvPr/>
            </p:nvSpPr>
            <p:spPr bwMode="auto">
              <a:xfrm flipH="1" flipV="1">
                <a:off x="4524" y="3795"/>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3" name="Line 559"/>
              <p:cNvSpPr>
                <a:spLocks noChangeShapeType="1"/>
              </p:cNvSpPr>
              <p:nvPr/>
            </p:nvSpPr>
            <p:spPr bwMode="auto">
              <a:xfrm>
                <a:off x="4509" y="379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4" name="Line 560"/>
              <p:cNvSpPr>
                <a:spLocks noChangeShapeType="1"/>
              </p:cNvSpPr>
              <p:nvPr/>
            </p:nvSpPr>
            <p:spPr bwMode="auto">
              <a:xfrm flipH="1" flipV="1">
                <a:off x="3817" y="3789"/>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5" name="Line 561"/>
              <p:cNvSpPr>
                <a:spLocks noChangeShapeType="1"/>
              </p:cNvSpPr>
              <p:nvPr/>
            </p:nvSpPr>
            <p:spPr bwMode="auto">
              <a:xfrm flipV="1">
                <a:off x="3803" y="3789"/>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6" name="Line 562"/>
              <p:cNvSpPr>
                <a:spLocks noChangeShapeType="1"/>
              </p:cNvSpPr>
              <p:nvPr/>
            </p:nvSpPr>
            <p:spPr bwMode="auto">
              <a:xfrm flipH="1" flipV="1">
                <a:off x="4706" y="382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7" name="Line 563"/>
              <p:cNvSpPr>
                <a:spLocks noChangeShapeType="1"/>
              </p:cNvSpPr>
              <p:nvPr/>
            </p:nvSpPr>
            <p:spPr bwMode="auto">
              <a:xfrm flipV="1">
                <a:off x="4692" y="3822"/>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8" name="Line 564"/>
              <p:cNvSpPr>
                <a:spLocks noChangeShapeType="1"/>
              </p:cNvSpPr>
              <p:nvPr/>
            </p:nvSpPr>
            <p:spPr bwMode="auto">
              <a:xfrm flipH="1" flipV="1">
                <a:off x="3903" y="3776"/>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69" name="Line 565"/>
              <p:cNvSpPr>
                <a:spLocks noChangeShapeType="1"/>
              </p:cNvSpPr>
              <p:nvPr/>
            </p:nvSpPr>
            <p:spPr bwMode="auto">
              <a:xfrm flipV="1">
                <a:off x="3888" y="377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0" name="Line 566"/>
              <p:cNvSpPr>
                <a:spLocks noChangeShapeType="1"/>
              </p:cNvSpPr>
              <p:nvPr/>
            </p:nvSpPr>
            <p:spPr bwMode="auto">
              <a:xfrm flipH="1" flipV="1">
                <a:off x="4580" y="380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1" name="Line 567"/>
              <p:cNvSpPr>
                <a:spLocks noChangeShapeType="1"/>
              </p:cNvSpPr>
              <p:nvPr/>
            </p:nvSpPr>
            <p:spPr bwMode="auto">
              <a:xfrm flipV="1">
                <a:off x="4565" y="380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2" name="Line 568"/>
              <p:cNvSpPr>
                <a:spLocks noChangeShapeType="1"/>
              </p:cNvSpPr>
              <p:nvPr/>
            </p:nvSpPr>
            <p:spPr bwMode="auto">
              <a:xfrm flipH="1" flipV="1">
                <a:off x="3505" y="381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3" name="Line 569"/>
              <p:cNvSpPr>
                <a:spLocks noChangeShapeType="1"/>
              </p:cNvSpPr>
              <p:nvPr/>
            </p:nvSpPr>
            <p:spPr bwMode="auto">
              <a:xfrm flipV="1">
                <a:off x="3490" y="381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4" name="Line 570"/>
              <p:cNvSpPr>
                <a:spLocks noChangeShapeType="1"/>
              </p:cNvSpPr>
              <p:nvPr/>
            </p:nvSpPr>
            <p:spPr bwMode="auto">
              <a:xfrm flipH="1" flipV="1">
                <a:off x="3732" y="3799"/>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5" name="Line 571"/>
              <p:cNvSpPr>
                <a:spLocks noChangeShapeType="1"/>
              </p:cNvSpPr>
              <p:nvPr/>
            </p:nvSpPr>
            <p:spPr bwMode="auto">
              <a:xfrm flipV="1">
                <a:off x="3717" y="379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6" name="Line 572"/>
              <p:cNvSpPr>
                <a:spLocks noChangeShapeType="1"/>
              </p:cNvSpPr>
              <p:nvPr/>
            </p:nvSpPr>
            <p:spPr bwMode="auto">
              <a:xfrm flipH="1" flipV="1">
                <a:off x="4833" y="383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7" name="Line 573"/>
              <p:cNvSpPr>
                <a:spLocks noChangeShapeType="1"/>
              </p:cNvSpPr>
              <p:nvPr/>
            </p:nvSpPr>
            <p:spPr bwMode="auto">
              <a:xfrm flipV="1">
                <a:off x="4818" y="383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8" name="Line 574"/>
              <p:cNvSpPr>
                <a:spLocks noChangeShapeType="1"/>
              </p:cNvSpPr>
              <p:nvPr/>
            </p:nvSpPr>
            <p:spPr bwMode="auto">
              <a:xfrm flipH="1" flipV="1">
                <a:off x="5115" y="383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79" name="Line 575"/>
              <p:cNvSpPr>
                <a:spLocks noChangeShapeType="1"/>
              </p:cNvSpPr>
              <p:nvPr/>
            </p:nvSpPr>
            <p:spPr bwMode="auto">
              <a:xfrm flipV="1">
                <a:off x="5101" y="3834"/>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0" name="Line 576"/>
              <p:cNvSpPr>
                <a:spLocks noChangeShapeType="1"/>
              </p:cNvSpPr>
              <p:nvPr/>
            </p:nvSpPr>
            <p:spPr bwMode="auto">
              <a:xfrm flipH="1" flipV="1">
                <a:off x="4468" y="3776"/>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1" name="Line 577"/>
              <p:cNvSpPr>
                <a:spLocks noChangeShapeType="1"/>
              </p:cNvSpPr>
              <p:nvPr/>
            </p:nvSpPr>
            <p:spPr bwMode="auto">
              <a:xfrm>
                <a:off x="4453" y="377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2" name="Line 578"/>
              <p:cNvSpPr>
                <a:spLocks noChangeShapeType="1"/>
              </p:cNvSpPr>
              <p:nvPr/>
            </p:nvSpPr>
            <p:spPr bwMode="auto">
              <a:xfrm flipH="1" flipV="1">
                <a:off x="4974" y="383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3" name="Line 579"/>
              <p:cNvSpPr>
                <a:spLocks noChangeShapeType="1"/>
              </p:cNvSpPr>
              <p:nvPr/>
            </p:nvSpPr>
            <p:spPr bwMode="auto">
              <a:xfrm flipV="1">
                <a:off x="4959" y="383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4" name="Line 580"/>
              <p:cNvSpPr>
                <a:spLocks noChangeShapeType="1"/>
              </p:cNvSpPr>
              <p:nvPr/>
            </p:nvSpPr>
            <p:spPr bwMode="auto">
              <a:xfrm flipH="1" flipV="1">
                <a:off x="5045" y="383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5" name="Line 581"/>
              <p:cNvSpPr>
                <a:spLocks noChangeShapeType="1"/>
              </p:cNvSpPr>
              <p:nvPr/>
            </p:nvSpPr>
            <p:spPr bwMode="auto">
              <a:xfrm flipV="1">
                <a:off x="5030" y="383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6" name="Line 582"/>
              <p:cNvSpPr>
                <a:spLocks noChangeShapeType="1"/>
              </p:cNvSpPr>
              <p:nvPr/>
            </p:nvSpPr>
            <p:spPr bwMode="auto">
              <a:xfrm flipH="1" flipV="1">
                <a:off x="3576" y="3809"/>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7" name="Line 583"/>
              <p:cNvSpPr>
                <a:spLocks noChangeShapeType="1"/>
              </p:cNvSpPr>
              <p:nvPr/>
            </p:nvSpPr>
            <p:spPr bwMode="auto">
              <a:xfrm flipV="1">
                <a:off x="3561" y="380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8" name="Line 584"/>
              <p:cNvSpPr>
                <a:spLocks noChangeShapeType="1"/>
              </p:cNvSpPr>
              <p:nvPr/>
            </p:nvSpPr>
            <p:spPr bwMode="auto">
              <a:xfrm flipH="1" flipV="1">
                <a:off x="4904" y="383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89" name="Line 585"/>
              <p:cNvSpPr>
                <a:spLocks noChangeShapeType="1"/>
              </p:cNvSpPr>
              <p:nvPr/>
            </p:nvSpPr>
            <p:spPr bwMode="auto">
              <a:xfrm flipV="1">
                <a:off x="4889" y="383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90" name="Line 586"/>
              <p:cNvSpPr>
                <a:spLocks noChangeShapeType="1"/>
              </p:cNvSpPr>
              <p:nvPr/>
            </p:nvSpPr>
            <p:spPr bwMode="auto">
              <a:xfrm flipH="1" flipV="1">
                <a:off x="4762" y="3829"/>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91" name="Line 587"/>
              <p:cNvSpPr>
                <a:spLocks noChangeShapeType="1"/>
              </p:cNvSpPr>
              <p:nvPr/>
            </p:nvSpPr>
            <p:spPr bwMode="auto">
              <a:xfrm flipV="1">
                <a:off x="4747" y="382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92" name="Line 588"/>
              <p:cNvSpPr>
                <a:spLocks noChangeShapeType="1"/>
              </p:cNvSpPr>
              <p:nvPr/>
            </p:nvSpPr>
            <p:spPr bwMode="auto">
              <a:xfrm flipH="1" flipV="1">
                <a:off x="3647" y="380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593" name="Line 589"/>
              <p:cNvSpPr>
                <a:spLocks noChangeShapeType="1"/>
              </p:cNvSpPr>
              <p:nvPr/>
            </p:nvSpPr>
            <p:spPr bwMode="auto">
              <a:xfrm flipV="1">
                <a:off x="3632" y="3807"/>
                <a:ext cx="15" cy="2"/>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1" name="Group 590"/>
            <p:cNvGrpSpPr>
              <a:grpSpLocks/>
            </p:cNvGrpSpPr>
            <p:nvPr/>
          </p:nvGrpSpPr>
          <p:grpSpPr bwMode="auto">
            <a:xfrm>
              <a:off x="3490" y="3452"/>
              <a:ext cx="1693" cy="408"/>
              <a:chOff x="3490" y="3452"/>
              <a:chExt cx="1693" cy="408"/>
            </a:xfrm>
          </p:grpSpPr>
          <p:sp>
            <p:nvSpPr>
              <p:cNvPr id="311194" name="Line 591"/>
              <p:cNvSpPr>
                <a:spLocks noChangeShapeType="1"/>
              </p:cNvSpPr>
              <p:nvPr/>
            </p:nvSpPr>
            <p:spPr bwMode="auto">
              <a:xfrm flipH="1" flipV="1">
                <a:off x="4427" y="3747"/>
                <a:ext cx="26"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95" name="Line 592"/>
              <p:cNvSpPr>
                <a:spLocks noChangeShapeType="1"/>
              </p:cNvSpPr>
              <p:nvPr/>
            </p:nvSpPr>
            <p:spPr bwMode="auto">
              <a:xfrm>
                <a:off x="4400" y="3699"/>
                <a:ext cx="27" cy="4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96" name="Line 593"/>
              <p:cNvSpPr>
                <a:spLocks noChangeShapeType="1"/>
              </p:cNvSpPr>
              <p:nvPr/>
            </p:nvSpPr>
            <p:spPr bwMode="auto">
              <a:xfrm>
                <a:off x="4412" y="374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97" name="Line 594"/>
              <p:cNvSpPr>
                <a:spLocks noChangeShapeType="1"/>
              </p:cNvSpPr>
              <p:nvPr/>
            </p:nvSpPr>
            <p:spPr bwMode="auto">
              <a:xfrm flipH="1" flipV="1">
                <a:off x="3888" y="3781"/>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98" name="Line 595"/>
              <p:cNvSpPr>
                <a:spLocks noChangeShapeType="1"/>
              </p:cNvSpPr>
              <p:nvPr/>
            </p:nvSpPr>
            <p:spPr bwMode="auto">
              <a:xfrm flipV="1">
                <a:off x="3873" y="378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99" name="Line 596"/>
              <p:cNvSpPr>
                <a:spLocks noChangeShapeType="1"/>
              </p:cNvSpPr>
              <p:nvPr/>
            </p:nvSpPr>
            <p:spPr bwMode="auto">
              <a:xfrm flipH="1" flipV="1">
                <a:off x="4636" y="381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0" name="Line 597"/>
              <p:cNvSpPr>
                <a:spLocks noChangeShapeType="1"/>
              </p:cNvSpPr>
              <p:nvPr/>
            </p:nvSpPr>
            <p:spPr bwMode="auto">
              <a:xfrm flipV="1">
                <a:off x="4621" y="381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1" name="Line 598"/>
              <p:cNvSpPr>
                <a:spLocks noChangeShapeType="1"/>
              </p:cNvSpPr>
              <p:nvPr/>
            </p:nvSpPr>
            <p:spPr bwMode="auto">
              <a:xfrm flipH="1" flipV="1">
                <a:off x="3803" y="379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2" name="Line 599"/>
              <p:cNvSpPr>
                <a:spLocks noChangeShapeType="1"/>
              </p:cNvSpPr>
              <p:nvPr/>
            </p:nvSpPr>
            <p:spPr bwMode="auto">
              <a:xfrm flipV="1">
                <a:off x="3788" y="379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3" name="Line 600"/>
              <p:cNvSpPr>
                <a:spLocks noChangeShapeType="1"/>
              </p:cNvSpPr>
              <p:nvPr/>
            </p:nvSpPr>
            <p:spPr bwMode="auto">
              <a:xfrm flipH="1">
                <a:off x="4032" y="3702"/>
                <a:ext cx="18"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4" name="Line 601"/>
              <p:cNvSpPr>
                <a:spLocks noChangeShapeType="1"/>
              </p:cNvSpPr>
              <p:nvPr/>
            </p:nvSpPr>
            <p:spPr bwMode="auto">
              <a:xfrm flipH="1">
                <a:off x="4032" y="3692"/>
                <a:ext cx="24"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5" name="Line 602"/>
              <p:cNvSpPr>
                <a:spLocks noChangeShapeType="1"/>
              </p:cNvSpPr>
              <p:nvPr/>
            </p:nvSpPr>
            <p:spPr bwMode="auto">
              <a:xfrm flipV="1">
                <a:off x="4018" y="3715"/>
                <a:ext cx="14"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6" name="Line 603"/>
              <p:cNvSpPr>
                <a:spLocks noChangeShapeType="1"/>
              </p:cNvSpPr>
              <p:nvPr/>
            </p:nvSpPr>
            <p:spPr bwMode="auto">
              <a:xfrm flipH="1">
                <a:off x="4018" y="3716"/>
                <a:ext cx="21"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7" name="Line 604"/>
              <p:cNvSpPr>
                <a:spLocks noChangeShapeType="1"/>
              </p:cNvSpPr>
              <p:nvPr/>
            </p:nvSpPr>
            <p:spPr bwMode="auto">
              <a:xfrm flipV="1">
                <a:off x="4003" y="3727"/>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8" name="Line 605"/>
              <p:cNvSpPr>
                <a:spLocks noChangeShapeType="1"/>
              </p:cNvSpPr>
              <p:nvPr/>
            </p:nvSpPr>
            <p:spPr bwMode="auto">
              <a:xfrm flipH="1" flipV="1">
                <a:off x="3717" y="3802"/>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09" name="Line 606"/>
              <p:cNvSpPr>
                <a:spLocks noChangeShapeType="1"/>
              </p:cNvSpPr>
              <p:nvPr/>
            </p:nvSpPr>
            <p:spPr bwMode="auto">
              <a:xfrm flipV="1">
                <a:off x="3702" y="380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0" name="Line 607"/>
              <p:cNvSpPr>
                <a:spLocks noChangeShapeType="1"/>
              </p:cNvSpPr>
              <p:nvPr/>
            </p:nvSpPr>
            <p:spPr bwMode="auto">
              <a:xfrm>
                <a:off x="4395" y="3480"/>
                <a:ext cx="15"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1" name="Line 608"/>
              <p:cNvSpPr>
                <a:spLocks noChangeShapeType="1"/>
              </p:cNvSpPr>
              <p:nvPr/>
            </p:nvSpPr>
            <p:spPr bwMode="auto">
              <a:xfrm flipH="1" flipV="1">
                <a:off x="3490" y="381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2" name="Line 609"/>
              <p:cNvSpPr>
                <a:spLocks noChangeShapeType="1"/>
              </p:cNvSpPr>
              <p:nvPr/>
            </p:nvSpPr>
            <p:spPr bwMode="auto">
              <a:xfrm flipH="1">
                <a:off x="4003" y="372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3" name="Line 610"/>
              <p:cNvSpPr>
                <a:spLocks noChangeShapeType="1"/>
              </p:cNvSpPr>
              <p:nvPr/>
            </p:nvSpPr>
            <p:spPr bwMode="auto">
              <a:xfrm flipV="1">
                <a:off x="3988" y="3738"/>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4" name="Line 611"/>
              <p:cNvSpPr>
                <a:spLocks noChangeShapeType="1"/>
              </p:cNvSpPr>
              <p:nvPr/>
            </p:nvSpPr>
            <p:spPr bwMode="auto">
              <a:xfrm flipH="1" flipV="1">
                <a:off x="4692" y="3822"/>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5" name="Line 612"/>
              <p:cNvSpPr>
                <a:spLocks noChangeShapeType="1"/>
              </p:cNvSpPr>
              <p:nvPr/>
            </p:nvSpPr>
            <p:spPr bwMode="auto">
              <a:xfrm flipV="1">
                <a:off x="4677" y="382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6" name="Line 613"/>
              <p:cNvSpPr>
                <a:spLocks noChangeShapeType="1"/>
              </p:cNvSpPr>
              <p:nvPr/>
            </p:nvSpPr>
            <p:spPr bwMode="auto">
              <a:xfrm>
                <a:off x="4395" y="3480"/>
                <a:ext cx="26" cy="7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7" name="Line 614"/>
              <p:cNvSpPr>
                <a:spLocks noChangeShapeType="1"/>
              </p:cNvSpPr>
              <p:nvPr/>
            </p:nvSpPr>
            <p:spPr bwMode="auto">
              <a:xfrm>
                <a:off x="4406" y="3534"/>
                <a:ext cx="15"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8" name="Line 615"/>
              <p:cNvSpPr>
                <a:spLocks noChangeShapeType="1"/>
              </p:cNvSpPr>
              <p:nvPr/>
            </p:nvSpPr>
            <p:spPr bwMode="auto">
              <a:xfrm flipH="1" flipV="1">
                <a:off x="4509" y="379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19" name="Line 616"/>
              <p:cNvSpPr>
                <a:spLocks noChangeShapeType="1"/>
              </p:cNvSpPr>
              <p:nvPr/>
            </p:nvSpPr>
            <p:spPr bwMode="auto">
              <a:xfrm>
                <a:off x="4494" y="379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0" name="Line 617"/>
              <p:cNvSpPr>
                <a:spLocks noChangeShapeType="1"/>
              </p:cNvSpPr>
              <p:nvPr/>
            </p:nvSpPr>
            <p:spPr bwMode="auto">
              <a:xfrm flipH="1" flipV="1">
                <a:off x="4818" y="383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1" name="Line 618"/>
              <p:cNvSpPr>
                <a:spLocks noChangeShapeType="1"/>
              </p:cNvSpPr>
              <p:nvPr/>
            </p:nvSpPr>
            <p:spPr bwMode="auto">
              <a:xfrm flipV="1">
                <a:off x="4803" y="383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2" name="Line 619"/>
              <p:cNvSpPr>
                <a:spLocks noChangeShapeType="1"/>
              </p:cNvSpPr>
              <p:nvPr/>
            </p:nvSpPr>
            <p:spPr bwMode="auto">
              <a:xfrm flipH="1" flipV="1">
                <a:off x="4959" y="383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3" name="Line 620"/>
              <p:cNvSpPr>
                <a:spLocks noChangeShapeType="1"/>
              </p:cNvSpPr>
              <p:nvPr/>
            </p:nvSpPr>
            <p:spPr bwMode="auto">
              <a:xfrm flipV="1">
                <a:off x="4945" y="383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4" name="Line 621"/>
              <p:cNvSpPr>
                <a:spLocks noChangeShapeType="1"/>
              </p:cNvSpPr>
              <p:nvPr/>
            </p:nvSpPr>
            <p:spPr bwMode="auto">
              <a:xfrm flipH="1" flipV="1">
                <a:off x="4889" y="3836"/>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5" name="Line 622"/>
              <p:cNvSpPr>
                <a:spLocks noChangeShapeType="1"/>
              </p:cNvSpPr>
              <p:nvPr/>
            </p:nvSpPr>
            <p:spPr bwMode="auto">
              <a:xfrm flipV="1">
                <a:off x="4874" y="383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6" name="Line 623"/>
              <p:cNvSpPr>
                <a:spLocks noChangeShapeType="1"/>
              </p:cNvSpPr>
              <p:nvPr/>
            </p:nvSpPr>
            <p:spPr bwMode="auto">
              <a:xfrm flipH="1" flipV="1">
                <a:off x="5101" y="383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7" name="Line 624"/>
              <p:cNvSpPr>
                <a:spLocks noChangeShapeType="1"/>
              </p:cNvSpPr>
              <p:nvPr/>
            </p:nvSpPr>
            <p:spPr bwMode="auto">
              <a:xfrm flipV="1">
                <a:off x="5086" y="383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8" name="Line 625"/>
              <p:cNvSpPr>
                <a:spLocks noChangeShapeType="1"/>
              </p:cNvSpPr>
              <p:nvPr/>
            </p:nvSpPr>
            <p:spPr bwMode="auto">
              <a:xfrm flipH="1" flipV="1">
                <a:off x="4565" y="3806"/>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29" name="Line 626"/>
              <p:cNvSpPr>
                <a:spLocks noChangeShapeType="1"/>
              </p:cNvSpPr>
              <p:nvPr/>
            </p:nvSpPr>
            <p:spPr bwMode="auto">
              <a:xfrm>
                <a:off x="4550" y="380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0" name="Line 627"/>
              <p:cNvSpPr>
                <a:spLocks noChangeShapeType="1"/>
              </p:cNvSpPr>
              <p:nvPr/>
            </p:nvSpPr>
            <p:spPr bwMode="auto">
              <a:xfrm flipH="1">
                <a:off x="3988" y="3744"/>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1" name="Line 628"/>
              <p:cNvSpPr>
                <a:spLocks noChangeShapeType="1"/>
              </p:cNvSpPr>
              <p:nvPr/>
            </p:nvSpPr>
            <p:spPr bwMode="auto">
              <a:xfrm flipV="1">
                <a:off x="3973" y="3749"/>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2" name="Line 629"/>
              <p:cNvSpPr>
                <a:spLocks noChangeShapeType="1"/>
              </p:cNvSpPr>
              <p:nvPr/>
            </p:nvSpPr>
            <p:spPr bwMode="auto">
              <a:xfrm>
                <a:off x="4374" y="3594"/>
                <a:ext cx="26" cy="10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3" name="Line 630"/>
              <p:cNvSpPr>
                <a:spLocks noChangeShapeType="1"/>
              </p:cNvSpPr>
              <p:nvPr/>
            </p:nvSpPr>
            <p:spPr bwMode="auto">
              <a:xfrm>
                <a:off x="4386" y="3689"/>
                <a:ext cx="14"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4" name="Line 631"/>
              <p:cNvSpPr>
                <a:spLocks noChangeShapeType="1"/>
              </p:cNvSpPr>
              <p:nvPr/>
            </p:nvSpPr>
            <p:spPr bwMode="auto">
              <a:xfrm flipH="1" flipV="1">
                <a:off x="5030" y="3836"/>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5" name="Line 632"/>
              <p:cNvSpPr>
                <a:spLocks noChangeShapeType="1"/>
              </p:cNvSpPr>
              <p:nvPr/>
            </p:nvSpPr>
            <p:spPr bwMode="auto">
              <a:xfrm flipV="1">
                <a:off x="5015" y="383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6" name="Line 633"/>
              <p:cNvSpPr>
                <a:spLocks noChangeShapeType="1"/>
              </p:cNvSpPr>
              <p:nvPr/>
            </p:nvSpPr>
            <p:spPr bwMode="auto">
              <a:xfrm flipH="1" flipV="1">
                <a:off x="3561" y="3812"/>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7" name="Line 634"/>
              <p:cNvSpPr>
                <a:spLocks noChangeShapeType="1"/>
              </p:cNvSpPr>
              <p:nvPr/>
            </p:nvSpPr>
            <p:spPr bwMode="auto">
              <a:xfrm flipV="1">
                <a:off x="3546" y="381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8" name="Line 635"/>
              <p:cNvSpPr>
                <a:spLocks noChangeShapeType="1"/>
              </p:cNvSpPr>
              <p:nvPr/>
            </p:nvSpPr>
            <p:spPr bwMode="auto">
              <a:xfrm flipH="1" flipV="1">
                <a:off x="3873" y="3786"/>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39" name="Line 636"/>
              <p:cNvSpPr>
                <a:spLocks noChangeShapeType="1"/>
              </p:cNvSpPr>
              <p:nvPr/>
            </p:nvSpPr>
            <p:spPr bwMode="auto">
              <a:xfrm flipV="1">
                <a:off x="3858" y="378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0" name="Line 637"/>
              <p:cNvSpPr>
                <a:spLocks noChangeShapeType="1"/>
              </p:cNvSpPr>
              <p:nvPr/>
            </p:nvSpPr>
            <p:spPr bwMode="auto">
              <a:xfrm flipH="1" flipV="1">
                <a:off x="4747" y="383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1" name="Line 638"/>
              <p:cNvSpPr>
                <a:spLocks noChangeShapeType="1"/>
              </p:cNvSpPr>
              <p:nvPr/>
            </p:nvSpPr>
            <p:spPr bwMode="auto">
              <a:xfrm flipV="1">
                <a:off x="4733" y="3831"/>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2" name="Line 639"/>
              <p:cNvSpPr>
                <a:spLocks noChangeShapeType="1"/>
              </p:cNvSpPr>
              <p:nvPr/>
            </p:nvSpPr>
            <p:spPr bwMode="auto">
              <a:xfrm flipH="1" flipV="1">
                <a:off x="3632" y="380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3" name="Line 640"/>
              <p:cNvSpPr>
                <a:spLocks noChangeShapeType="1"/>
              </p:cNvSpPr>
              <p:nvPr/>
            </p:nvSpPr>
            <p:spPr bwMode="auto">
              <a:xfrm flipV="1">
                <a:off x="3617" y="380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4" name="Line 641"/>
              <p:cNvSpPr>
                <a:spLocks noChangeShapeType="1"/>
              </p:cNvSpPr>
              <p:nvPr/>
            </p:nvSpPr>
            <p:spPr bwMode="auto">
              <a:xfrm flipH="1">
                <a:off x="3973" y="3758"/>
                <a:ext cx="27"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5" name="Line 642"/>
              <p:cNvSpPr>
                <a:spLocks noChangeShapeType="1"/>
              </p:cNvSpPr>
              <p:nvPr/>
            </p:nvSpPr>
            <p:spPr bwMode="auto">
              <a:xfrm flipV="1">
                <a:off x="3959" y="3759"/>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6" name="Line 643"/>
              <p:cNvSpPr>
                <a:spLocks noChangeShapeType="1"/>
              </p:cNvSpPr>
              <p:nvPr/>
            </p:nvSpPr>
            <p:spPr bwMode="auto">
              <a:xfrm flipH="1" flipV="1">
                <a:off x="3788" y="379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7" name="Line 644"/>
              <p:cNvSpPr>
                <a:spLocks noChangeShapeType="1"/>
              </p:cNvSpPr>
              <p:nvPr/>
            </p:nvSpPr>
            <p:spPr bwMode="auto">
              <a:xfrm flipV="1">
                <a:off x="3773" y="379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8" name="Line 645"/>
              <p:cNvSpPr>
                <a:spLocks noChangeShapeType="1"/>
              </p:cNvSpPr>
              <p:nvPr/>
            </p:nvSpPr>
            <p:spPr bwMode="auto">
              <a:xfrm flipH="1">
                <a:off x="4167" y="3505"/>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49" name="Line 646"/>
              <p:cNvSpPr>
                <a:spLocks noChangeShapeType="1"/>
              </p:cNvSpPr>
              <p:nvPr/>
            </p:nvSpPr>
            <p:spPr bwMode="auto">
              <a:xfrm flipH="1">
                <a:off x="4182" y="348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0" name="Line 647"/>
              <p:cNvSpPr>
                <a:spLocks noChangeShapeType="1"/>
              </p:cNvSpPr>
              <p:nvPr/>
            </p:nvSpPr>
            <p:spPr bwMode="auto">
              <a:xfrm flipH="1" flipV="1">
                <a:off x="4621" y="3814"/>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1" name="Line 648"/>
              <p:cNvSpPr>
                <a:spLocks noChangeShapeType="1"/>
              </p:cNvSpPr>
              <p:nvPr/>
            </p:nvSpPr>
            <p:spPr bwMode="auto">
              <a:xfrm flipV="1">
                <a:off x="4606" y="381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2" name="Line 649"/>
              <p:cNvSpPr>
                <a:spLocks noChangeShapeType="1"/>
              </p:cNvSpPr>
              <p:nvPr/>
            </p:nvSpPr>
            <p:spPr bwMode="auto">
              <a:xfrm flipH="1">
                <a:off x="4210" y="3453"/>
                <a:ext cx="1"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3" name="Line 650"/>
              <p:cNvSpPr>
                <a:spLocks noChangeShapeType="1"/>
              </p:cNvSpPr>
              <p:nvPr/>
            </p:nvSpPr>
            <p:spPr bwMode="auto">
              <a:xfrm flipH="1">
                <a:off x="4196" y="3465"/>
                <a:ext cx="1"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4" name="Line 651"/>
              <p:cNvSpPr>
                <a:spLocks noChangeShapeType="1"/>
              </p:cNvSpPr>
              <p:nvPr/>
            </p:nvSpPr>
            <p:spPr bwMode="auto">
              <a:xfrm flipH="1" flipV="1">
                <a:off x="3702" y="3806"/>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5" name="Line 652"/>
              <p:cNvSpPr>
                <a:spLocks noChangeShapeType="1"/>
              </p:cNvSpPr>
              <p:nvPr/>
            </p:nvSpPr>
            <p:spPr bwMode="auto">
              <a:xfrm flipV="1">
                <a:off x="3688" y="3806"/>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6" name="Line 653"/>
              <p:cNvSpPr>
                <a:spLocks noChangeShapeType="1"/>
              </p:cNvSpPr>
              <p:nvPr/>
            </p:nvSpPr>
            <p:spPr bwMode="auto">
              <a:xfrm flipH="1" flipV="1">
                <a:off x="4453" y="3771"/>
                <a:ext cx="27"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7" name="Line 654"/>
              <p:cNvSpPr>
                <a:spLocks noChangeShapeType="1"/>
              </p:cNvSpPr>
              <p:nvPr/>
            </p:nvSpPr>
            <p:spPr bwMode="auto">
              <a:xfrm>
                <a:off x="4438" y="376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8" name="Line 655"/>
              <p:cNvSpPr>
                <a:spLocks noChangeShapeType="1"/>
              </p:cNvSpPr>
              <p:nvPr/>
            </p:nvSpPr>
            <p:spPr bwMode="auto">
              <a:xfrm flipH="1" flipV="1">
                <a:off x="3959" y="3767"/>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59" name="Line 656"/>
              <p:cNvSpPr>
                <a:spLocks noChangeShapeType="1"/>
              </p:cNvSpPr>
              <p:nvPr/>
            </p:nvSpPr>
            <p:spPr bwMode="auto">
              <a:xfrm flipV="1">
                <a:off x="3944" y="3767"/>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0" name="Line 657"/>
              <p:cNvSpPr>
                <a:spLocks noChangeShapeType="1"/>
              </p:cNvSpPr>
              <p:nvPr/>
            </p:nvSpPr>
            <p:spPr bwMode="auto">
              <a:xfrm flipH="1" flipV="1">
                <a:off x="3546" y="3816"/>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1" name="Line 658"/>
              <p:cNvSpPr>
                <a:spLocks noChangeShapeType="1"/>
              </p:cNvSpPr>
              <p:nvPr/>
            </p:nvSpPr>
            <p:spPr bwMode="auto">
              <a:xfrm flipV="1">
                <a:off x="3532" y="3816"/>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2" name="Line 659"/>
              <p:cNvSpPr>
                <a:spLocks noChangeShapeType="1"/>
              </p:cNvSpPr>
              <p:nvPr/>
            </p:nvSpPr>
            <p:spPr bwMode="auto">
              <a:xfrm flipH="1" flipV="1">
                <a:off x="4874" y="3839"/>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3" name="Line 660"/>
              <p:cNvSpPr>
                <a:spLocks noChangeShapeType="1"/>
              </p:cNvSpPr>
              <p:nvPr/>
            </p:nvSpPr>
            <p:spPr bwMode="auto">
              <a:xfrm flipV="1">
                <a:off x="4859" y="383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4" name="Line 661"/>
              <p:cNvSpPr>
                <a:spLocks noChangeShapeType="1"/>
              </p:cNvSpPr>
              <p:nvPr/>
            </p:nvSpPr>
            <p:spPr bwMode="auto">
              <a:xfrm flipH="1" flipV="1">
                <a:off x="4945" y="383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5" name="Line 662"/>
              <p:cNvSpPr>
                <a:spLocks noChangeShapeType="1"/>
              </p:cNvSpPr>
              <p:nvPr/>
            </p:nvSpPr>
            <p:spPr bwMode="auto">
              <a:xfrm flipV="1">
                <a:off x="4930" y="383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6" name="Line 663"/>
              <p:cNvSpPr>
                <a:spLocks noChangeShapeType="1"/>
              </p:cNvSpPr>
              <p:nvPr/>
            </p:nvSpPr>
            <p:spPr bwMode="auto">
              <a:xfrm flipH="1" flipV="1">
                <a:off x="5157" y="3840"/>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7" name="Line 664"/>
              <p:cNvSpPr>
                <a:spLocks noChangeShapeType="1"/>
              </p:cNvSpPr>
              <p:nvPr/>
            </p:nvSpPr>
            <p:spPr bwMode="auto">
              <a:xfrm flipV="1">
                <a:off x="5142" y="384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8" name="Line 665"/>
              <p:cNvSpPr>
                <a:spLocks noChangeShapeType="1"/>
              </p:cNvSpPr>
              <p:nvPr/>
            </p:nvSpPr>
            <p:spPr bwMode="auto">
              <a:xfrm flipH="1" flipV="1">
                <a:off x="5086" y="384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69" name="Line 666"/>
              <p:cNvSpPr>
                <a:spLocks noChangeShapeType="1"/>
              </p:cNvSpPr>
              <p:nvPr/>
            </p:nvSpPr>
            <p:spPr bwMode="auto">
              <a:xfrm flipV="1">
                <a:off x="5071" y="384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0" name="Line 667"/>
              <p:cNvSpPr>
                <a:spLocks noChangeShapeType="1"/>
              </p:cNvSpPr>
              <p:nvPr/>
            </p:nvSpPr>
            <p:spPr bwMode="auto">
              <a:xfrm>
                <a:off x="4377" y="3485"/>
                <a:ext cx="26" cy="13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1" name="Line 668"/>
              <p:cNvSpPr>
                <a:spLocks noChangeShapeType="1"/>
              </p:cNvSpPr>
              <p:nvPr/>
            </p:nvSpPr>
            <p:spPr bwMode="auto">
              <a:xfrm>
                <a:off x="4389" y="3610"/>
                <a:ext cx="14"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2" name="Line 669"/>
              <p:cNvSpPr>
                <a:spLocks noChangeShapeType="1"/>
              </p:cNvSpPr>
              <p:nvPr/>
            </p:nvSpPr>
            <p:spPr bwMode="auto">
              <a:xfrm flipH="1" flipV="1">
                <a:off x="3858" y="3791"/>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3" name="Line 670"/>
              <p:cNvSpPr>
                <a:spLocks noChangeShapeType="1"/>
              </p:cNvSpPr>
              <p:nvPr/>
            </p:nvSpPr>
            <p:spPr bwMode="auto">
              <a:xfrm flipV="1">
                <a:off x="3844" y="3791"/>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4" name="Line 671"/>
              <p:cNvSpPr>
                <a:spLocks noChangeShapeType="1"/>
              </p:cNvSpPr>
              <p:nvPr/>
            </p:nvSpPr>
            <p:spPr bwMode="auto">
              <a:xfrm flipH="1" flipV="1">
                <a:off x="5015" y="3839"/>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5" name="Line 672"/>
              <p:cNvSpPr>
                <a:spLocks noChangeShapeType="1"/>
              </p:cNvSpPr>
              <p:nvPr/>
            </p:nvSpPr>
            <p:spPr bwMode="auto">
              <a:xfrm flipV="1">
                <a:off x="5001" y="3839"/>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6" name="Line 673"/>
              <p:cNvSpPr>
                <a:spLocks noChangeShapeType="1"/>
              </p:cNvSpPr>
              <p:nvPr/>
            </p:nvSpPr>
            <p:spPr bwMode="auto">
              <a:xfrm flipH="1" flipV="1">
                <a:off x="4677" y="3823"/>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7" name="Line 674"/>
              <p:cNvSpPr>
                <a:spLocks noChangeShapeType="1"/>
              </p:cNvSpPr>
              <p:nvPr/>
            </p:nvSpPr>
            <p:spPr bwMode="auto">
              <a:xfrm flipV="1">
                <a:off x="4662" y="382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8" name="Line 675"/>
              <p:cNvSpPr>
                <a:spLocks noChangeShapeType="1"/>
              </p:cNvSpPr>
              <p:nvPr/>
            </p:nvSpPr>
            <p:spPr bwMode="auto">
              <a:xfrm flipH="1" flipV="1">
                <a:off x="4803" y="383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79" name="Line 676"/>
              <p:cNvSpPr>
                <a:spLocks noChangeShapeType="1"/>
              </p:cNvSpPr>
              <p:nvPr/>
            </p:nvSpPr>
            <p:spPr bwMode="auto">
              <a:xfrm flipV="1">
                <a:off x="4789" y="3836"/>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0" name="Line 677"/>
              <p:cNvSpPr>
                <a:spLocks noChangeShapeType="1"/>
              </p:cNvSpPr>
              <p:nvPr/>
            </p:nvSpPr>
            <p:spPr bwMode="auto">
              <a:xfrm flipH="1" flipV="1">
                <a:off x="4412" y="3740"/>
                <a:ext cx="26" cy="2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1" name="Line 678"/>
              <p:cNvSpPr>
                <a:spLocks noChangeShapeType="1"/>
              </p:cNvSpPr>
              <p:nvPr/>
            </p:nvSpPr>
            <p:spPr bwMode="auto">
              <a:xfrm>
                <a:off x="4386" y="3689"/>
                <a:ext cx="26" cy="5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2" name="Line 679"/>
              <p:cNvSpPr>
                <a:spLocks noChangeShapeType="1"/>
              </p:cNvSpPr>
              <p:nvPr/>
            </p:nvSpPr>
            <p:spPr bwMode="auto">
              <a:xfrm>
                <a:off x="4397" y="373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3" name="Line 680"/>
              <p:cNvSpPr>
                <a:spLocks noChangeShapeType="1"/>
              </p:cNvSpPr>
              <p:nvPr/>
            </p:nvSpPr>
            <p:spPr bwMode="auto">
              <a:xfrm flipH="1" flipV="1">
                <a:off x="3773" y="380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4" name="Line 681"/>
              <p:cNvSpPr>
                <a:spLocks noChangeShapeType="1"/>
              </p:cNvSpPr>
              <p:nvPr/>
            </p:nvSpPr>
            <p:spPr bwMode="auto">
              <a:xfrm flipV="1">
                <a:off x="3758" y="380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5" name="Line 682"/>
              <p:cNvSpPr>
                <a:spLocks noChangeShapeType="1"/>
              </p:cNvSpPr>
              <p:nvPr/>
            </p:nvSpPr>
            <p:spPr bwMode="auto">
              <a:xfrm flipH="1" flipV="1">
                <a:off x="4494" y="379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6" name="Line 683"/>
              <p:cNvSpPr>
                <a:spLocks noChangeShapeType="1"/>
              </p:cNvSpPr>
              <p:nvPr/>
            </p:nvSpPr>
            <p:spPr bwMode="auto">
              <a:xfrm>
                <a:off x="4480" y="3789"/>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7" name="Line 684"/>
              <p:cNvSpPr>
                <a:spLocks noChangeShapeType="1"/>
              </p:cNvSpPr>
              <p:nvPr/>
            </p:nvSpPr>
            <p:spPr bwMode="auto">
              <a:xfrm flipH="1" flipV="1">
                <a:off x="4733" y="3833"/>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8" name="Line 685"/>
              <p:cNvSpPr>
                <a:spLocks noChangeShapeType="1"/>
              </p:cNvSpPr>
              <p:nvPr/>
            </p:nvSpPr>
            <p:spPr bwMode="auto">
              <a:xfrm flipV="1">
                <a:off x="4718" y="383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89" name="Line 686"/>
              <p:cNvSpPr>
                <a:spLocks noChangeShapeType="1"/>
              </p:cNvSpPr>
              <p:nvPr/>
            </p:nvSpPr>
            <p:spPr bwMode="auto">
              <a:xfrm flipH="1" flipV="1">
                <a:off x="3617" y="381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0" name="Line 687"/>
              <p:cNvSpPr>
                <a:spLocks noChangeShapeType="1"/>
              </p:cNvSpPr>
              <p:nvPr/>
            </p:nvSpPr>
            <p:spPr bwMode="auto">
              <a:xfrm flipV="1">
                <a:off x="3602" y="381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1" name="Line 688"/>
              <p:cNvSpPr>
                <a:spLocks noChangeShapeType="1"/>
              </p:cNvSpPr>
              <p:nvPr/>
            </p:nvSpPr>
            <p:spPr bwMode="auto">
              <a:xfrm flipH="1" flipV="1">
                <a:off x="4550" y="3805"/>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2" name="Line 689"/>
              <p:cNvSpPr>
                <a:spLocks noChangeShapeType="1"/>
              </p:cNvSpPr>
              <p:nvPr/>
            </p:nvSpPr>
            <p:spPr bwMode="auto">
              <a:xfrm>
                <a:off x="4536" y="3804"/>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3" name="Line 690"/>
              <p:cNvSpPr>
                <a:spLocks noChangeShapeType="1"/>
              </p:cNvSpPr>
              <p:nvPr/>
            </p:nvSpPr>
            <p:spPr bwMode="auto">
              <a:xfrm flipH="1" flipV="1">
                <a:off x="3944" y="3774"/>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4" name="Line 691"/>
              <p:cNvSpPr>
                <a:spLocks noChangeShapeType="1"/>
              </p:cNvSpPr>
              <p:nvPr/>
            </p:nvSpPr>
            <p:spPr bwMode="auto">
              <a:xfrm flipV="1">
                <a:off x="3929" y="377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5" name="Line 692"/>
              <p:cNvSpPr>
                <a:spLocks noChangeShapeType="1"/>
              </p:cNvSpPr>
              <p:nvPr/>
            </p:nvSpPr>
            <p:spPr bwMode="auto">
              <a:xfrm flipH="1" flipV="1">
                <a:off x="3688" y="381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6" name="Line 693"/>
              <p:cNvSpPr>
                <a:spLocks noChangeShapeType="1"/>
              </p:cNvSpPr>
              <p:nvPr/>
            </p:nvSpPr>
            <p:spPr bwMode="auto">
              <a:xfrm flipV="1">
                <a:off x="3673" y="381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7" name="Line 694"/>
              <p:cNvSpPr>
                <a:spLocks noChangeShapeType="1"/>
              </p:cNvSpPr>
              <p:nvPr/>
            </p:nvSpPr>
            <p:spPr bwMode="auto">
              <a:xfrm flipH="1" flipV="1">
                <a:off x="4606" y="3816"/>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8" name="Line 695"/>
              <p:cNvSpPr>
                <a:spLocks noChangeShapeType="1"/>
              </p:cNvSpPr>
              <p:nvPr/>
            </p:nvSpPr>
            <p:spPr bwMode="auto">
              <a:xfrm>
                <a:off x="4591" y="381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299" name="Line 696"/>
              <p:cNvSpPr>
                <a:spLocks noChangeShapeType="1"/>
              </p:cNvSpPr>
              <p:nvPr/>
            </p:nvSpPr>
            <p:spPr bwMode="auto">
              <a:xfrm flipH="1" flipV="1">
                <a:off x="3844" y="3796"/>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0" name="Line 697"/>
              <p:cNvSpPr>
                <a:spLocks noChangeShapeType="1"/>
              </p:cNvSpPr>
              <p:nvPr/>
            </p:nvSpPr>
            <p:spPr bwMode="auto">
              <a:xfrm flipV="1">
                <a:off x="3829" y="379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1" name="Line 698"/>
              <p:cNvSpPr>
                <a:spLocks noChangeShapeType="1"/>
              </p:cNvSpPr>
              <p:nvPr/>
            </p:nvSpPr>
            <p:spPr bwMode="auto">
              <a:xfrm flipH="1" flipV="1">
                <a:off x="3532" y="382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2" name="Line 699"/>
              <p:cNvSpPr>
                <a:spLocks noChangeShapeType="1"/>
              </p:cNvSpPr>
              <p:nvPr/>
            </p:nvSpPr>
            <p:spPr bwMode="auto">
              <a:xfrm flipV="1">
                <a:off x="3517" y="382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3" name="Line 700"/>
              <p:cNvSpPr>
                <a:spLocks noChangeShapeType="1"/>
              </p:cNvSpPr>
              <p:nvPr/>
            </p:nvSpPr>
            <p:spPr bwMode="auto">
              <a:xfrm flipH="1" flipV="1">
                <a:off x="5142" y="384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4" name="Line 701"/>
              <p:cNvSpPr>
                <a:spLocks noChangeShapeType="1"/>
              </p:cNvSpPr>
              <p:nvPr/>
            </p:nvSpPr>
            <p:spPr bwMode="auto">
              <a:xfrm flipV="1">
                <a:off x="5127" y="384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5" name="Line 702"/>
              <p:cNvSpPr>
                <a:spLocks noChangeShapeType="1"/>
              </p:cNvSpPr>
              <p:nvPr/>
            </p:nvSpPr>
            <p:spPr bwMode="auto">
              <a:xfrm flipH="1" flipV="1">
                <a:off x="5001" y="384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6" name="Line 703"/>
              <p:cNvSpPr>
                <a:spLocks noChangeShapeType="1"/>
              </p:cNvSpPr>
              <p:nvPr/>
            </p:nvSpPr>
            <p:spPr bwMode="auto">
              <a:xfrm flipV="1">
                <a:off x="4986" y="384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7" name="Line 704"/>
              <p:cNvSpPr>
                <a:spLocks noChangeShapeType="1"/>
              </p:cNvSpPr>
              <p:nvPr/>
            </p:nvSpPr>
            <p:spPr bwMode="auto">
              <a:xfrm flipH="1" flipV="1">
                <a:off x="4859" y="3841"/>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8" name="Line 705"/>
              <p:cNvSpPr>
                <a:spLocks noChangeShapeType="1"/>
              </p:cNvSpPr>
              <p:nvPr/>
            </p:nvSpPr>
            <p:spPr bwMode="auto">
              <a:xfrm flipV="1">
                <a:off x="4844" y="384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09" name="Line 706"/>
              <p:cNvSpPr>
                <a:spLocks noChangeShapeType="1"/>
              </p:cNvSpPr>
              <p:nvPr/>
            </p:nvSpPr>
            <p:spPr bwMode="auto">
              <a:xfrm flipH="1" flipV="1">
                <a:off x="5071" y="3843"/>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0" name="Line 707"/>
              <p:cNvSpPr>
                <a:spLocks noChangeShapeType="1"/>
              </p:cNvSpPr>
              <p:nvPr/>
            </p:nvSpPr>
            <p:spPr bwMode="auto">
              <a:xfrm flipV="1">
                <a:off x="5056" y="384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1" name="Line 708"/>
              <p:cNvSpPr>
                <a:spLocks noChangeShapeType="1"/>
              </p:cNvSpPr>
              <p:nvPr/>
            </p:nvSpPr>
            <p:spPr bwMode="auto">
              <a:xfrm flipH="1" flipV="1">
                <a:off x="4930" y="3841"/>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2" name="Line 709"/>
              <p:cNvSpPr>
                <a:spLocks noChangeShapeType="1"/>
              </p:cNvSpPr>
              <p:nvPr/>
            </p:nvSpPr>
            <p:spPr bwMode="auto">
              <a:xfrm flipV="1">
                <a:off x="4915" y="384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3" name="Line 710"/>
              <p:cNvSpPr>
                <a:spLocks noChangeShapeType="1"/>
              </p:cNvSpPr>
              <p:nvPr/>
            </p:nvSpPr>
            <p:spPr bwMode="auto">
              <a:xfrm flipH="1" flipV="1">
                <a:off x="3929" y="3780"/>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4" name="Line 711"/>
              <p:cNvSpPr>
                <a:spLocks noChangeShapeType="1"/>
              </p:cNvSpPr>
              <p:nvPr/>
            </p:nvSpPr>
            <p:spPr bwMode="auto">
              <a:xfrm flipV="1">
                <a:off x="3914" y="3780"/>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5" name="Line 712"/>
              <p:cNvSpPr>
                <a:spLocks noChangeShapeType="1"/>
              </p:cNvSpPr>
              <p:nvPr/>
            </p:nvSpPr>
            <p:spPr bwMode="auto">
              <a:xfrm flipH="1" flipV="1">
                <a:off x="3758" y="3805"/>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6" name="Line 713"/>
              <p:cNvSpPr>
                <a:spLocks noChangeShapeType="1"/>
              </p:cNvSpPr>
              <p:nvPr/>
            </p:nvSpPr>
            <p:spPr bwMode="auto">
              <a:xfrm flipV="1">
                <a:off x="3744" y="3805"/>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7" name="Line 714"/>
              <p:cNvSpPr>
                <a:spLocks noChangeShapeType="1"/>
              </p:cNvSpPr>
              <p:nvPr/>
            </p:nvSpPr>
            <p:spPr bwMode="auto">
              <a:xfrm flipH="1" flipV="1">
                <a:off x="4662" y="3824"/>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8" name="Line 715"/>
              <p:cNvSpPr>
                <a:spLocks noChangeShapeType="1"/>
              </p:cNvSpPr>
              <p:nvPr/>
            </p:nvSpPr>
            <p:spPr bwMode="auto">
              <a:xfrm flipV="1">
                <a:off x="4647" y="382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19" name="Line 716"/>
              <p:cNvSpPr>
                <a:spLocks noChangeShapeType="1"/>
              </p:cNvSpPr>
              <p:nvPr/>
            </p:nvSpPr>
            <p:spPr bwMode="auto">
              <a:xfrm flipH="1" flipV="1">
                <a:off x="4789" y="383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0" name="Line 717"/>
              <p:cNvSpPr>
                <a:spLocks noChangeShapeType="1"/>
              </p:cNvSpPr>
              <p:nvPr/>
            </p:nvSpPr>
            <p:spPr bwMode="auto">
              <a:xfrm flipV="1">
                <a:off x="4774" y="383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1" name="Line 718"/>
              <p:cNvSpPr>
                <a:spLocks noChangeShapeType="1"/>
              </p:cNvSpPr>
              <p:nvPr/>
            </p:nvSpPr>
            <p:spPr bwMode="auto">
              <a:xfrm>
                <a:off x="4359" y="3575"/>
                <a:ext cx="27" cy="1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2" name="Line 719"/>
              <p:cNvSpPr>
                <a:spLocks noChangeShapeType="1"/>
              </p:cNvSpPr>
              <p:nvPr/>
            </p:nvSpPr>
            <p:spPr bwMode="auto">
              <a:xfrm>
                <a:off x="4371" y="3679"/>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3" name="Line 720"/>
              <p:cNvSpPr>
                <a:spLocks noChangeShapeType="1"/>
              </p:cNvSpPr>
              <p:nvPr/>
            </p:nvSpPr>
            <p:spPr bwMode="auto">
              <a:xfrm flipH="1" flipV="1">
                <a:off x="3673" y="381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4" name="Line 721"/>
              <p:cNvSpPr>
                <a:spLocks noChangeShapeType="1"/>
              </p:cNvSpPr>
              <p:nvPr/>
            </p:nvSpPr>
            <p:spPr bwMode="auto">
              <a:xfrm flipV="1">
                <a:off x="3658" y="381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5" name="Line 722"/>
              <p:cNvSpPr>
                <a:spLocks noChangeShapeType="1"/>
              </p:cNvSpPr>
              <p:nvPr/>
            </p:nvSpPr>
            <p:spPr bwMode="auto">
              <a:xfrm flipH="1" flipV="1">
                <a:off x="3602" y="3814"/>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6" name="Line 723"/>
              <p:cNvSpPr>
                <a:spLocks noChangeShapeType="1"/>
              </p:cNvSpPr>
              <p:nvPr/>
            </p:nvSpPr>
            <p:spPr bwMode="auto">
              <a:xfrm flipV="1">
                <a:off x="3588" y="3814"/>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7" name="Line 724"/>
              <p:cNvSpPr>
                <a:spLocks noChangeShapeType="1"/>
              </p:cNvSpPr>
              <p:nvPr/>
            </p:nvSpPr>
            <p:spPr bwMode="auto">
              <a:xfrm flipH="1" flipV="1">
                <a:off x="4718" y="3835"/>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8" name="Line 725"/>
              <p:cNvSpPr>
                <a:spLocks noChangeShapeType="1"/>
              </p:cNvSpPr>
              <p:nvPr/>
            </p:nvSpPr>
            <p:spPr bwMode="auto">
              <a:xfrm flipV="1">
                <a:off x="4703" y="383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29" name="Line 726"/>
              <p:cNvSpPr>
                <a:spLocks noChangeShapeType="1"/>
              </p:cNvSpPr>
              <p:nvPr/>
            </p:nvSpPr>
            <p:spPr bwMode="auto">
              <a:xfrm flipH="1" flipV="1">
                <a:off x="3829" y="380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0" name="Line 727"/>
              <p:cNvSpPr>
                <a:spLocks noChangeShapeType="1"/>
              </p:cNvSpPr>
              <p:nvPr/>
            </p:nvSpPr>
            <p:spPr bwMode="auto">
              <a:xfrm flipV="1">
                <a:off x="3814" y="380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1" name="Line 728"/>
              <p:cNvSpPr>
                <a:spLocks noChangeShapeType="1"/>
              </p:cNvSpPr>
              <p:nvPr/>
            </p:nvSpPr>
            <p:spPr bwMode="auto">
              <a:xfrm flipH="1" flipV="1">
                <a:off x="4438" y="3766"/>
                <a:ext cx="27"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2" name="Line 729"/>
              <p:cNvSpPr>
                <a:spLocks noChangeShapeType="1"/>
              </p:cNvSpPr>
              <p:nvPr/>
            </p:nvSpPr>
            <p:spPr bwMode="auto">
              <a:xfrm>
                <a:off x="4424" y="3761"/>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3" name="Line 730"/>
              <p:cNvSpPr>
                <a:spLocks noChangeShapeType="1"/>
              </p:cNvSpPr>
              <p:nvPr/>
            </p:nvSpPr>
            <p:spPr bwMode="auto">
              <a:xfrm flipH="1" flipV="1">
                <a:off x="3517" y="3824"/>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4" name="Line 731"/>
              <p:cNvSpPr>
                <a:spLocks noChangeShapeType="1"/>
              </p:cNvSpPr>
              <p:nvPr/>
            </p:nvSpPr>
            <p:spPr bwMode="auto">
              <a:xfrm flipH="1" flipV="1">
                <a:off x="3914" y="3786"/>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5" name="Line 732"/>
              <p:cNvSpPr>
                <a:spLocks noChangeShapeType="1"/>
              </p:cNvSpPr>
              <p:nvPr/>
            </p:nvSpPr>
            <p:spPr bwMode="auto">
              <a:xfrm flipV="1">
                <a:off x="3900" y="3786"/>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6" name="Line 733"/>
              <p:cNvSpPr>
                <a:spLocks noChangeShapeType="1"/>
              </p:cNvSpPr>
              <p:nvPr/>
            </p:nvSpPr>
            <p:spPr bwMode="auto">
              <a:xfrm flipH="1" flipV="1">
                <a:off x="4986" y="3847"/>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7" name="Line 734"/>
              <p:cNvSpPr>
                <a:spLocks noChangeShapeType="1"/>
              </p:cNvSpPr>
              <p:nvPr/>
            </p:nvSpPr>
            <p:spPr bwMode="auto">
              <a:xfrm flipV="1">
                <a:off x="4971" y="384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8" name="Line 735"/>
              <p:cNvSpPr>
                <a:spLocks noChangeShapeType="1"/>
              </p:cNvSpPr>
              <p:nvPr/>
            </p:nvSpPr>
            <p:spPr bwMode="auto">
              <a:xfrm flipH="1" flipV="1">
                <a:off x="4536" y="380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39" name="Line 736"/>
              <p:cNvSpPr>
                <a:spLocks noChangeShapeType="1"/>
              </p:cNvSpPr>
              <p:nvPr/>
            </p:nvSpPr>
            <p:spPr bwMode="auto">
              <a:xfrm>
                <a:off x="4521" y="380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0" name="Line 737"/>
              <p:cNvSpPr>
                <a:spLocks noChangeShapeType="1"/>
              </p:cNvSpPr>
              <p:nvPr/>
            </p:nvSpPr>
            <p:spPr bwMode="auto">
              <a:xfrm flipH="1" flipV="1">
                <a:off x="4480" y="378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1" name="Line 738"/>
              <p:cNvSpPr>
                <a:spLocks noChangeShapeType="1"/>
              </p:cNvSpPr>
              <p:nvPr/>
            </p:nvSpPr>
            <p:spPr bwMode="auto">
              <a:xfrm>
                <a:off x="4465" y="378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2" name="Line 739"/>
              <p:cNvSpPr>
                <a:spLocks noChangeShapeType="1"/>
              </p:cNvSpPr>
              <p:nvPr/>
            </p:nvSpPr>
            <p:spPr bwMode="auto">
              <a:xfrm flipH="1" flipV="1">
                <a:off x="3744" y="3810"/>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3" name="Line 740"/>
              <p:cNvSpPr>
                <a:spLocks noChangeShapeType="1"/>
              </p:cNvSpPr>
              <p:nvPr/>
            </p:nvSpPr>
            <p:spPr bwMode="auto">
              <a:xfrm flipV="1">
                <a:off x="3729" y="381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4" name="Line 741"/>
              <p:cNvSpPr>
                <a:spLocks noChangeShapeType="1"/>
              </p:cNvSpPr>
              <p:nvPr/>
            </p:nvSpPr>
            <p:spPr bwMode="auto">
              <a:xfrm flipH="1" flipV="1">
                <a:off x="5127" y="3846"/>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5" name="Line 742"/>
              <p:cNvSpPr>
                <a:spLocks noChangeShapeType="1"/>
              </p:cNvSpPr>
              <p:nvPr/>
            </p:nvSpPr>
            <p:spPr bwMode="auto">
              <a:xfrm flipV="1">
                <a:off x="5112" y="384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6" name="Line 743"/>
              <p:cNvSpPr>
                <a:spLocks noChangeShapeType="1"/>
              </p:cNvSpPr>
              <p:nvPr/>
            </p:nvSpPr>
            <p:spPr bwMode="auto">
              <a:xfrm flipH="1" flipV="1">
                <a:off x="4844" y="3844"/>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7" name="Line 744"/>
              <p:cNvSpPr>
                <a:spLocks noChangeShapeType="1"/>
              </p:cNvSpPr>
              <p:nvPr/>
            </p:nvSpPr>
            <p:spPr bwMode="auto">
              <a:xfrm flipV="1">
                <a:off x="4830" y="3844"/>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8" name="Line 745"/>
              <p:cNvSpPr>
                <a:spLocks noChangeShapeType="1"/>
              </p:cNvSpPr>
              <p:nvPr/>
            </p:nvSpPr>
            <p:spPr bwMode="auto">
              <a:xfrm flipH="1" flipV="1">
                <a:off x="5056" y="3845"/>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49" name="Line 746"/>
              <p:cNvSpPr>
                <a:spLocks noChangeShapeType="1"/>
              </p:cNvSpPr>
              <p:nvPr/>
            </p:nvSpPr>
            <p:spPr bwMode="auto">
              <a:xfrm flipV="1">
                <a:off x="5042" y="384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0" name="Line 747"/>
              <p:cNvSpPr>
                <a:spLocks noChangeShapeType="1"/>
              </p:cNvSpPr>
              <p:nvPr/>
            </p:nvSpPr>
            <p:spPr bwMode="auto">
              <a:xfrm flipH="1" flipV="1">
                <a:off x="4591" y="3815"/>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1" name="Line 748"/>
              <p:cNvSpPr>
                <a:spLocks noChangeShapeType="1"/>
              </p:cNvSpPr>
              <p:nvPr/>
            </p:nvSpPr>
            <p:spPr bwMode="auto">
              <a:xfrm>
                <a:off x="4577" y="3815"/>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2" name="Line 749"/>
              <p:cNvSpPr>
                <a:spLocks noChangeShapeType="1"/>
              </p:cNvSpPr>
              <p:nvPr/>
            </p:nvSpPr>
            <p:spPr bwMode="auto">
              <a:xfrm flipH="1" flipV="1">
                <a:off x="4915" y="3843"/>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3" name="Line 750"/>
              <p:cNvSpPr>
                <a:spLocks noChangeShapeType="1"/>
              </p:cNvSpPr>
              <p:nvPr/>
            </p:nvSpPr>
            <p:spPr bwMode="auto">
              <a:xfrm flipV="1">
                <a:off x="4900" y="384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4" name="Line 751"/>
              <p:cNvSpPr>
                <a:spLocks noChangeShapeType="1"/>
              </p:cNvSpPr>
              <p:nvPr/>
            </p:nvSpPr>
            <p:spPr bwMode="auto">
              <a:xfrm flipH="1" flipV="1">
                <a:off x="4397" y="3733"/>
                <a:ext cx="27" cy="2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5" name="Line 752"/>
              <p:cNvSpPr>
                <a:spLocks noChangeShapeType="1"/>
              </p:cNvSpPr>
              <p:nvPr/>
            </p:nvSpPr>
            <p:spPr bwMode="auto">
              <a:xfrm>
                <a:off x="4371" y="3679"/>
                <a:ext cx="26" cy="5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6" name="Line 753"/>
              <p:cNvSpPr>
                <a:spLocks noChangeShapeType="1"/>
              </p:cNvSpPr>
              <p:nvPr/>
            </p:nvSpPr>
            <p:spPr bwMode="auto">
              <a:xfrm>
                <a:off x="4383" y="3727"/>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7" name="Line 754"/>
              <p:cNvSpPr>
                <a:spLocks noChangeShapeType="1"/>
              </p:cNvSpPr>
              <p:nvPr/>
            </p:nvSpPr>
            <p:spPr bwMode="auto">
              <a:xfrm flipH="1" flipV="1">
                <a:off x="4647" y="382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8" name="Line 755"/>
              <p:cNvSpPr>
                <a:spLocks noChangeShapeType="1"/>
              </p:cNvSpPr>
              <p:nvPr/>
            </p:nvSpPr>
            <p:spPr bwMode="auto">
              <a:xfrm flipV="1">
                <a:off x="4633" y="382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59" name="Line 756"/>
              <p:cNvSpPr>
                <a:spLocks noChangeShapeType="1"/>
              </p:cNvSpPr>
              <p:nvPr/>
            </p:nvSpPr>
            <p:spPr bwMode="auto">
              <a:xfrm>
                <a:off x="4380" y="3452"/>
                <a:ext cx="26" cy="8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0" name="Line 757"/>
              <p:cNvSpPr>
                <a:spLocks noChangeShapeType="1"/>
              </p:cNvSpPr>
              <p:nvPr/>
            </p:nvSpPr>
            <p:spPr bwMode="auto">
              <a:xfrm>
                <a:off x="4392" y="3510"/>
                <a:ext cx="14"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1" name="Line 758"/>
              <p:cNvSpPr>
                <a:spLocks noChangeShapeType="1"/>
              </p:cNvSpPr>
              <p:nvPr/>
            </p:nvSpPr>
            <p:spPr bwMode="auto">
              <a:xfrm flipH="1" flipV="1">
                <a:off x="3588" y="381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2" name="Line 759"/>
              <p:cNvSpPr>
                <a:spLocks noChangeShapeType="1"/>
              </p:cNvSpPr>
              <p:nvPr/>
            </p:nvSpPr>
            <p:spPr bwMode="auto">
              <a:xfrm flipV="1">
                <a:off x="3573" y="381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3" name="Line 760"/>
              <p:cNvSpPr>
                <a:spLocks noChangeShapeType="1"/>
              </p:cNvSpPr>
              <p:nvPr/>
            </p:nvSpPr>
            <p:spPr bwMode="auto">
              <a:xfrm flipH="1" flipV="1">
                <a:off x="3658" y="381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4" name="Line 761"/>
              <p:cNvSpPr>
                <a:spLocks noChangeShapeType="1"/>
              </p:cNvSpPr>
              <p:nvPr/>
            </p:nvSpPr>
            <p:spPr bwMode="auto">
              <a:xfrm flipV="1">
                <a:off x="3643" y="381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5" name="Line 762"/>
              <p:cNvSpPr>
                <a:spLocks noChangeShapeType="1"/>
              </p:cNvSpPr>
              <p:nvPr/>
            </p:nvSpPr>
            <p:spPr bwMode="auto">
              <a:xfrm flipH="1" flipV="1">
                <a:off x="3814" y="380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6" name="Line 763"/>
              <p:cNvSpPr>
                <a:spLocks noChangeShapeType="1"/>
              </p:cNvSpPr>
              <p:nvPr/>
            </p:nvSpPr>
            <p:spPr bwMode="auto">
              <a:xfrm flipV="1">
                <a:off x="3800" y="3806"/>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7" name="Line 764"/>
              <p:cNvSpPr>
                <a:spLocks noChangeShapeType="1"/>
              </p:cNvSpPr>
              <p:nvPr/>
            </p:nvSpPr>
            <p:spPr bwMode="auto">
              <a:xfrm flipH="1" flipV="1">
                <a:off x="4774" y="3840"/>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8" name="Line 765"/>
              <p:cNvSpPr>
                <a:spLocks noChangeShapeType="1"/>
              </p:cNvSpPr>
              <p:nvPr/>
            </p:nvSpPr>
            <p:spPr bwMode="auto">
              <a:xfrm flipV="1">
                <a:off x="4759" y="384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69" name="Line 766"/>
              <p:cNvSpPr>
                <a:spLocks noChangeShapeType="1"/>
              </p:cNvSpPr>
              <p:nvPr/>
            </p:nvSpPr>
            <p:spPr bwMode="auto">
              <a:xfrm>
                <a:off x="4380" y="3452"/>
                <a:ext cx="15" cy="2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0" name="Line 767"/>
              <p:cNvSpPr>
                <a:spLocks noChangeShapeType="1"/>
              </p:cNvSpPr>
              <p:nvPr/>
            </p:nvSpPr>
            <p:spPr bwMode="auto">
              <a:xfrm flipH="1" flipV="1">
                <a:off x="3900" y="379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1" name="Line 768"/>
              <p:cNvSpPr>
                <a:spLocks noChangeShapeType="1"/>
              </p:cNvSpPr>
              <p:nvPr/>
            </p:nvSpPr>
            <p:spPr bwMode="auto">
              <a:xfrm flipV="1">
                <a:off x="3885" y="379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2" name="Line 769"/>
              <p:cNvSpPr>
                <a:spLocks noChangeShapeType="1"/>
              </p:cNvSpPr>
              <p:nvPr/>
            </p:nvSpPr>
            <p:spPr bwMode="auto">
              <a:xfrm>
                <a:off x="4362" y="3458"/>
                <a:ext cx="27" cy="15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3" name="Line 770"/>
              <p:cNvSpPr>
                <a:spLocks noChangeShapeType="1"/>
              </p:cNvSpPr>
              <p:nvPr/>
            </p:nvSpPr>
            <p:spPr bwMode="auto">
              <a:xfrm>
                <a:off x="4374" y="3594"/>
                <a:ext cx="15"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4" name="Line 771"/>
              <p:cNvSpPr>
                <a:spLocks noChangeShapeType="1"/>
              </p:cNvSpPr>
              <p:nvPr/>
            </p:nvSpPr>
            <p:spPr bwMode="auto">
              <a:xfrm flipH="1" flipV="1">
                <a:off x="4703" y="3836"/>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5" name="Line 772"/>
              <p:cNvSpPr>
                <a:spLocks noChangeShapeType="1"/>
              </p:cNvSpPr>
              <p:nvPr/>
            </p:nvSpPr>
            <p:spPr bwMode="auto">
              <a:xfrm flipV="1">
                <a:off x="4688" y="383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6" name="Line 773"/>
              <p:cNvSpPr>
                <a:spLocks noChangeShapeType="1"/>
              </p:cNvSpPr>
              <p:nvPr/>
            </p:nvSpPr>
            <p:spPr bwMode="auto">
              <a:xfrm flipH="1" flipV="1">
                <a:off x="3729" y="3815"/>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7" name="Line 774"/>
              <p:cNvSpPr>
                <a:spLocks noChangeShapeType="1"/>
              </p:cNvSpPr>
              <p:nvPr/>
            </p:nvSpPr>
            <p:spPr bwMode="auto">
              <a:xfrm flipV="1">
                <a:off x="3714" y="381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8" name="Line 775"/>
              <p:cNvSpPr>
                <a:spLocks noChangeShapeType="1"/>
              </p:cNvSpPr>
              <p:nvPr/>
            </p:nvSpPr>
            <p:spPr bwMode="auto">
              <a:xfrm flipV="1">
                <a:off x="5168" y="385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79" name="Line 776"/>
              <p:cNvSpPr>
                <a:spLocks noChangeShapeType="1"/>
              </p:cNvSpPr>
              <p:nvPr/>
            </p:nvSpPr>
            <p:spPr bwMode="auto">
              <a:xfrm flipH="1" flipV="1">
                <a:off x="4971" y="3850"/>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0" name="Line 777"/>
              <p:cNvSpPr>
                <a:spLocks noChangeShapeType="1"/>
              </p:cNvSpPr>
              <p:nvPr/>
            </p:nvSpPr>
            <p:spPr bwMode="auto">
              <a:xfrm flipV="1">
                <a:off x="4956" y="385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1" name="Line 778"/>
              <p:cNvSpPr>
                <a:spLocks noChangeShapeType="1"/>
              </p:cNvSpPr>
              <p:nvPr/>
            </p:nvSpPr>
            <p:spPr bwMode="auto">
              <a:xfrm flipH="1" flipV="1">
                <a:off x="5042" y="384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2" name="Line 779"/>
              <p:cNvSpPr>
                <a:spLocks noChangeShapeType="1"/>
              </p:cNvSpPr>
              <p:nvPr/>
            </p:nvSpPr>
            <p:spPr bwMode="auto">
              <a:xfrm flipV="1">
                <a:off x="5027" y="384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3" name="Line 780"/>
              <p:cNvSpPr>
                <a:spLocks noChangeShapeType="1"/>
              </p:cNvSpPr>
              <p:nvPr/>
            </p:nvSpPr>
            <p:spPr bwMode="auto">
              <a:xfrm flipH="1" flipV="1">
                <a:off x="4830" y="384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4" name="Line 781"/>
              <p:cNvSpPr>
                <a:spLocks noChangeShapeType="1"/>
              </p:cNvSpPr>
              <p:nvPr/>
            </p:nvSpPr>
            <p:spPr bwMode="auto">
              <a:xfrm flipV="1">
                <a:off x="4815" y="384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5" name="Line 782"/>
              <p:cNvSpPr>
                <a:spLocks noChangeShapeType="1"/>
              </p:cNvSpPr>
              <p:nvPr/>
            </p:nvSpPr>
            <p:spPr bwMode="auto">
              <a:xfrm flipH="1" flipV="1">
                <a:off x="3573" y="3823"/>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6" name="Line 783"/>
              <p:cNvSpPr>
                <a:spLocks noChangeShapeType="1"/>
              </p:cNvSpPr>
              <p:nvPr/>
            </p:nvSpPr>
            <p:spPr bwMode="auto">
              <a:xfrm flipV="1">
                <a:off x="3558" y="382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7" name="Line 784"/>
              <p:cNvSpPr>
                <a:spLocks noChangeShapeType="1"/>
              </p:cNvSpPr>
              <p:nvPr/>
            </p:nvSpPr>
            <p:spPr bwMode="auto">
              <a:xfrm flipH="1" flipV="1">
                <a:off x="3800" y="3811"/>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8" name="Line 785"/>
              <p:cNvSpPr>
                <a:spLocks noChangeShapeType="1"/>
              </p:cNvSpPr>
              <p:nvPr/>
            </p:nvSpPr>
            <p:spPr bwMode="auto">
              <a:xfrm flipV="1">
                <a:off x="3785" y="3811"/>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89" name="Line 786"/>
              <p:cNvSpPr>
                <a:spLocks noChangeShapeType="1"/>
              </p:cNvSpPr>
              <p:nvPr/>
            </p:nvSpPr>
            <p:spPr bwMode="auto">
              <a:xfrm flipH="1" flipV="1">
                <a:off x="5112" y="3848"/>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90" name="Line 787"/>
              <p:cNvSpPr>
                <a:spLocks noChangeShapeType="1"/>
              </p:cNvSpPr>
              <p:nvPr/>
            </p:nvSpPr>
            <p:spPr bwMode="auto">
              <a:xfrm flipV="1">
                <a:off x="5098" y="3848"/>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91" name="Line 788"/>
              <p:cNvSpPr>
                <a:spLocks noChangeShapeType="1"/>
              </p:cNvSpPr>
              <p:nvPr/>
            </p:nvSpPr>
            <p:spPr bwMode="auto">
              <a:xfrm flipH="1" flipV="1">
                <a:off x="4900" y="384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92" name="Line 789"/>
              <p:cNvSpPr>
                <a:spLocks noChangeShapeType="1"/>
              </p:cNvSpPr>
              <p:nvPr/>
            </p:nvSpPr>
            <p:spPr bwMode="auto">
              <a:xfrm flipV="1">
                <a:off x="4886" y="384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393" name="Line 790"/>
              <p:cNvSpPr>
                <a:spLocks noChangeShapeType="1"/>
              </p:cNvSpPr>
              <p:nvPr/>
            </p:nvSpPr>
            <p:spPr bwMode="auto">
              <a:xfrm flipH="1" flipV="1">
                <a:off x="3885" y="3799"/>
                <a:ext cx="26" cy="12"/>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2" name="Group 791"/>
            <p:cNvGrpSpPr>
              <a:grpSpLocks/>
            </p:cNvGrpSpPr>
            <p:nvPr/>
          </p:nvGrpSpPr>
          <p:grpSpPr bwMode="auto">
            <a:xfrm>
              <a:off x="3543" y="3422"/>
              <a:ext cx="1625" cy="454"/>
              <a:chOff x="3543" y="3422"/>
              <a:chExt cx="1625" cy="454"/>
            </a:xfrm>
          </p:grpSpPr>
          <p:sp>
            <p:nvSpPr>
              <p:cNvPr id="310994" name="Line 792"/>
              <p:cNvSpPr>
                <a:spLocks noChangeShapeType="1"/>
              </p:cNvSpPr>
              <p:nvPr/>
            </p:nvSpPr>
            <p:spPr bwMode="auto">
              <a:xfrm flipV="1">
                <a:off x="3870" y="3799"/>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95" name="Line 793"/>
              <p:cNvSpPr>
                <a:spLocks noChangeShapeType="1"/>
              </p:cNvSpPr>
              <p:nvPr/>
            </p:nvSpPr>
            <p:spPr bwMode="auto">
              <a:xfrm flipH="1" flipV="1">
                <a:off x="4521" y="380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96" name="Line 794"/>
              <p:cNvSpPr>
                <a:spLocks noChangeShapeType="1"/>
              </p:cNvSpPr>
              <p:nvPr/>
            </p:nvSpPr>
            <p:spPr bwMode="auto">
              <a:xfrm>
                <a:off x="4506" y="380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97" name="Line 795"/>
              <p:cNvSpPr>
                <a:spLocks noChangeShapeType="1"/>
              </p:cNvSpPr>
              <p:nvPr/>
            </p:nvSpPr>
            <p:spPr bwMode="auto">
              <a:xfrm flipH="1" flipV="1">
                <a:off x="3643" y="382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98" name="Line 796"/>
              <p:cNvSpPr>
                <a:spLocks noChangeShapeType="1"/>
              </p:cNvSpPr>
              <p:nvPr/>
            </p:nvSpPr>
            <p:spPr bwMode="auto">
              <a:xfrm flipV="1">
                <a:off x="3629" y="3821"/>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99" name="Line 797"/>
              <p:cNvSpPr>
                <a:spLocks noChangeShapeType="1"/>
              </p:cNvSpPr>
              <p:nvPr/>
            </p:nvSpPr>
            <p:spPr bwMode="auto">
              <a:xfrm flipH="1" flipV="1">
                <a:off x="4633" y="382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0" name="Line 798"/>
              <p:cNvSpPr>
                <a:spLocks noChangeShapeType="1"/>
              </p:cNvSpPr>
              <p:nvPr/>
            </p:nvSpPr>
            <p:spPr bwMode="auto">
              <a:xfrm flipV="1">
                <a:off x="4618" y="382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1" name="Line 799"/>
              <p:cNvSpPr>
                <a:spLocks noChangeShapeType="1"/>
              </p:cNvSpPr>
              <p:nvPr/>
            </p:nvSpPr>
            <p:spPr bwMode="auto">
              <a:xfrm flipH="1" flipV="1">
                <a:off x="4424" y="3761"/>
                <a:ext cx="26"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2" name="Line 800"/>
              <p:cNvSpPr>
                <a:spLocks noChangeShapeType="1"/>
              </p:cNvSpPr>
              <p:nvPr/>
            </p:nvSpPr>
            <p:spPr bwMode="auto">
              <a:xfrm>
                <a:off x="4409" y="375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3" name="Line 801"/>
              <p:cNvSpPr>
                <a:spLocks noChangeShapeType="1"/>
              </p:cNvSpPr>
              <p:nvPr/>
            </p:nvSpPr>
            <p:spPr bwMode="auto">
              <a:xfrm flipH="1">
                <a:off x="4000" y="3755"/>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4" name="Line 802"/>
              <p:cNvSpPr>
                <a:spLocks noChangeShapeType="1"/>
              </p:cNvSpPr>
              <p:nvPr/>
            </p:nvSpPr>
            <p:spPr bwMode="auto">
              <a:xfrm flipH="1">
                <a:off x="4000" y="3744"/>
                <a:ext cx="15"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5" name="Line 803"/>
              <p:cNvSpPr>
                <a:spLocks noChangeShapeType="1"/>
              </p:cNvSpPr>
              <p:nvPr/>
            </p:nvSpPr>
            <p:spPr bwMode="auto">
              <a:xfrm flipV="1">
                <a:off x="3985" y="3758"/>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6" name="Line 804"/>
              <p:cNvSpPr>
                <a:spLocks noChangeShapeType="1"/>
              </p:cNvSpPr>
              <p:nvPr/>
            </p:nvSpPr>
            <p:spPr bwMode="auto">
              <a:xfrm flipH="1" flipV="1">
                <a:off x="4759" y="3842"/>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7" name="Line 805"/>
              <p:cNvSpPr>
                <a:spLocks noChangeShapeType="1"/>
              </p:cNvSpPr>
              <p:nvPr/>
            </p:nvSpPr>
            <p:spPr bwMode="auto">
              <a:xfrm flipV="1">
                <a:off x="4744" y="384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8" name="Line 806"/>
              <p:cNvSpPr>
                <a:spLocks noChangeShapeType="1"/>
              </p:cNvSpPr>
              <p:nvPr/>
            </p:nvSpPr>
            <p:spPr bwMode="auto">
              <a:xfrm flipH="1" flipV="1">
                <a:off x="4577" y="3815"/>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09" name="Line 807"/>
              <p:cNvSpPr>
                <a:spLocks noChangeShapeType="1"/>
              </p:cNvSpPr>
              <p:nvPr/>
            </p:nvSpPr>
            <p:spPr bwMode="auto">
              <a:xfrm>
                <a:off x="4562" y="381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0" name="Line 808"/>
              <p:cNvSpPr>
                <a:spLocks noChangeShapeType="1"/>
              </p:cNvSpPr>
              <p:nvPr/>
            </p:nvSpPr>
            <p:spPr bwMode="auto">
              <a:xfrm flipH="1">
                <a:off x="4015" y="3736"/>
                <a:ext cx="2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1" name="Line 809"/>
              <p:cNvSpPr>
                <a:spLocks noChangeShapeType="1"/>
              </p:cNvSpPr>
              <p:nvPr/>
            </p:nvSpPr>
            <p:spPr bwMode="auto">
              <a:xfrm flipH="1">
                <a:off x="4015" y="3729"/>
                <a:ext cx="14"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2" name="Line 810"/>
              <p:cNvSpPr>
                <a:spLocks noChangeShapeType="1"/>
              </p:cNvSpPr>
              <p:nvPr/>
            </p:nvSpPr>
            <p:spPr bwMode="auto">
              <a:xfrm flipH="1" flipV="1">
                <a:off x="4465" y="378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3" name="Line 811"/>
              <p:cNvSpPr>
                <a:spLocks noChangeShapeType="1"/>
              </p:cNvSpPr>
              <p:nvPr/>
            </p:nvSpPr>
            <p:spPr bwMode="auto">
              <a:xfrm>
                <a:off x="4450" y="378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4" name="Line 812"/>
              <p:cNvSpPr>
                <a:spLocks noChangeShapeType="1"/>
              </p:cNvSpPr>
              <p:nvPr/>
            </p:nvSpPr>
            <p:spPr bwMode="auto">
              <a:xfrm flipH="1" flipV="1">
                <a:off x="3985" y="3769"/>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5" name="Line 813"/>
              <p:cNvSpPr>
                <a:spLocks noChangeShapeType="1"/>
              </p:cNvSpPr>
              <p:nvPr/>
            </p:nvSpPr>
            <p:spPr bwMode="auto">
              <a:xfrm flipV="1">
                <a:off x="3970" y="3769"/>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6" name="Line 814"/>
              <p:cNvSpPr>
                <a:spLocks noChangeShapeType="1"/>
              </p:cNvSpPr>
              <p:nvPr/>
            </p:nvSpPr>
            <p:spPr bwMode="auto">
              <a:xfrm flipH="1">
                <a:off x="4029" y="3710"/>
                <a:ext cx="24"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7" name="Line 815"/>
              <p:cNvSpPr>
                <a:spLocks noChangeShapeType="1"/>
              </p:cNvSpPr>
              <p:nvPr/>
            </p:nvSpPr>
            <p:spPr bwMode="auto">
              <a:xfrm flipH="1">
                <a:off x="4029" y="3681"/>
                <a:ext cx="37" cy="4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8" name="Line 816"/>
              <p:cNvSpPr>
                <a:spLocks noChangeShapeType="1"/>
              </p:cNvSpPr>
              <p:nvPr/>
            </p:nvSpPr>
            <p:spPr bwMode="auto">
              <a:xfrm flipH="1" flipV="1">
                <a:off x="3714" y="3819"/>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19" name="Line 817"/>
              <p:cNvSpPr>
                <a:spLocks noChangeShapeType="1"/>
              </p:cNvSpPr>
              <p:nvPr/>
            </p:nvSpPr>
            <p:spPr bwMode="auto">
              <a:xfrm flipV="1">
                <a:off x="3699" y="381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0" name="Line 818"/>
              <p:cNvSpPr>
                <a:spLocks noChangeShapeType="1"/>
              </p:cNvSpPr>
              <p:nvPr/>
            </p:nvSpPr>
            <p:spPr bwMode="auto">
              <a:xfrm>
                <a:off x="4344" y="3556"/>
                <a:ext cx="27" cy="1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1" name="Line 819"/>
              <p:cNvSpPr>
                <a:spLocks noChangeShapeType="1"/>
              </p:cNvSpPr>
              <p:nvPr/>
            </p:nvSpPr>
            <p:spPr bwMode="auto">
              <a:xfrm>
                <a:off x="4356" y="3669"/>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2" name="Line 820"/>
              <p:cNvSpPr>
                <a:spLocks noChangeShapeType="1"/>
              </p:cNvSpPr>
              <p:nvPr/>
            </p:nvSpPr>
            <p:spPr bwMode="auto">
              <a:xfrm flipV="1">
                <a:off x="5154" y="3855"/>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3" name="Line 821"/>
              <p:cNvSpPr>
                <a:spLocks noChangeShapeType="1"/>
              </p:cNvSpPr>
              <p:nvPr/>
            </p:nvSpPr>
            <p:spPr bwMode="auto">
              <a:xfrm flipH="1" flipV="1">
                <a:off x="3870" y="3805"/>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4" name="Line 822"/>
              <p:cNvSpPr>
                <a:spLocks noChangeShapeType="1"/>
              </p:cNvSpPr>
              <p:nvPr/>
            </p:nvSpPr>
            <p:spPr bwMode="auto">
              <a:xfrm flipV="1">
                <a:off x="3855" y="3805"/>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5" name="Line 823"/>
              <p:cNvSpPr>
                <a:spLocks noChangeShapeType="1"/>
              </p:cNvSpPr>
              <p:nvPr/>
            </p:nvSpPr>
            <p:spPr bwMode="auto">
              <a:xfrm flipH="1" flipV="1">
                <a:off x="4956" y="385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6" name="Line 824"/>
              <p:cNvSpPr>
                <a:spLocks noChangeShapeType="1"/>
              </p:cNvSpPr>
              <p:nvPr/>
            </p:nvSpPr>
            <p:spPr bwMode="auto">
              <a:xfrm flipV="1">
                <a:off x="4942" y="3853"/>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7" name="Line 825"/>
              <p:cNvSpPr>
                <a:spLocks noChangeShapeType="1"/>
              </p:cNvSpPr>
              <p:nvPr/>
            </p:nvSpPr>
            <p:spPr bwMode="auto">
              <a:xfrm flipH="1" flipV="1">
                <a:off x="3785" y="381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8" name="Line 826"/>
              <p:cNvSpPr>
                <a:spLocks noChangeShapeType="1"/>
              </p:cNvSpPr>
              <p:nvPr/>
            </p:nvSpPr>
            <p:spPr bwMode="auto">
              <a:xfrm flipV="1">
                <a:off x="3770" y="381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29" name="Line 827"/>
              <p:cNvSpPr>
                <a:spLocks noChangeShapeType="1"/>
              </p:cNvSpPr>
              <p:nvPr/>
            </p:nvSpPr>
            <p:spPr bwMode="auto">
              <a:xfrm flipH="1">
                <a:off x="4051" y="3652"/>
                <a:ext cx="26" cy="4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0" name="Line 828"/>
              <p:cNvSpPr>
                <a:spLocks noChangeShapeType="1"/>
              </p:cNvSpPr>
              <p:nvPr/>
            </p:nvSpPr>
            <p:spPr bwMode="auto">
              <a:xfrm flipH="1" flipV="1">
                <a:off x="5027" y="385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1" name="Line 829"/>
              <p:cNvSpPr>
                <a:spLocks noChangeShapeType="1"/>
              </p:cNvSpPr>
              <p:nvPr/>
            </p:nvSpPr>
            <p:spPr bwMode="auto">
              <a:xfrm flipV="1">
                <a:off x="5012" y="385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2" name="Line 830"/>
              <p:cNvSpPr>
                <a:spLocks noChangeShapeType="1"/>
              </p:cNvSpPr>
              <p:nvPr/>
            </p:nvSpPr>
            <p:spPr bwMode="auto">
              <a:xfrm flipH="1" flipV="1">
                <a:off x="3970" y="3779"/>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3" name="Line 831"/>
              <p:cNvSpPr>
                <a:spLocks noChangeShapeType="1"/>
              </p:cNvSpPr>
              <p:nvPr/>
            </p:nvSpPr>
            <p:spPr bwMode="auto">
              <a:xfrm flipV="1">
                <a:off x="3956" y="3779"/>
                <a:ext cx="14"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4" name="Line 832"/>
              <p:cNvSpPr>
                <a:spLocks noChangeShapeType="1"/>
              </p:cNvSpPr>
              <p:nvPr/>
            </p:nvSpPr>
            <p:spPr bwMode="auto">
              <a:xfrm flipH="1" flipV="1">
                <a:off x="3558" y="382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5" name="Line 833"/>
              <p:cNvSpPr>
                <a:spLocks noChangeShapeType="1"/>
              </p:cNvSpPr>
              <p:nvPr/>
            </p:nvSpPr>
            <p:spPr bwMode="auto">
              <a:xfrm flipV="1">
                <a:off x="3543" y="382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6" name="Line 834"/>
              <p:cNvSpPr>
                <a:spLocks noChangeShapeType="1"/>
              </p:cNvSpPr>
              <p:nvPr/>
            </p:nvSpPr>
            <p:spPr bwMode="auto">
              <a:xfrm flipH="1" flipV="1">
                <a:off x="4688" y="3836"/>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7" name="Line 835"/>
              <p:cNvSpPr>
                <a:spLocks noChangeShapeType="1"/>
              </p:cNvSpPr>
              <p:nvPr/>
            </p:nvSpPr>
            <p:spPr bwMode="auto">
              <a:xfrm flipV="1">
                <a:off x="4674" y="3836"/>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8" name="Line 836"/>
              <p:cNvSpPr>
                <a:spLocks noChangeShapeType="1"/>
              </p:cNvSpPr>
              <p:nvPr/>
            </p:nvSpPr>
            <p:spPr bwMode="auto">
              <a:xfrm flipH="1" flipV="1">
                <a:off x="4815" y="3849"/>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39" name="Line 837"/>
              <p:cNvSpPr>
                <a:spLocks noChangeShapeType="1"/>
              </p:cNvSpPr>
              <p:nvPr/>
            </p:nvSpPr>
            <p:spPr bwMode="auto">
              <a:xfrm flipV="1">
                <a:off x="4800" y="384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0" name="Line 838"/>
              <p:cNvSpPr>
                <a:spLocks noChangeShapeType="1"/>
              </p:cNvSpPr>
              <p:nvPr/>
            </p:nvSpPr>
            <p:spPr bwMode="auto">
              <a:xfrm flipH="1" flipV="1">
                <a:off x="5098" y="385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1" name="Line 839"/>
              <p:cNvSpPr>
                <a:spLocks noChangeShapeType="1"/>
              </p:cNvSpPr>
              <p:nvPr/>
            </p:nvSpPr>
            <p:spPr bwMode="auto">
              <a:xfrm flipV="1">
                <a:off x="5083" y="385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2" name="Line 840"/>
              <p:cNvSpPr>
                <a:spLocks noChangeShapeType="1"/>
              </p:cNvSpPr>
              <p:nvPr/>
            </p:nvSpPr>
            <p:spPr bwMode="auto">
              <a:xfrm flipH="1" flipV="1">
                <a:off x="4886" y="3849"/>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3" name="Line 841"/>
              <p:cNvSpPr>
                <a:spLocks noChangeShapeType="1"/>
              </p:cNvSpPr>
              <p:nvPr/>
            </p:nvSpPr>
            <p:spPr bwMode="auto">
              <a:xfrm flipV="1">
                <a:off x="4871" y="384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4" name="Line 842"/>
              <p:cNvSpPr>
                <a:spLocks noChangeShapeType="1"/>
              </p:cNvSpPr>
              <p:nvPr/>
            </p:nvSpPr>
            <p:spPr bwMode="auto">
              <a:xfrm flipH="1" flipV="1">
                <a:off x="4383" y="3727"/>
                <a:ext cx="26"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5" name="Line 843"/>
              <p:cNvSpPr>
                <a:spLocks noChangeShapeType="1"/>
              </p:cNvSpPr>
              <p:nvPr/>
            </p:nvSpPr>
            <p:spPr bwMode="auto">
              <a:xfrm>
                <a:off x="4356" y="3669"/>
                <a:ext cx="27" cy="5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6" name="Line 844"/>
              <p:cNvSpPr>
                <a:spLocks noChangeShapeType="1"/>
              </p:cNvSpPr>
              <p:nvPr/>
            </p:nvSpPr>
            <p:spPr bwMode="auto">
              <a:xfrm>
                <a:off x="4368" y="372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7" name="Line 845"/>
              <p:cNvSpPr>
                <a:spLocks noChangeShapeType="1"/>
              </p:cNvSpPr>
              <p:nvPr/>
            </p:nvSpPr>
            <p:spPr bwMode="auto">
              <a:xfrm flipH="1" flipV="1">
                <a:off x="3956" y="378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8" name="Line 846"/>
              <p:cNvSpPr>
                <a:spLocks noChangeShapeType="1"/>
              </p:cNvSpPr>
              <p:nvPr/>
            </p:nvSpPr>
            <p:spPr bwMode="auto">
              <a:xfrm flipV="1">
                <a:off x="3941" y="3788"/>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49" name="Line 847"/>
              <p:cNvSpPr>
                <a:spLocks noChangeShapeType="1"/>
              </p:cNvSpPr>
              <p:nvPr/>
            </p:nvSpPr>
            <p:spPr bwMode="auto">
              <a:xfrm flipH="1">
                <a:off x="4072" y="3627"/>
                <a:ext cx="13" cy="3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0" name="Line 848"/>
              <p:cNvSpPr>
                <a:spLocks noChangeShapeType="1"/>
              </p:cNvSpPr>
              <p:nvPr/>
            </p:nvSpPr>
            <p:spPr bwMode="auto">
              <a:xfrm flipH="1" flipV="1">
                <a:off x="4744" y="3845"/>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1" name="Line 849"/>
              <p:cNvSpPr>
                <a:spLocks noChangeShapeType="1"/>
              </p:cNvSpPr>
              <p:nvPr/>
            </p:nvSpPr>
            <p:spPr bwMode="auto">
              <a:xfrm flipV="1">
                <a:off x="4730" y="3845"/>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2" name="Line 850"/>
              <p:cNvSpPr>
                <a:spLocks noChangeShapeType="1"/>
              </p:cNvSpPr>
              <p:nvPr/>
            </p:nvSpPr>
            <p:spPr bwMode="auto">
              <a:xfrm flipH="1" flipV="1">
                <a:off x="3629" y="382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3" name="Line 851"/>
              <p:cNvSpPr>
                <a:spLocks noChangeShapeType="1"/>
              </p:cNvSpPr>
              <p:nvPr/>
            </p:nvSpPr>
            <p:spPr bwMode="auto">
              <a:xfrm flipV="1">
                <a:off x="3614" y="382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4" name="Line 852"/>
              <p:cNvSpPr>
                <a:spLocks noChangeShapeType="1"/>
              </p:cNvSpPr>
              <p:nvPr/>
            </p:nvSpPr>
            <p:spPr bwMode="auto">
              <a:xfrm flipH="1" flipV="1">
                <a:off x="3855" y="3812"/>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5" name="Line 853"/>
              <p:cNvSpPr>
                <a:spLocks noChangeShapeType="1"/>
              </p:cNvSpPr>
              <p:nvPr/>
            </p:nvSpPr>
            <p:spPr bwMode="auto">
              <a:xfrm flipV="1">
                <a:off x="3841" y="3812"/>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6" name="Line 854"/>
              <p:cNvSpPr>
                <a:spLocks noChangeShapeType="1"/>
              </p:cNvSpPr>
              <p:nvPr/>
            </p:nvSpPr>
            <p:spPr bwMode="auto">
              <a:xfrm flipH="1" flipV="1">
                <a:off x="3699" y="3824"/>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7" name="Line 855"/>
              <p:cNvSpPr>
                <a:spLocks noChangeShapeType="1"/>
              </p:cNvSpPr>
              <p:nvPr/>
            </p:nvSpPr>
            <p:spPr bwMode="auto">
              <a:xfrm flipV="1">
                <a:off x="3685" y="3824"/>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8" name="Line 856"/>
              <p:cNvSpPr>
                <a:spLocks noChangeShapeType="1"/>
              </p:cNvSpPr>
              <p:nvPr/>
            </p:nvSpPr>
            <p:spPr bwMode="auto">
              <a:xfrm flipH="1" flipV="1">
                <a:off x="4618" y="3830"/>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59" name="Line 857"/>
              <p:cNvSpPr>
                <a:spLocks noChangeShapeType="1"/>
              </p:cNvSpPr>
              <p:nvPr/>
            </p:nvSpPr>
            <p:spPr bwMode="auto">
              <a:xfrm>
                <a:off x="4603" y="383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0" name="Line 858"/>
              <p:cNvSpPr>
                <a:spLocks noChangeShapeType="1"/>
              </p:cNvSpPr>
              <p:nvPr/>
            </p:nvSpPr>
            <p:spPr bwMode="auto">
              <a:xfrm flipH="1" flipV="1">
                <a:off x="3770" y="382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1" name="Line 859"/>
              <p:cNvSpPr>
                <a:spLocks noChangeShapeType="1"/>
              </p:cNvSpPr>
              <p:nvPr/>
            </p:nvSpPr>
            <p:spPr bwMode="auto">
              <a:xfrm flipV="1">
                <a:off x="3755" y="382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2" name="Line 860"/>
              <p:cNvSpPr>
                <a:spLocks noChangeShapeType="1"/>
              </p:cNvSpPr>
              <p:nvPr/>
            </p:nvSpPr>
            <p:spPr bwMode="auto">
              <a:xfrm flipH="1" flipV="1">
                <a:off x="5012" y="3857"/>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3" name="Line 861"/>
              <p:cNvSpPr>
                <a:spLocks noChangeShapeType="1"/>
              </p:cNvSpPr>
              <p:nvPr/>
            </p:nvSpPr>
            <p:spPr bwMode="auto">
              <a:xfrm flipV="1">
                <a:off x="4997" y="385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4" name="Line 862"/>
              <p:cNvSpPr>
                <a:spLocks noChangeShapeType="1"/>
              </p:cNvSpPr>
              <p:nvPr/>
            </p:nvSpPr>
            <p:spPr bwMode="auto">
              <a:xfrm flipH="1" flipV="1">
                <a:off x="4506" y="380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5" name="Line 863"/>
              <p:cNvSpPr>
                <a:spLocks noChangeShapeType="1"/>
              </p:cNvSpPr>
              <p:nvPr/>
            </p:nvSpPr>
            <p:spPr bwMode="auto">
              <a:xfrm>
                <a:off x="4491" y="3797"/>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6" name="Line 864"/>
              <p:cNvSpPr>
                <a:spLocks noChangeShapeType="1"/>
              </p:cNvSpPr>
              <p:nvPr/>
            </p:nvSpPr>
            <p:spPr bwMode="auto">
              <a:xfrm flipH="1" flipV="1">
                <a:off x="3941" y="379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7" name="Line 865"/>
              <p:cNvSpPr>
                <a:spLocks noChangeShapeType="1"/>
              </p:cNvSpPr>
              <p:nvPr/>
            </p:nvSpPr>
            <p:spPr bwMode="auto">
              <a:xfrm flipV="1">
                <a:off x="3926" y="3796"/>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8" name="Line 866"/>
              <p:cNvSpPr>
                <a:spLocks noChangeShapeType="1"/>
              </p:cNvSpPr>
              <p:nvPr/>
            </p:nvSpPr>
            <p:spPr bwMode="auto">
              <a:xfrm flipH="1" flipV="1">
                <a:off x="4562" y="3813"/>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69" name="Line 867"/>
              <p:cNvSpPr>
                <a:spLocks noChangeShapeType="1"/>
              </p:cNvSpPr>
              <p:nvPr/>
            </p:nvSpPr>
            <p:spPr bwMode="auto">
              <a:xfrm>
                <a:off x="4547" y="381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0" name="Line 868"/>
              <p:cNvSpPr>
                <a:spLocks noChangeShapeType="1"/>
              </p:cNvSpPr>
              <p:nvPr/>
            </p:nvSpPr>
            <p:spPr bwMode="auto">
              <a:xfrm flipH="1" flipV="1">
                <a:off x="3543" y="3832"/>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1" name="Line 869"/>
              <p:cNvSpPr>
                <a:spLocks noChangeShapeType="1"/>
              </p:cNvSpPr>
              <p:nvPr/>
            </p:nvSpPr>
            <p:spPr bwMode="auto">
              <a:xfrm flipH="1" flipV="1">
                <a:off x="4942" y="3855"/>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2" name="Line 870"/>
              <p:cNvSpPr>
                <a:spLocks noChangeShapeType="1"/>
              </p:cNvSpPr>
              <p:nvPr/>
            </p:nvSpPr>
            <p:spPr bwMode="auto">
              <a:xfrm flipV="1">
                <a:off x="4927" y="385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3" name="Line 871"/>
              <p:cNvSpPr>
                <a:spLocks noChangeShapeType="1"/>
              </p:cNvSpPr>
              <p:nvPr/>
            </p:nvSpPr>
            <p:spPr bwMode="auto">
              <a:xfrm flipH="1" flipV="1">
                <a:off x="5083" y="385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4" name="Line 872"/>
              <p:cNvSpPr>
                <a:spLocks noChangeShapeType="1"/>
              </p:cNvSpPr>
              <p:nvPr/>
            </p:nvSpPr>
            <p:spPr bwMode="auto">
              <a:xfrm flipV="1">
                <a:off x="5068" y="385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5" name="Line 873"/>
              <p:cNvSpPr>
                <a:spLocks noChangeShapeType="1"/>
              </p:cNvSpPr>
              <p:nvPr/>
            </p:nvSpPr>
            <p:spPr bwMode="auto">
              <a:xfrm flipV="1">
                <a:off x="5139" y="385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6" name="Line 874"/>
              <p:cNvSpPr>
                <a:spLocks noChangeShapeType="1"/>
              </p:cNvSpPr>
              <p:nvPr/>
            </p:nvSpPr>
            <p:spPr bwMode="auto">
              <a:xfrm flipH="1" flipV="1">
                <a:off x="4871" y="3853"/>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7" name="Line 875"/>
              <p:cNvSpPr>
                <a:spLocks noChangeShapeType="1"/>
              </p:cNvSpPr>
              <p:nvPr/>
            </p:nvSpPr>
            <p:spPr bwMode="auto">
              <a:xfrm flipV="1">
                <a:off x="4856" y="385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8" name="Line 876"/>
              <p:cNvSpPr>
                <a:spLocks noChangeShapeType="1"/>
              </p:cNvSpPr>
              <p:nvPr/>
            </p:nvSpPr>
            <p:spPr bwMode="auto">
              <a:xfrm flipH="1" flipV="1">
                <a:off x="4409" y="3756"/>
                <a:ext cx="26" cy="2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79" name="Line 877"/>
              <p:cNvSpPr>
                <a:spLocks noChangeShapeType="1"/>
              </p:cNvSpPr>
              <p:nvPr/>
            </p:nvSpPr>
            <p:spPr bwMode="auto">
              <a:xfrm>
                <a:off x="4394" y="3750"/>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0" name="Line 878"/>
              <p:cNvSpPr>
                <a:spLocks noChangeShapeType="1"/>
              </p:cNvSpPr>
              <p:nvPr/>
            </p:nvSpPr>
            <p:spPr bwMode="auto">
              <a:xfrm flipH="1" flipV="1">
                <a:off x="4674" y="383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1" name="Line 879"/>
              <p:cNvSpPr>
                <a:spLocks noChangeShapeType="1"/>
              </p:cNvSpPr>
              <p:nvPr/>
            </p:nvSpPr>
            <p:spPr bwMode="auto">
              <a:xfrm flipV="1">
                <a:off x="4659" y="383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2" name="Line 880"/>
              <p:cNvSpPr>
                <a:spLocks noChangeShapeType="1"/>
              </p:cNvSpPr>
              <p:nvPr/>
            </p:nvSpPr>
            <p:spPr bwMode="auto">
              <a:xfrm flipH="1">
                <a:off x="4096" y="3599"/>
                <a:ext cx="1"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3" name="Line 881"/>
              <p:cNvSpPr>
                <a:spLocks noChangeShapeType="1"/>
              </p:cNvSpPr>
              <p:nvPr/>
            </p:nvSpPr>
            <p:spPr bwMode="auto">
              <a:xfrm flipH="1">
                <a:off x="4112" y="354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4" name="Line 882"/>
              <p:cNvSpPr>
                <a:spLocks noChangeShapeType="1"/>
              </p:cNvSpPr>
              <p:nvPr/>
            </p:nvSpPr>
            <p:spPr bwMode="auto">
              <a:xfrm flipH="1" flipV="1">
                <a:off x="3841" y="3817"/>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5" name="Line 883"/>
              <p:cNvSpPr>
                <a:spLocks noChangeShapeType="1"/>
              </p:cNvSpPr>
              <p:nvPr/>
            </p:nvSpPr>
            <p:spPr bwMode="auto">
              <a:xfrm flipV="1">
                <a:off x="3826" y="3817"/>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6" name="Line 884"/>
              <p:cNvSpPr>
                <a:spLocks noChangeShapeType="1"/>
              </p:cNvSpPr>
              <p:nvPr/>
            </p:nvSpPr>
            <p:spPr bwMode="auto">
              <a:xfrm flipH="1" flipV="1">
                <a:off x="4450" y="3782"/>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7" name="Line 885"/>
              <p:cNvSpPr>
                <a:spLocks noChangeShapeType="1"/>
              </p:cNvSpPr>
              <p:nvPr/>
            </p:nvSpPr>
            <p:spPr bwMode="auto">
              <a:xfrm>
                <a:off x="4435" y="377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8" name="Line 886"/>
              <p:cNvSpPr>
                <a:spLocks noChangeShapeType="1"/>
              </p:cNvSpPr>
              <p:nvPr/>
            </p:nvSpPr>
            <p:spPr bwMode="auto">
              <a:xfrm flipH="1" flipV="1">
                <a:off x="4800" y="3850"/>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89" name="Line 887"/>
              <p:cNvSpPr>
                <a:spLocks noChangeShapeType="1"/>
              </p:cNvSpPr>
              <p:nvPr/>
            </p:nvSpPr>
            <p:spPr bwMode="auto">
              <a:xfrm flipV="1">
                <a:off x="4786" y="3850"/>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0" name="Line 888"/>
              <p:cNvSpPr>
                <a:spLocks noChangeShapeType="1"/>
              </p:cNvSpPr>
              <p:nvPr/>
            </p:nvSpPr>
            <p:spPr bwMode="auto">
              <a:xfrm flipH="1" flipV="1">
                <a:off x="3685" y="382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1" name="Line 889"/>
              <p:cNvSpPr>
                <a:spLocks noChangeShapeType="1"/>
              </p:cNvSpPr>
              <p:nvPr/>
            </p:nvSpPr>
            <p:spPr bwMode="auto">
              <a:xfrm flipV="1">
                <a:off x="3670" y="382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2" name="Line 890"/>
              <p:cNvSpPr>
                <a:spLocks noChangeShapeType="1"/>
              </p:cNvSpPr>
              <p:nvPr/>
            </p:nvSpPr>
            <p:spPr bwMode="auto">
              <a:xfrm flipH="1" flipV="1">
                <a:off x="3926" y="3803"/>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3" name="Line 891"/>
              <p:cNvSpPr>
                <a:spLocks noChangeShapeType="1"/>
              </p:cNvSpPr>
              <p:nvPr/>
            </p:nvSpPr>
            <p:spPr bwMode="auto">
              <a:xfrm flipV="1">
                <a:off x="3911" y="3803"/>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4" name="Line 892"/>
              <p:cNvSpPr>
                <a:spLocks noChangeShapeType="1"/>
              </p:cNvSpPr>
              <p:nvPr/>
            </p:nvSpPr>
            <p:spPr bwMode="auto">
              <a:xfrm flipH="1" flipV="1">
                <a:off x="3614" y="3826"/>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5" name="Line 893"/>
              <p:cNvSpPr>
                <a:spLocks noChangeShapeType="1"/>
              </p:cNvSpPr>
              <p:nvPr/>
            </p:nvSpPr>
            <p:spPr bwMode="auto">
              <a:xfrm flipV="1">
                <a:off x="3599" y="3826"/>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6" name="Line 894"/>
              <p:cNvSpPr>
                <a:spLocks noChangeShapeType="1"/>
              </p:cNvSpPr>
              <p:nvPr/>
            </p:nvSpPr>
            <p:spPr bwMode="auto">
              <a:xfrm flipH="1" flipV="1">
                <a:off x="4730" y="3848"/>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7" name="Line 895"/>
              <p:cNvSpPr>
                <a:spLocks noChangeShapeType="1"/>
              </p:cNvSpPr>
              <p:nvPr/>
            </p:nvSpPr>
            <p:spPr bwMode="auto">
              <a:xfrm flipV="1">
                <a:off x="4715" y="384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8" name="Line 896"/>
              <p:cNvSpPr>
                <a:spLocks noChangeShapeType="1"/>
              </p:cNvSpPr>
              <p:nvPr/>
            </p:nvSpPr>
            <p:spPr bwMode="auto">
              <a:xfrm>
                <a:off x="4348" y="3430"/>
                <a:ext cx="26" cy="16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099" name="Line 897"/>
              <p:cNvSpPr>
                <a:spLocks noChangeShapeType="1"/>
              </p:cNvSpPr>
              <p:nvPr/>
            </p:nvSpPr>
            <p:spPr bwMode="auto">
              <a:xfrm>
                <a:off x="4359" y="3575"/>
                <a:ext cx="15"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0" name="Line 898"/>
              <p:cNvSpPr>
                <a:spLocks noChangeShapeType="1"/>
              </p:cNvSpPr>
              <p:nvPr/>
            </p:nvSpPr>
            <p:spPr bwMode="auto">
              <a:xfrm flipH="1" flipV="1">
                <a:off x="3755" y="3826"/>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1" name="Line 899"/>
              <p:cNvSpPr>
                <a:spLocks noChangeShapeType="1"/>
              </p:cNvSpPr>
              <p:nvPr/>
            </p:nvSpPr>
            <p:spPr bwMode="auto">
              <a:xfrm flipV="1">
                <a:off x="3740" y="382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2" name="Line 900"/>
              <p:cNvSpPr>
                <a:spLocks noChangeShapeType="1"/>
              </p:cNvSpPr>
              <p:nvPr/>
            </p:nvSpPr>
            <p:spPr bwMode="auto">
              <a:xfrm flipH="1" flipV="1">
                <a:off x="4997" y="3860"/>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3" name="Line 901"/>
              <p:cNvSpPr>
                <a:spLocks noChangeShapeType="1"/>
              </p:cNvSpPr>
              <p:nvPr/>
            </p:nvSpPr>
            <p:spPr bwMode="auto">
              <a:xfrm flipV="1">
                <a:off x="4983" y="3860"/>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4" name="Line 902"/>
              <p:cNvSpPr>
                <a:spLocks noChangeShapeType="1"/>
              </p:cNvSpPr>
              <p:nvPr/>
            </p:nvSpPr>
            <p:spPr bwMode="auto">
              <a:xfrm flipH="1" flipV="1">
                <a:off x="5068" y="3860"/>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5" name="Line 903"/>
              <p:cNvSpPr>
                <a:spLocks noChangeShapeType="1"/>
              </p:cNvSpPr>
              <p:nvPr/>
            </p:nvSpPr>
            <p:spPr bwMode="auto">
              <a:xfrm flipV="1">
                <a:off x="5053" y="386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6" name="Line 904"/>
              <p:cNvSpPr>
                <a:spLocks noChangeShapeType="1"/>
              </p:cNvSpPr>
              <p:nvPr/>
            </p:nvSpPr>
            <p:spPr bwMode="auto">
              <a:xfrm flipH="1" flipV="1">
                <a:off x="4603" y="3830"/>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7" name="Line 905"/>
              <p:cNvSpPr>
                <a:spLocks noChangeShapeType="1"/>
              </p:cNvSpPr>
              <p:nvPr/>
            </p:nvSpPr>
            <p:spPr bwMode="auto">
              <a:xfrm>
                <a:off x="4588" y="382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8" name="Line 906"/>
              <p:cNvSpPr>
                <a:spLocks noChangeShapeType="1"/>
              </p:cNvSpPr>
              <p:nvPr/>
            </p:nvSpPr>
            <p:spPr bwMode="auto">
              <a:xfrm flipH="1" flipV="1">
                <a:off x="3826" y="3823"/>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09" name="Line 907"/>
              <p:cNvSpPr>
                <a:spLocks noChangeShapeType="1"/>
              </p:cNvSpPr>
              <p:nvPr/>
            </p:nvSpPr>
            <p:spPr bwMode="auto">
              <a:xfrm flipV="1">
                <a:off x="3811" y="382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0" name="Line 908"/>
              <p:cNvSpPr>
                <a:spLocks noChangeShapeType="1"/>
              </p:cNvSpPr>
              <p:nvPr/>
            </p:nvSpPr>
            <p:spPr bwMode="auto">
              <a:xfrm>
                <a:off x="4330" y="3539"/>
                <a:ext cx="26" cy="1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1" name="Line 909"/>
              <p:cNvSpPr>
                <a:spLocks noChangeShapeType="1"/>
              </p:cNvSpPr>
              <p:nvPr/>
            </p:nvSpPr>
            <p:spPr bwMode="auto">
              <a:xfrm>
                <a:off x="4341" y="3658"/>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2" name="Line 910"/>
              <p:cNvSpPr>
                <a:spLocks noChangeShapeType="1"/>
              </p:cNvSpPr>
              <p:nvPr/>
            </p:nvSpPr>
            <p:spPr bwMode="auto">
              <a:xfrm>
                <a:off x="4365" y="3422"/>
                <a:ext cx="27" cy="8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3" name="Line 911"/>
              <p:cNvSpPr>
                <a:spLocks noChangeShapeType="1"/>
              </p:cNvSpPr>
              <p:nvPr/>
            </p:nvSpPr>
            <p:spPr bwMode="auto">
              <a:xfrm>
                <a:off x="4377" y="3485"/>
                <a:ext cx="15"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4" name="Line 912"/>
              <p:cNvSpPr>
                <a:spLocks noChangeShapeType="1"/>
              </p:cNvSpPr>
              <p:nvPr/>
            </p:nvSpPr>
            <p:spPr bwMode="auto">
              <a:xfrm flipH="1" flipV="1">
                <a:off x="3911" y="3811"/>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5" name="Line 913"/>
              <p:cNvSpPr>
                <a:spLocks noChangeShapeType="1"/>
              </p:cNvSpPr>
              <p:nvPr/>
            </p:nvSpPr>
            <p:spPr bwMode="auto">
              <a:xfrm flipV="1">
                <a:off x="3897" y="3811"/>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6" name="Line 914"/>
              <p:cNvSpPr>
                <a:spLocks noChangeShapeType="1"/>
              </p:cNvSpPr>
              <p:nvPr/>
            </p:nvSpPr>
            <p:spPr bwMode="auto">
              <a:xfrm flipV="1">
                <a:off x="5124" y="385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7" name="Line 915"/>
              <p:cNvSpPr>
                <a:spLocks noChangeShapeType="1"/>
              </p:cNvSpPr>
              <p:nvPr/>
            </p:nvSpPr>
            <p:spPr bwMode="auto">
              <a:xfrm flipH="1" flipV="1">
                <a:off x="4927" y="3857"/>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8" name="Line 916"/>
              <p:cNvSpPr>
                <a:spLocks noChangeShapeType="1"/>
              </p:cNvSpPr>
              <p:nvPr/>
            </p:nvSpPr>
            <p:spPr bwMode="auto">
              <a:xfrm flipV="1">
                <a:off x="4912" y="385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19" name="Line 917"/>
              <p:cNvSpPr>
                <a:spLocks noChangeShapeType="1"/>
              </p:cNvSpPr>
              <p:nvPr/>
            </p:nvSpPr>
            <p:spPr bwMode="auto">
              <a:xfrm flipH="1" flipV="1">
                <a:off x="4856" y="3856"/>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0" name="Line 918"/>
              <p:cNvSpPr>
                <a:spLocks noChangeShapeType="1"/>
              </p:cNvSpPr>
              <p:nvPr/>
            </p:nvSpPr>
            <p:spPr bwMode="auto">
              <a:xfrm flipV="1">
                <a:off x="4841" y="385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1" name="Line 919"/>
              <p:cNvSpPr>
                <a:spLocks noChangeShapeType="1"/>
              </p:cNvSpPr>
              <p:nvPr/>
            </p:nvSpPr>
            <p:spPr bwMode="auto">
              <a:xfrm flipH="1" flipV="1">
                <a:off x="4368" y="3720"/>
                <a:ext cx="26"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2" name="Line 920"/>
              <p:cNvSpPr>
                <a:spLocks noChangeShapeType="1"/>
              </p:cNvSpPr>
              <p:nvPr/>
            </p:nvSpPr>
            <p:spPr bwMode="auto">
              <a:xfrm>
                <a:off x="4341" y="3658"/>
                <a:ext cx="27" cy="6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3" name="Line 921"/>
              <p:cNvSpPr>
                <a:spLocks noChangeShapeType="1"/>
              </p:cNvSpPr>
              <p:nvPr/>
            </p:nvSpPr>
            <p:spPr bwMode="auto">
              <a:xfrm>
                <a:off x="4353" y="371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4" name="Line 922"/>
              <p:cNvSpPr>
                <a:spLocks noChangeShapeType="1"/>
              </p:cNvSpPr>
              <p:nvPr/>
            </p:nvSpPr>
            <p:spPr bwMode="auto">
              <a:xfrm flipH="1" flipV="1">
                <a:off x="3599" y="3832"/>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5" name="Line 923"/>
              <p:cNvSpPr>
                <a:spLocks noChangeShapeType="1"/>
              </p:cNvSpPr>
              <p:nvPr/>
            </p:nvSpPr>
            <p:spPr bwMode="auto">
              <a:xfrm flipV="1">
                <a:off x="3584" y="3832"/>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6" name="Line 924"/>
              <p:cNvSpPr>
                <a:spLocks noChangeShapeType="1"/>
              </p:cNvSpPr>
              <p:nvPr/>
            </p:nvSpPr>
            <p:spPr bwMode="auto">
              <a:xfrm flipH="1" flipV="1">
                <a:off x="3670" y="3831"/>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7" name="Line 925"/>
              <p:cNvSpPr>
                <a:spLocks noChangeShapeType="1"/>
              </p:cNvSpPr>
              <p:nvPr/>
            </p:nvSpPr>
            <p:spPr bwMode="auto">
              <a:xfrm flipV="1">
                <a:off x="3655" y="383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8" name="Line 926"/>
              <p:cNvSpPr>
                <a:spLocks noChangeShapeType="1"/>
              </p:cNvSpPr>
              <p:nvPr/>
            </p:nvSpPr>
            <p:spPr bwMode="auto">
              <a:xfrm flipH="1" flipV="1">
                <a:off x="4659" y="383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29" name="Line 927"/>
              <p:cNvSpPr>
                <a:spLocks noChangeShapeType="1"/>
              </p:cNvSpPr>
              <p:nvPr/>
            </p:nvSpPr>
            <p:spPr bwMode="auto">
              <a:xfrm flipV="1">
                <a:off x="4644" y="383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0" name="Line 928"/>
              <p:cNvSpPr>
                <a:spLocks noChangeShapeType="1"/>
              </p:cNvSpPr>
              <p:nvPr/>
            </p:nvSpPr>
            <p:spPr bwMode="auto">
              <a:xfrm flipH="1" flipV="1">
                <a:off x="4547" y="3811"/>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1" name="Line 929"/>
              <p:cNvSpPr>
                <a:spLocks noChangeShapeType="1"/>
              </p:cNvSpPr>
              <p:nvPr/>
            </p:nvSpPr>
            <p:spPr bwMode="auto">
              <a:xfrm>
                <a:off x="4532" y="380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2" name="Line 930"/>
              <p:cNvSpPr>
                <a:spLocks noChangeShapeType="1"/>
              </p:cNvSpPr>
              <p:nvPr/>
            </p:nvSpPr>
            <p:spPr bwMode="auto">
              <a:xfrm flipH="1" flipV="1">
                <a:off x="4491" y="3797"/>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3" name="Line 931"/>
              <p:cNvSpPr>
                <a:spLocks noChangeShapeType="1"/>
              </p:cNvSpPr>
              <p:nvPr/>
            </p:nvSpPr>
            <p:spPr bwMode="auto">
              <a:xfrm>
                <a:off x="4476" y="379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4" name="Line 932"/>
              <p:cNvSpPr>
                <a:spLocks noChangeShapeType="1"/>
              </p:cNvSpPr>
              <p:nvPr/>
            </p:nvSpPr>
            <p:spPr bwMode="auto">
              <a:xfrm flipH="1" flipV="1">
                <a:off x="4786" y="3851"/>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5" name="Line 933"/>
              <p:cNvSpPr>
                <a:spLocks noChangeShapeType="1"/>
              </p:cNvSpPr>
              <p:nvPr/>
            </p:nvSpPr>
            <p:spPr bwMode="auto">
              <a:xfrm flipV="1">
                <a:off x="4771" y="385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6" name="Line 934"/>
              <p:cNvSpPr>
                <a:spLocks noChangeShapeType="1"/>
              </p:cNvSpPr>
              <p:nvPr/>
            </p:nvSpPr>
            <p:spPr bwMode="auto">
              <a:xfrm>
                <a:off x="4365" y="3422"/>
                <a:ext cx="15"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7" name="Line 935"/>
              <p:cNvSpPr>
                <a:spLocks noChangeShapeType="1"/>
              </p:cNvSpPr>
              <p:nvPr/>
            </p:nvSpPr>
            <p:spPr bwMode="auto">
              <a:xfrm flipH="1" flipV="1">
                <a:off x="3897" y="3818"/>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8" name="Line 936"/>
              <p:cNvSpPr>
                <a:spLocks noChangeShapeType="1"/>
              </p:cNvSpPr>
              <p:nvPr/>
            </p:nvSpPr>
            <p:spPr bwMode="auto">
              <a:xfrm flipV="1">
                <a:off x="3882" y="381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39" name="Line 937"/>
              <p:cNvSpPr>
                <a:spLocks noChangeShapeType="1"/>
              </p:cNvSpPr>
              <p:nvPr/>
            </p:nvSpPr>
            <p:spPr bwMode="auto">
              <a:xfrm flipH="1" flipV="1">
                <a:off x="3811" y="3830"/>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0" name="Line 938"/>
              <p:cNvSpPr>
                <a:spLocks noChangeShapeType="1"/>
              </p:cNvSpPr>
              <p:nvPr/>
            </p:nvSpPr>
            <p:spPr bwMode="auto">
              <a:xfrm flipV="1">
                <a:off x="3796" y="383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1" name="Line 939"/>
              <p:cNvSpPr>
                <a:spLocks noChangeShapeType="1"/>
              </p:cNvSpPr>
              <p:nvPr/>
            </p:nvSpPr>
            <p:spPr bwMode="auto">
              <a:xfrm flipH="1" flipV="1">
                <a:off x="3740" y="3829"/>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2" name="Line 940"/>
              <p:cNvSpPr>
                <a:spLocks noChangeShapeType="1"/>
              </p:cNvSpPr>
              <p:nvPr/>
            </p:nvSpPr>
            <p:spPr bwMode="auto">
              <a:xfrm flipV="1">
                <a:off x="3726" y="3829"/>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3" name="Line 941"/>
              <p:cNvSpPr>
                <a:spLocks noChangeShapeType="1"/>
              </p:cNvSpPr>
              <p:nvPr/>
            </p:nvSpPr>
            <p:spPr bwMode="auto">
              <a:xfrm flipH="1" flipV="1">
                <a:off x="4715" y="3849"/>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4" name="Line 942"/>
              <p:cNvSpPr>
                <a:spLocks noChangeShapeType="1"/>
              </p:cNvSpPr>
              <p:nvPr/>
            </p:nvSpPr>
            <p:spPr bwMode="auto">
              <a:xfrm>
                <a:off x="4700" y="384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5" name="Line 943"/>
              <p:cNvSpPr>
                <a:spLocks noChangeShapeType="1"/>
              </p:cNvSpPr>
              <p:nvPr/>
            </p:nvSpPr>
            <p:spPr bwMode="auto">
              <a:xfrm flipH="1" flipV="1">
                <a:off x="5053" y="386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6" name="Line 944"/>
              <p:cNvSpPr>
                <a:spLocks noChangeShapeType="1"/>
              </p:cNvSpPr>
              <p:nvPr/>
            </p:nvSpPr>
            <p:spPr bwMode="auto">
              <a:xfrm flipV="1">
                <a:off x="5039" y="3863"/>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7" name="Line 945"/>
              <p:cNvSpPr>
                <a:spLocks noChangeShapeType="1"/>
              </p:cNvSpPr>
              <p:nvPr/>
            </p:nvSpPr>
            <p:spPr bwMode="auto">
              <a:xfrm flipH="1" flipV="1">
                <a:off x="4983" y="3862"/>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8" name="Line 946"/>
              <p:cNvSpPr>
                <a:spLocks noChangeShapeType="1"/>
              </p:cNvSpPr>
              <p:nvPr/>
            </p:nvSpPr>
            <p:spPr bwMode="auto">
              <a:xfrm flipV="1">
                <a:off x="4968" y="386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49" name="Line 947"/>
              <p:cNvSpPr>
                <a:spLocks noChangeShapeType="1"/>
              </p:cNvSpPr>
              <p:nvPr/>
            </p:nvSpPr>
            <p:spPr bwMode="auto">
              <a:xfrm flipH="1" flipV="1">
                <a:off x="4435" y="3778"/>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0" name="Line 948"/>
              <p:cNvSpPr>
                <a:spLocks noChangeShapeType="1"/>
              </p:cNvSpPr>
              <p:nvPr/>
            </p:nvSpPr>
            <p:spPr bwMode="auto">
              <a:xfrm>
                <a:off x="4421" y="3775"/>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1" name="Line 949"/>
              <p:cNvSpPr>
                <a:spLocks noChangeShapeType="1"/>
              </p:cNvSpPr>
              <p:nvPr/>
            </p:nvSpPr>
            <p:spPr bwMode="auto">
              <a:xfrm flipH="1" flipV="1">
                <a:off x="3584" y="3838"/>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2" name="Line 950"/>
              <p:cNvSpPr>
                <a:spLocks noChangeShapeType="1"/>
              </p:cNvSpPr>
              <p:nvPr/>
            </p:nvSpPr>
            <p:spPr bwMode="auto">
              <a:xfrm flipV="1">
                <a:off x="3570" y="3838"/>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3" name="Line 951"/>
              <p:cNvSpPr>
                <a:spLocks noChangeShapeType="1"/>
              </p:cNvSpPr>
              <p:nvPr/>
            </p:nvSpPr>
            <p:spPr bwMode="auto">
              <a:xfrm flipV="1">
                <a:off x="5109" y="386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4" name="Line 952"/>
              <p:cNvSpPr>
                <a:spLocks noChangeShapeType="1"/>
              </p:cNvSpPr>
              <p:nvPr/>
            </p:nvSpPr>
            <p:spPr bwMode="auto">
              <a:xfrm flipH="1" flipV="1">
                <a:off x="4841" y="3859"/>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5" name="Line 953"/>
              <p:cNvSpPr>
                <a:spLocks noChangeShapeType="1"/>
              </p:cNvSpPr>
              <p:nvPr/>
            </p:nvSpPr>
            <p:spPr bwMode="auto">
              <a:xfrm flipV="1">
                <a:off x="4827" y="3859"/>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6" name="Line 954"/>
              <p:cNvSpPr>
                <a:spLocks noChangeShapeType="1"/>
              </p:cNvSpPr>
              <p:nvPr/>
            </p:nvSpPr>
            <p:spPr bwMode="auto">
              <a:xfrm flipH="1" flipV="1">
                <a:off x="4394" y="3750"/>
                <a:ext cx="27"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7" name="Line 955"/>
              <p:cNvSpPr>
                <a:spLocks noChangeShapeType="1"/>
              </p:cNvSpPr>
              <p:nvPr/>
            </p:nvSpPr>
            <p:spPr bwMode="auto">
              <a:xfrm>
                <a:off x="4379" y="374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8" name="Line 956"/>
              <p:cNvSpPr>
                <a:spLocks noChangeShapeType="1"/>
              </p:cNvSpPr>
              <p:nvPr/>
            </p:nvSpPr>
            <p:spPr bwMode="auto">
              <a:xfrm flipH="1" flipV="1">
                <a:off x="4912" y="3859"/>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59" name="Line 957"/>
              <p:cNvSpPr>
                <a:spLocks noChangeShapeType="1"/>
              </p:cNvSpPr>
              <p:nvPr/>
            </p:nvSpPr>
            <p:spPr bwMode="auto">
              <a:xfrm flipV="1">
                <a:off x="4897" y="385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0" name="Line 958"/>
              <p:cNvSpPr>
                <a:spLocks noChangeShapeType="1"/>
              </p:cNvSpPr>
              <p:nvPr/>
            </p:nvSpPr>
            <p:spPr bwMode="auto">
              <a:xfrm flipH="1" flipV="1">
                <a:off x="3882" y="3824"/>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1" name="Line 959"/>
              <p:cNvSpPr>
                <a:spLocks noChangeShapeType="1"/>
              </p:cNvSpPr>
              <p:nvPr/>
            </p:nvSpPr>
            <p:spPr bwMode="auto">
              <a:xfrm flipV="1">
                <a:off x="3867" y="382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2" name="Line 960"/>
              <p:cNvSpPr>
                <a:spLocks noChangeShapeType="1"/>
              </p:cNvSpPr>
              <p:nvPr/>
            </p:nvSpPr>
            <p:spPr bwMode="auto">
              <a:xfrm flipH="1">
                <a:off x="3997" y="3783"/>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3" name="Line 961"/>
              <p:cNvSpPr>
                <a:spLocks noChangeShapeType="1"/>
              </p:cNvSpPr>
              <p:nvPr/>
            </p:nvSpPr>
            <p:spPr bwMode="auto">
              <a:xfrm flipH="1">
                <a:off x="3997" y="3770"/>
                <a:ext cx="14"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4" name="Line 962"/>
              <p:cNvSpPr>
                <a:spLocks noChangeShapeType="1"/>
              </p:cNvSpPr>
              <p:nvPr/>
            </p:nvSpPr>
            <p:spPr bwMode="auto">
              <a:xfrm flipV="1">
                <a:off x="3982" y="3784"/>
                <a:ext cx="15"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5" name="Line 963"/>
              <p:cNvSpPr>
                <a:spLocks noChangeShapeType="1"/>
              </p:cNvSpPr>
              <p:nvPr/>
            </p:nvSpPr>
            <p:spPr bwMode="auto">
              <a:xfrm flipH="1" flipV="1">
                <a:off x="3796" y="3835"/>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6" name="Line 964"/>
              <p:cNvSpPr>
                <a:spLocks noChangeShapeType="1"/>
              </p:cNvSpPr>
              <p:nvPr/>
            </p:nvSpPr>
            <p:spPr bwMode="auto">
              <a:xfrm flipV="1">
                <a:off x="3782" y="3835"/>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7" name="Line 965"/>
              <p:cNvSpPr>
                <a:spLocks noChangeShapeType="1"/>
              </p:cNvSpPr>
              <p:nvPr/>
            </p:nvSpPr>
            <p:spPr bwMode="auto">
              <a:xfrm flipH="1">
                <a:off x="4011" y="3760"/>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8" name="Line 966"/>
              <p:cNvSpPr>
                <a:spLocks noChangeShapeType="1"/>
              </p:cNvSpPr>
              <p:nvPr/>
            </p:nvSpPr>
            <p:spPr bwMode="auto">
              <a:xfrm flipH="1">
                <a:off x="4011" y="3755"/>
                <a:ext cx="15"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69" name="Line 967"/>
              <p:cNvSpPr>
                <a:spLocks noChangeShapeType="1"/>
              </p:cNvSpPr>
              <p:nvPr/>
            </p:nvSpPr>
            <p:spPr bwMode="auto">
              <a:xfrm flipH="1" flipV="1">
                <a:off x="4588" y="3828"/>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0" name="Line 968"/>
              <p:cNvSpPr>
                <a:spLocks noChangeShapeType="1"/>
              </p:cNvSpPr>
              <p:nvPr/>
            </p:nvSpPr>
            <p:spPr bwMode="auto">
              <a:xfrm>
                <a:off x="4574" y="3826"/>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1" name="Line 969"/>
              <p:cNvSpPr>
                <a:spLocks noChangeShapeType="1"/>
              </p:cNvSpPr>
              <p:nvPr/>
            </p:nvSpPr>
            <p:spPr bwMode="auto">
              <a:xfrm flipH="1" flipV="1">
                <a:off x="3982" y="3796"/>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2" name="Line 970"/>
              <p:cNvSpPr>
                <a:spLocks noChangeShapeType="1"/>
              </p:cNvSpPr>
              <p:nvPr/>
            </p:nvSpPr>
            <p:spPr bwMode="auto">
              <a:xfrm flipV="1">
                <a:off x="3967" y="3796"/>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3" name="Line 971"/>
              <p:cNvSpPr>
                <a:spLocks noChangeShapeType="1"/>
              </p:cNvSpPr>
              <p:nvPr/>
            </p:nvSpPr>
            <p:spPr bwMode="auto">
              <a:xfrm flipH="1" flipV="1">
                <a:off x="3655" y="3833"/>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4" name="Line 972"/>
              <p:cNvSpPr>
                <a:spLocks noChangeShapeType="1"/>
              </p:cNvSpPr>
              <p:nvPr/>
            </p:nvSpPr>
            <p:spPr bwMode="auto">
              <a:xfrm flipV="1">
                <a:off x="3640" y="383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5" name="Line 973"/>
              <p:cNvSpPr>
                <a:spLocks noChangeShapeType="1"/>
              </p:cNvSpPr>
              <p:nvPr/>
            </p:nvSpPr>
            <p:spPr bwMode="auto">
              <a:xfrm flipH="1" flipV="1">
                <a:off x="3726" y="3833"/>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6" name="Line 974"/>
              <p:cNvSpPr>
                <a:spLocks noChangeShapeType="1"/>
              </p:cNvSpPr>
              <p:nvPr/>
            </p:nvSpPr>
            <p:spPr bwMode="auto">
              <a:xfrm flipV="1">
                <a:off x="3711" y="383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7" name="Line 975"/>
              <p:cNvSpPr>
                <a:spLocks noChangeShapeType="1"/>
              </p:cNvSpPr>
              <p:nvPr/>
            </p:nvSpPr>
            <p:spPr bwMode="auto">
              <a:xfrm flipH="1" flipV="1">
                <a:off x="4644" y="3840"/>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8" name="Line 976"/>
              <p:cNvSpPr>
                <a:spLocks noChangeShapeType="1"/>
              </p:cNvSpPr>
              <p:nvPr/>
            </p:nvSpPr>
            <p:spPr bwMode="auto">
              <a:xfrm flipV="1">
                <a:off x="4629" y="384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79" name="Line 977"/>
              <p:cNvSpPr>
                <a:spLocks noChangeShapeType="1"/>
              </p:cNvSpPr>
              <p:nvPr/>
            </p:nvSpPr>
            <p:spPr bwMode="auto">
              <a:xfrm flipH="1" flipV="1">
                <a:off x="4771" y="385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0" name="Line 978"/>
              <p:cNvSpPr>
                <a:spLocks noChangeShapeType="1"/>
              </p:cNvSpPr>
              <p:nvPr/>
            </p:nvSpPr>
            <p:spPr bwMode="auto">
              <a:xfrm flipV="1">
                <a:off x="4756" y="385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1" name="Line 979"/>
              <p:cNvSpPr>
                <a:spLocks noChangeShapeType="1"/>
              </p:cNvSpPr>
              <p:nvPr/>
            </p:nvSpPr>
            <p:spPr bwMode="auto">
              <a:xfrm flipH="1">
                <a:off x="4026" y="3732"/>
                <a:ext cx="27"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2" name="Line 980"/>
              <p:cNvSpPr>
                <a:spLocks noChangeShapeType="1"/>
              </p:cNvSpPr>
              <p:nvPr/>
            </p:nvSpPr>
            <p:spPr bwMode="auto">
              <a:xfrm flipH="1">
                <a:off x="4026" y="3696"/>
                <a:ext cx="41" cy="5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3" name="Line 981"/>
              <p:cNvSpPr>
                <a:spLocks noChangeShapeType="1"/>
              </p:cNvSpPr>
              <p:nvPr/>
            </p:nvSpPr>
            <p:spPr bwMode="auto">
              <a:xfrm flipH="1" flipV="1">
                <a:off x="3967" y="3807"/>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4" name="Line 982"/>
              <p:cNvSpPr>
                <a:spLocks noChangeShapeType="1"/>
              </p:cNvSpPr>
              <p:nvPr/>
            </p:nvSpPr>
            <p:spPr bwMode="auto">
              <a:xfrm flipV="1">
                <a:off x="3953" y="3807"/>
                <a:ext cx="14"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5" name="Line 983"/>
              <p:cNvSpPr>
                <a:spLocks noChangeShapeType="1"/>
              </p:cNvSpPr>
              <p:nvPr/>
            </p:nvSpPr>
            <p:spPr bwMode="auto">
              <a:xfrm flipH="1" flipV="1">
                <a:off x="5039" y="386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6" name="Line 984"/>
              <p:cNvSpPr>
                <a:spLocks noChangeShapeType="1"/>
              </p:cNvSpPr>
              <p:nvPr/>
            </p:nvSpPr>
            <p:spPr bwMode="auto">
              <a:xfrm flipV="1">
                <a:off x="5024" y="386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7" name="Line 985"/>
              <p:cNvSpPr>
                <a:spLocks noChangeShapeType="1"/>
              </p:cNvSpPr>
              <p:nvPr/>
            </p:nvSpPr>
            <p:spPr bwMode="auto">
              <a:xfrm flipH="1" flipV="1">
                <a:off x="4532" y="3809"/>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8" name="Line 986"/>
              <p:cNvSpPr>
                <a:spLocks noChangeShapeType="1"/>
              </p:cNvSpPr>
              <p:nvPr/>
            </p:nvSpPr>
            <p:spPr bwMode="auto">
              <a:xfrm>
                <a:off x="4518" y="3808"/>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89" name="Line 987"/>
              <p:cNvSpPr>
                <a:spLocks noChangeShapeType="1"/>
              </p:cNvSpPr>
              <p:nvPr/>
            </p:nvSpPr>
            <p:spPr bwMode="auto">
              <a:xfrm flipH="1" flipV="1">
                <a:off x="3570" y="3841"/>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90" name="Line 988"/>
              <p:cNvSpPr>
                <a:spLocks noChangeShapeType="1"/>
              </p:cNvSpPr>
              <p:nvPr/>
            </p:nvSpPr>
            <p:spPr bwMode="auto">
              <a:xfrm flipV="1">
                <a:off x="5095" y="386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91" name="Line 989"/>
              <p:cNvSpPr>
                <a:spLocks noChangeShapeType="1"/>
              </p:cNvSpPr>
              <p:nvPr/>
            </p:nvSpPr>
            <p:spPr bwMode="auto">
              <a:xfrm flipH="1" flipV="1">
                <a:off x="4476" y="3795"/>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92" name="Line 990"/>
              <p:cNvSpPr>
                <a:spLocks noChangeShapeType="1"/>
              </p:cNvSpPr>
              <p:nvPr/>
            </p:nvSpPr>
            <p:spPr bwMode="auto">
              <a:xfrm>
                <a:off x="4462" y="3794"/>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1193" name="Line 991"/>
              <p:cNvSpPr>
                <a:spLocks noChangeShapeType="1"/>
              </p:cNvSpPr>
              <p:nvPr/>
            </p:nvSpPr>
            <p:spPr bwMode="auto">
              <a:xfrm flipH="1" flipV="1">
                <a:off x="3867" y="3830"/>
                <a:ext cx="26" cy="16"/>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3" name="Group 992"/>
            <p:cNvGrpSpPr>
              <a:grpSpLocks/>
            </p:cNvGrpSpPr>
            <p:nvPr/>
          </p:nvGrpSpPr>
          <p:grpSpPr bwMode="auto">
            <a:xfrm>
              <a:off x="3596" y="3372"/>
              <a:ext cx="1499" cy="512"/>
              <a:chOff x="3596" y="3372"/>
              <a:chExt cx="1499" cy="512"/>
            </a:xfrm>
          </p:grpSpPr>
          <p:sp>
            <p:nvSpPr>
              <p:cNvPr id="310794" name="Line 993"/>
              <p:cNvSpPr>
                <a:spLocks noChangeShapeType="1"/>
              </p:cNvSpPr>
              <p:nvPr/>
            </p:nvSpPr>
            <p:spPr bwMode="auto">
              <a:xfrm flipV="1">
                <a:off x="3852" y="383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95" name="Line 994"/>
              <p:cNvSpPr>
                <a:spLocks noChangeShapeType="1"/>
              </p:cNvSpPr>
              <p:nvPr/>
            </p:nvSpPr>
            <p:spPr bwMode="auto">
              <a:xfrm flipH="1" flipV="1">
                <a:off x="3953" y="3816"/>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96" name="Line 995"/>
              <p:cNvSpPr>
                <a:spLocks noChangeShapeType="1"/>
              </p:cNvSpPr>
              <p:nvPr/>
            </p:nvSpPr>
            <p:spPr bwMode="auto">
              <a:xfrm flipV="1">
                <a:off x="3938" y="3816"/>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97" name="Line 996"/>
              <p:cNvSpPr>
                <a:spLocks noChangeShapeType="1"/>
              </p:cNvSpPr>
              <p:nvPr/>
            </p:nvSpPr>
            <p:spPr bwMode="auto">
              <a:xfrm flipH="1" flipV="1">
                <a:off x="4968" y="386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98" name="Line 997"/>
              <p:cNvSpPr>
                <a:spLocks noChangeShapeType="1"/>
              </p:cNvSpPr>
              <p:nvPr/>
            </p:nvSpPr>
            <p:spPr bwMode="auto">
              <a:xfrm flipV="1">
                <a:off x="4953" y="386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99" name="Line 998"/>
              <p:cNvSpPr>
                <a:spLocks noChangeShapeType="1"/>
              </p:cNvSpPr>
              <p:nvPr/>
            </p:nvSpPr>
            <p:spPr bwMode="auto">
              <a:xfrm flipH="1" flipV="1">
                <a:off x="4700" y="384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0" name="Line 999"/>
              <p:cNvSpPr>
                <a:spLocks noChangeShapeType="1"/>
              </p:cNvSpPr>
              <p:nvPr/>
            </p:nvSpPr>
            <p:spPr bwMode="auto">
              <a:xfrm flipV="1">
                <a:off x="4685" y="384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1" name="Line 1000"/>
              <p:cNvSpPr>
                <a:spLocks noChangeShapeType="1"/>
              </p:cNvSpPr>
              <p:nvPr/>
            </p:nvSpPr>
            <p:spPr bwMode="auto">
              <a:xfrm flipH="1" flipV="1">
                <a:off x="4353" y="3713"/>
                <a:ext cx="26"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2" name="Line 1001"/>
              <p:cNvSpPr>
                <a:spLocks noChangeShapeType="1"/>
              </p:cNvSpPr>
              <p:nvPr/>
            </p:nvSpPr>
            <p:spPr bwMode="auto">
              <a:xfrm>
                <a:off x="4327" y="3648"/>
                <a:ext cx="26" cy="6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3" name="Line 1002"/>
              <p:cNvSpPr>
                <a:spLocks noChangeShapeType="1"/>
              </p:cNvSpPr>
              <p:nvPr/>
            </p:nvSpPr>
            <p:spPr bwMode="auto">
              <a:xfrm>
                <a:off x="4338" y="3706"/>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4" name="Line 1003"/>
              <p:cNvSpPr>
                <a:spLocks noChangeShapeType="1"/>
              </p:cNvSpPr>
              <p:nvPr/>
            </p:nvSpPr>
            <p:spPr bwMode="auto">
              <a:xfrm flipH="1" flipV="1">
                <a:off x="3711" y="3840"/>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5" name="Line 1004"/>
              <p:cNvSpPr>
                <a:spLocks noChangeShapeType="1"/>
              </p:cNvSpPr>
              <p:nvPr/>
            </p:nvSpPr>
            <p:spPr bwMode="auto">
              <a:xfrm flipV="1">
                <a:off x="3696" y="384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6" name="Line 1005"/>
              <p:cNvSpPr>
                <a:spLocks noChangeShapeType="1"/>
              </p:cNvSpPr>
              <p:nvPr/>
            </p:nvSpPr>
            <p:spPr bwMode="auto">
              <a:xfrm flipH="1" flipV="1">
                <a:off x="4897" y="3862"/>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7" name="Line 1006"/>
              <p:cNvSpPr>
                <a:spLocks noChangeShapeType="1"/>
              </p:cNvSpPr>
              <p:nvPr/>
            </p:nvSpPr>
            <p:spPr bwMode="auto">
              <a:xfrm flipV="1">
                <a:off x="4883" y="3862"/>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8" name="Line 1007"/>
              <p:cNvSpPr>
                <a:spLocks noChangeShapeType="1"/>
              </p:cNvSpPr>
              <p:nvPr/>
            </p:nvSpPr>
            <p:spPr bwMode="auto">
              <a:xfrm flipH="1" flipV="1">
                <a:off x="4827" y="3861"/>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09" name="Line 1008"/>
              <p:cNvSpPr>
                <a:spLocks noChangeShapeType="1"/>
              </p:cNvSpPr>
              <p:nvPr/>
            </p:nvSpPr>
            <p:spPr bwMode="auto">
              <a:xfrm flipV="1">
                <a:off x="4812" y="386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0" name="Line 1009"/>
              <p:cNvSpPr>
                <a:spLocks noChangeShapeType="1"/>
              </p:cNvSpPr>
              <p:nvPr/>
            </p:nvSpPr>
            <p:spPr bwMode="auto">
              <a:xfrm>
                <a:off x="4315" y="3522"/>
                <a:ext cx="26" cy="13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1" name="Line 1010"/>
              <p:cNvSpPr>
                <a:spLocks noChangeShapeType="1"/>
              </p:cNvSpPr>
              <p:nvPr/>
            </p:nvSpPr>
            <p:spPr bwMode="auto">
              <a:xfrm>
                <a:off x="4327" y="3648"/>
                <a:ext cx="14"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2" name="Line 1011"/>
              <p:cNvSpPr>
                <a:spLocks noChangeShapeType="1"/>
              </p:cNvSpPr>
              <p:nvPr/>
            </p:nvSpPr>
            <p:spPr bwMode="auto">
              <a:xfrm flipH="1">
                <a:off x="4043" y="3652"/>
                <a:ext cx="39" cy="7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3" name="Line 1012"/>
              <p:cNvSpPr>
                <a:spLocks noChangeShapeType="1"/>
              </p:cNvSpPr>
              <p:nvPr/>
            </p:nvSpPr>
            <p:spPr bwMode="auto">
              <a:xfrm flipH="1" flipV="1">
                <a:off x="3640" y="3838"/>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4" name="Line 1013"/>
              <p:cNvSpPr>
                <a:spLocks noChangeShapeType="1"/>
              </p:cNvSpPr>
              <p:nvPr/>
            </p:nvSpPr>
            <p:spPr bwMode="auto">
              <a:xfrm flipV="1">
                <a:off x="3626" y="3838"/>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5" name="Line 1014"/>
              <p:cNvSpPr>
                <a:spLocks noChangeShapeType="1"/>
              </p:cNvSpPr>
              <p:nvPr/>
            </p:nvSpPr>
            <p:spPr bwMode="auto">
              <a:xfrm flipH="1" flipV="1">
                <a:off x="3782" y="3838"/>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6" name="Line 1015"/>
              <p:cNvSpPr>
                <a:spLocks noChangeShapeType="1"/>
              </p:cNvSpPr>
              <p:nvPr/>
            </p:nvSpPr>
            <p:spPr bwMode="auto">
              <a:xfrm flipV="1">
                <a:off x="3767" y="383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7" name="Line 1016"/>
              <p:cNvSpPr>
                <a:spLocks noChangeShapeType="1"/>
              </p:cNvSpPr>
              <p:nvPr/>
            </p:nvSpPr>
            <p:spPr bwMode="auto">
              <a:xfrm flipH="1" flipV="1">
                <a:off x="4421" y="3775"/>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8" name="Line 1017"/>
              <p:cNvSpPr>
                <a:spLocks noChangeShapeType="1"/>
              </p:cNvSpPr>
              <p:nvPr/>
            </p:nvSpPr>
            <p:spPr bwMode="auto">
              <a:xfrm>
                <a:off x="4406" y="377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19" name="Line 1018"/>
              <p:cNvSpPr>
                <a:spLocks noChangeShapeType="1"/>
              </p:cNvSpPr>
              <p:nvPr/>
            </p:nvSpPr>
            <p:spPr bwMode="auto">
              <a:xfrm flipH="1" flipV="1">
                <a:off x="3852" y="3837"/>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0" name="Line 1019"/>
              <p:cNvSpPr>
                <a:spLocks noChangeShapeType="1"/>
              </p:cNvSpPr>
              <p:nvPr/>
            </p:nvSpPr>
            <p:spPr bwMode="auto">
              <a:xfrm flipV="1">
                <a:off x="3838" y="3837"/>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1" name="Line 1020"/>
              <p:cNvSpPr>
                <a:spLocks noChangeShapeType="1"/>
              </p:cNvSpPr>
              <p:nvPr/>
            </p:nvSpPr>
            <p:spPr bwMode="auto">
              <a:xfrm flipH="1" flipV="1">
                <a:off x="3938" y="3824"/>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2" name="Line 1021"/>
              <p:cNvSpPr>
                <a:spLocks noChangeShapeType="1"/>
              </p:cNvSpPr>
              <p:nvPr/>
            </p:nvSpPr>
            <p:spPr bwMode="auto">
              <a:xfrm flipV="1">
                <a:off x="3923" y="3824"/>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3" name="Line 1022"/>
              <p:cNvSpPr>
                <a:spLocks noChangeShapeType="1"/>
              </p:cNvSpPr>
              <p:nvPr/>
            </p:nvSpPr>
            <p:spPr bwMode="auto">
              <a:xfrm>
                <a:off x="4333" y="3401"/>
                <a:ext cx="26" cy="17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4" name="Line 1023"/>
              <p:cNvSpPr>
                <a:spLocks noChangeShapeType="1"/>
              </p:cNvSpPr>
              <p:nvPr/>
            </p:nvSpPr>
            <p:spPr bwMode="auto">
              <a:xfrm>
                <a:off x="4344" y="3556"/>
                <a:ext cx="15"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5" name="Line 0"/>
              <p:cNvSpPr>
                <a:spLocks noChangeShapeType="1"/>
              </p:cNvSpPr>
              <p:nvPr/>
            </p:nvSpPr>
            <p:spPr bwMode="auto">
              <a:xfrm flipH="1" flipV="1">
                <a:off x="4629" y="384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6" name="Line 1"/>
              <p:cNvSpPr>
                <a:spLocks noChangeShapeType="1"/>
              </p:cNvSpPr>
              <p:nvPr/>
            </p:nvSpPr>
            <p:spPr bwMode="auto">
              <a:xfrm>
                <a:off x="4615" y="3841"/>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7" name="Line 2"/>
              <p:cNvSpPr>
                <a:spLocks noChangeShapeType="1"/>
              </p:cNvSpPr>
              <p:nvPr/>
            </p:nvSpPr>
            <p:spPr bwMode="auto">
              <a:xfrm flipH="1" flipV="1">
                <a:off x="4756" y="3855"/>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8" name="Line 3"/>
              <p:cNvSpPr>
                <a:spLocks noChangeShapeType="1"/>
              </p:cNvSpPr>
              <p:nvPr/>
            </p:nvSpPr>
            <p:spPr bwMode="auto">
              <a:xfrm>
                <a:off x="4741" y="385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29" name="Line 4"/>
              <p:cNvSpPr>
                <a:spLocks noChangeShapeType="1"/>
              </p:cNvSpPr>
              <p:nvPr/>
            </p:nvSpPr>
            <p:spPr bwMode="auto">
              <a:xfrm flipH="1" flipV="1">
                <a:off x="4574" y="3826"/>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0" name="Line 5"/>
              <p:cNvSpPr>
                <a:spLocks noChangeShapeType="1"/>
              </p:cNvSpPr>
              <p:nvPr/>
            </p:nvSpPr>
            <p:spPr bwMode="auto">
              <a:xfrm>
                <a:off x="4559" y="382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1" name="Line 6"/>
              <p:cNvSpPr>
                <a:spLocks noChangeShapeType="1"/>
              </p:cNvSpPr>
              <p:nvPr/>
            </p:nvSpPr>
            <p:spPr bwMode="auto">
              <a:xfrm flipH="1" flipV="1">
                <a:off x="3696" y="3845"/>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2" name="Line 7"/>
              <p:cNvSpPr>
                <a:spLocks noChangeShapeType="1"/>
              </p:cNvSpPr>
              <p:nvPr/>
            </p:nvSpPr>
            <p:spPr bwMode="auto">
              <a:xfrm flipV="1">
                <a:off x="3682" y="384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3" name="Line 8"/>
              <p:cNvSpPr>
                <a:spLocks noChangeShapeType="1"/>
              </p:cNvSpPr>
              <p:nvPr/>
            </p:nvSpPr>
            <p:spPr bwMode="auto">
              <a:xfrm flipV="1">
                <a:off x="5080" y="386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4" name="Line 9"/>
              <p:cNvSpPr>
                <a:spLocks noChangeShapeType="1"/>
              </p:cNvSpPr>
              <p:nvPr/>
            </p:nvSpPr>
            <p:spPr bwMode="auto">
              <a:xfrm flipH="1" flipV="1">
                <a:off x="3626" y="3844"/>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5" name="Line 10"/>
              <p:cNvSpPr>
                <a:spLocks noChangeShapeType="1"/>
              </p:cNvSpPr>
              <p:nvPr/>
            </p:nvSpPr>
            <p:spPr bwMode="auto">
              <a:xfrm flipV="1">
                <a:off x="3611" y="384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6" name="Line 11"/>
              <p:cNvSpPr>
                <a:spLocks noChangeShapeType="1"/>
              </p:cNvSpPr>
              <p:nvPr/>
            </p:nvSpPr>
            <p:spPr bwMode="auto">
              <a:xfrm flipH="1" flipV="1">
                <a:off x="5024" y="3867"/>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7" name="Line 12"/>
              <p:cNvSpPr>
                <a:spLocks noChangeShapeType="1"/>
              </p:cNvSpPr>
              <p:nvPr/>
            </p:nvSpPr>
            <p:spPr bwMode="auto">
              <a:xfrm flipV="1">
                <a:off x="5009" y="386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8" name="Line 13"/>
              <p:cNvSpPr>
                <a:spLocks noChangeShapeType="1"/>
              </p:cNvSpPr>
              <p:nvPr/>
            </p:nvSpPr>
            <p:spPr bwMode="auto">
              <a:xfrm flipH="1" flipV="1">
                <a:off x="4379" y="3743"/>
                <a:ext cx="27"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39" name="Line 14"/>
              <p:cNvSpPr>
                <a:spLocks noChangeShapeType="1"/>
              </p:cNvSpPr>
              <p:nvPr/>
            </p:nvSpPr>
            <p:spPr bwMode="auto">
              <a:xfrm>
                <a:off x="4365" y="3740"/>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0" name="Line 15"/>
              <p:cNvSpPr>
                <a:spLocks noChangeShapeType="1"/>
              </p:cNvSpPr>
              <p:nvPr/>
            </p:nvSpPr>
            <p:spPr bwMode="auto">
              <a:xfrm flipH="1" flipV="1">
                <a:off x="4883" y="386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1" name="Line 16"/>
              <p:cNvSpPr>
                <a:spLocks noChangeShapeType="1"/>
              </p:cNvSpPr>
              <p:nvPr/>
            </p:nvSpPr>
            <p:spPr bwMode="auto">
              <a:xfrm flipV="1">
                <a:off x="4868" y="386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2" name="Line 17"/>
              <p:cNvSpPr>
                <a:spLocks noChangeShapeType="1"/>
              </p:cNvSpPr>
              <p:nvPr/>
            </p:nvSpPr>
            <p:spPr bwMode="auto">
              <a:xfrm flipH="1" flipV="1">
                <a:off x="4953" y="3866"/>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3" name="Line 18"/>
              <p:cNvSpPr>
                <a:spLocks noChangeShapeType="1"/>
              </p:cNvSpPr>
              <p:nvPr/>
            </p:nvSpPr>
            <p:spPr bwMode="auto">
              <a:xfrm flipV="1">
                <a:off x="4939" y="3866"/>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4" name="Line 19"/>
              <p:cNvSpPr>
                <a:spLocks noChangeShapeType="1"/>
              </p:cNvSpPr>
              <p:nvPr/>
            </p:nvSpPr>
            <p:spPr bwMode="auto">
              <a:xfrm flipH="1" flipV="1">
                <a:off x="3838" y="3844"/>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5" name="Line 20"/>
              <p:cNvSpPr>
                <a:spLocks noChangeShapeType="1"/>
              </p:cNvSpPr>
              <p:nvPr/>
            </p:nvSpPr>
            <p:spPr bwMode="auto">
              <a:xfrm flipV="1">
                <a:off x="3823" y="384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6" name="Line 21"/>
              <p:cNvSpPr>
                <a:spLocks noChangeShapeType="1"/>
              </p:cNvSpPr>
              <p:nvPr/>
            </p:nvSpPr>
            <p:spPr bwMode="auto">
              <a:xfrm flipH="1" flipV="1">
                <a:off x="3767" y="3843"/>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7" name="Line 22"/>
              <p:cNvSpPr>
                <a:spLocks noChangeShapeType="1"/>
              </p:cNvSpPr>
              <p:nvPr/>
            </p:nvSpPr>
            <p:spPr bwMode="auto">
              <a:xfrm flipV="1">
                <a:off x="3752" y="384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8" name="Line 23"/>
              <p:cNvSpPr>
                <a:spLocks noChangeShapeType="1"/>
              </p:cNvSpPr>
              <p:nvPr/>
            </p:nvSpPr>
            <p:spPr bwMode="auto">
              <a:xfrm flipH="1" flipV="1">
                <a:off x="3923" y="3831"/>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49" name="Line 24"/>
              <p:cNvSpPr>
                <a:spLocks noChangeShapeType="1"/>
              </p:cNvSpPr>
              <p:nvPr/>
            </p:nvSpPr>
            <p:spPr bwMode="auto">
              <a:xfrm flipV="1">
                <a:off x="3908" y="3831"/>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0" name="Line 25"/>
              <p:cNvSpPr>
                <a:spLocks noChangeShapeType="1"/>
              </p:cNvSpPr>
              <p:nvPr/>
            </p:nvSpPr>
            <p:spPr bwMode="auto">
              <a:xfrm flipH="1" flipV="1">
                <a:off x="4812" y="386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1" name="Line 26"/>
              <p:cNvSpPr>
                <a:spLocks noChangeShapeType="1"/>
              </p:cNvSpPr>
              <p:nvPr/>
            </p:nvSpPr>
            <p:spPr bwMode="auto">
              <a:xfrm flipV="1">
                <a:off x="4797" y="386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2" name="Line 27"/>
              <p:cNvSpPr>
                <a:spLocks noChangeShapeType="1"/>
              </p:cNvSpPr>
              <p:nvPr/>
            </p:nvSpPr>
            <p:spPr bwMode="auto">
              <a:xfrm flipH="1" flipV="1">
                <a:off x="4518" y="3808"/>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3" name="Line 28"/>
              <p:cNvSpPr>
                <a:spLocks noChangeShapeType="1"/>
              </p:cNvSpPr>
              <p:nvPr/>
            </p:nvSpPr>
            <p:spPr bwMode="auto">
              <a:xfrm>
                <a:off x="4503" y="380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4" name="Line 29"/>
              <p:cNvSpPr>
                <a:spLocks noChangeShapeType="1"/>
              </p:cNvSpPr>
              <p:nvPr/>
            </p:nvSpPr>
            <p:spPr bwMode="auto">
              <a:xfrm flipH="1" flipV="1">
                <a:off x="4462" y="3794"/>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5" name="Line 30"/>
              <p:cNvSpPr>
                <a:spLocks noChangeShapeType="1"/>
              </p:cNvSpPr>
              <p:nvPr/>
            </p:nvSpPr>
            <p:spPr bwMode="auto">
              <a:xfrm>
                <a:off x="4447" y="379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6" name="Line 31"/>
              <p:cNvSpPr>
                <a:spLocks noChangeShapeType="1"/>
              </p:cNvSpPr>
              <p:nvPr/>
            </p:nvSpPr>
            <p:spPr bwMode="auto">
              <a:xfrm flipH="1" flipV="1">
                <a:off x="4685" y="384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7" name="Line 32"/>
              <p:cNvSpPr>
                <a:spLocks noChangeShapeType="1"/>
              </p:cNvSpPr>
              <p:nvPr/>
            </p:nvSpPr>
            <p:spPr bwMode="auto">
              <a:xfrm flipV="1">
                <a:off x="4671" y="3848"/>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8" name="Line 33"/>
              <p:cNvSpPr>
                <a:spLocks noChangeShapeType="1"/>
              </p:cNvSpPr>
              <p:nvPr/>
            </p:nvSpPr>
            <p:spPr bwMode="auto">
              <a:xfrm flipH="1" flipV="1">
                <a:off x="3611" y="3850"/>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59" name="Line 34"/>
              <p:cNvSpPr>
                <a:spLocks noChangeShapeType="1"/>
              </p:cNvSpPr>
              <p:nvPr/>
            </p:nvSpPr>
            <p:spPr bwMode="auto">
              <a:xfrm flipV="1">
                <a:off x="3596" y="385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0" name="Line 35"/>
              <p:cNvSpPr>
                <a:spLocks noChangeShapeType="1"/>
              </p:cNvSpPr>
              <p:nvPr/>
            </p:nvSpPr>
            <p:spPr bwMode="auto">
              <a:xfrm flipH="1">
                <a:off x="4069" y="3675"/>
                <a:ext cx="1"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1" name="Line 36"/>
              <p:cNvSpPr>
                <a:spLocks noChangeShapeType="1"/>
              </p:cNvSpPr>
              <p:nvPr/>
            </p:nvSpPr>
            <p:spPr bwMode="auto">
              <a:xfrm flipH="1">
                <a:off x="4060" y="3599"/>
                <a:ext cx="37" cy="9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2" name="Line 37"/>
              <p:cNvSpPr>
                <a:spLocks noChangeShapeType="1"/>
              </p:cNvSpPr>
              <p:nvPr/>
            </p:nvSpPr>
            <p:spPr bwMode="auto">
              <a:xfrm>
                <a:off x="4351" y="3392"/>
                <a:ext cx="26" cy="9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3" name="Line 38"/>
              <p:cNvSpPr>
                <a:spLocks noChangeShapeType="1"/>
              </p:cNvSpPr>
              <p:nvPr/>
            </p:nvSpPr>
            <p:spPr bwMode="auto">
              <a:xfrm>
                <a:off x="4362" y="3458"/>
                <a:ext cx="15" cy="2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4" name="Line 39"/>
              <p:cNvSpPr>
                <a:spLocks noChangeShapeType="1"/>
              </p:cNvSpPr>
              <p:nvPr/>
            </p:nvSpPr>
            <p:spPr bwMode="auto">
              <a:xfrm flipH="1" flipV="1">
                <a:off x="3908" y="3838"/>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5" name="Line 40"/>
              <p:cNvSpPr>
                <a:spLocks noChangeShapeType="1"/>
              </p:cNvSpPr>
              <p:nvPr/>
            </p:nvSpPr>
            <p:spPr bwMode="auto">
              <a:xfrm flipV="1">
                <a:off x="3893" y="3838"/>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6" name="Line 41"/>
              <p:cNvSpPr>
                <a:spLocks noChangeShapeType="1"/>
              </p:cNvSpPr>
              <p:nvPr/>
            </p:nvSpPr>
            <p:spPr bwMode="auto">
              <a:xfrm flipH="1" flipV="1">
                <a:off x="3682" y="3849"/>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7" name="Line 42"/>
              <p:cNvSpPr>
                <a:spLocks noChangeShapeType="1"/>
              </p:cNvSpPr>
              <p:nvPr/>
            </p:nvSpPr>
            <p:spPr bwMode="auto">
              <a:xfrm flipV="1">
                <a:off x="3667" y="384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8" name="Line 43"/>
              <p:cNvSpPr>
                <a:spLocks noChangeShapeType="1"/>
              </p:cNvSpPr>
              <p:nvPr/>
            </p:nvSpPr>
            <p:spPr bwMode="auto">
              <a:xfrm flipV="1">
                <a:off x="5065" y="387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69" name="Line 44"/>
              <p:cNvSpPr>
                <a:spLocks noChangeShapeType="1"/>
              </p:cNvSpPr>
              <p:nvPr/>
            </p:nvSpPr>
            <p:spPr bwMode="auto">
              <a:xfrm flipH="1" flipV="1">
                <a:off x="3752" y="3849"/>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0" name="Line 45"/>
              <p:cNvSpPr>
                <a:spLocks noChangeShapeType="1"/>
              </p:cNvSpPr>
              <p:nvPr/>
            </p:nvSpPr>
            <p:spPr bwMode="auto">
              <a:xfrm flipV="1">
                <a:off x="3737" y="3849"/>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1" name="Line 46"/>
              <p:cNvSpPr>
                <a:spLocks noChangeShapeType="1"/>
              </p:cNvSpPr>
              <p:nvPr/>
            </p:nvSpPr>
            <p:spPr bwMode="auto">
              <a:xfrm flipH="1" flipV="1">
                <a:off x="4939" y="387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2" name="Line 47"/>
              <p:cNvSpPr>
                <a:spLocks noChangeShapeType="1"/>
              </p:cNvSpPr>
              <p:nvPr/>
            </p:nvSpPr>
            <p:spPr bwMode="auto">
              <a:xfrm flipV="1">
                <a:off x="4924" y="387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3" name="Line 48"/>
              <p:cNvSpPr>
                <a:spLocks noChangeShapeType="1"/>
              </p:cNvSpPr>
              <p:nvPr/>
            </p:nvSpPr>
            <p:spPr bwMode="auto">
              <a:xfrm flipH="1" flipV="1">
                <a:off x="3823" y="3849"/>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4" name="Line 49"/>
              <p:cNvSpPr>
                <a:spLocks noChangeShapeType="1"/>
              </p:cNvSpPr>
              <p:nvPr/>
            </p:nvSpPr>
            <p:spPr bwMode="auto">
              <a:xfrm flipV="1">
                <a:off x="3808" y="384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5" name="Line 50"/>
              <p:cNvSpPr>
                <a:spLocks noChangeShapeType="1"/>
              </p:cNvSpPr>
              <p:nvPr/>
            </p:nvSpPr>
            <p:spPr bwMode="auto">
              <a:xfrm flipH="1" flipV="1">
                <a:off x="4741" y="3855"/>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6" name="Line 51"/>
              <p:cNvSpPr>
                <a:spLocks noChangeShapeType="1"/>
              </p:cNvSpPr>
              <p:nvPr/>
            </p:nvSpPr>
            <p:spPr bwMode="auto">
              <a:xfrm flipV="1">
                <a:off x="4726" y="385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7" name="Line 52"/>
              <p:cNvSpPr>
                <a:spLocks noChangeShapeType="1"/>
              </p:cNvSpPr>
              <p:nvPr/>
            </p:nvSpPr>
            <p:spPr bwMode="auto">
              <a:xfrm flipH="1" flipV="1">
                <a:off x="4615" y="3841"/>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8" name="Line 53"/>
              <p:cNvSpPr>
                <a:spLocks noChangeShapeType="1"/>
              </p:cNvSpPr>
              <p:nvPr/>
            </p:nvSpPr>
            <p:spPr bwMode="auto">
              <a:xfrm>
                <a:off x="4600" y="383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79" name="Line 54"/>
              <p:cNvSpPr>
                <a:spLocks noChangeShapeType="1"/>
              </p:cNvSpPr>
              <p:nvPr/>
            </p:nvSpPr>
            <p:spPr bwMode="auto">
              <a:xfrm flipH="1" flipV="1">
                <a:off x="4406" y="3773"/>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0" name="Line 55"/>
              <p:cNvSpPr>
                <a:spLocks noChangeShapeType="1"/>
              </p:cNvSpPr>
              <p:nvPr/>
            </p:nvSpPr>
            <p:spPr bwMode="auto">
              <a:xfrm>
                <a:off x="4391" y="377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1" name="Line 56"/>
              <p:cNvSpPr>
                <a:spLocks noChangeShapeType="1"/>
              </p:cNvSpPr>
              <p:nvPr/>
            </p:nvSpPr>
            <p:spPr bwMode="auto">
              <a:xfrm flipH="1" flipV="1">
                <a:off x="4868" y="386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2" name="Line 57"/>
              <p:cNvSpPr>
                <a:spLocks noChangeShapeType="1"/>
              </p:cNvSpPr>
              <p:nvPr/>
            </p:nvSpPr>
            <p:spPr bwMode="auto">
              <a:xfrm flipV="1">
                <a:off x="4853" y="386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3" name="Line 58"/>
              <p:cNvSpPr>
                <a:spLocks noChangeShapeType="1"/>
              </p:cNvSpPr>
              <p:nvPr/>
            </p:nvSpPr>
            <p:spPr bwMode="auto">
              <a:xfrm flipH="1" flipV="1">
                <a:off x="4338" y="3706"/>
                <a:ext cx="27" cy="3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4" name="Line 59"/>
              <p:cNvSpPr>
                <a:spLocks noChangeShapeType="1"/>
              </p:cNvSpPr>
              <p:nvPr/>
            </p:nvSpPr>
            <p:spPr bwMode="auto">
              <a:xfrm>
                <a:off x="4312" y="3639"/>
                <a:ext cx="26" cy="6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5" name="Line 60"/>
              <p:cNvSpPr>
                <a:spLocks noChangeShapeType="1"/>
              </p:cNvSpPr>
              <p:nvPr/>
            </p:nvSpPr>
            <p:spPr bwMode="auto">
              <a:xfrm>
                <a:off x="4323" y="370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6" name="Line 61"/>
              <p:cNvSpPr>
                <a:spLocks noChangeShapeType="1"/>
              </p:cNvSpPr>
              <p:nvPr/>
            </p:nvSpPr>
            <p:spPr bwMode="auto">
              <a:xfrm flipH="1" flipV="1">
                <a:off x="5009" y="3869"/>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7" name="Line 62"/>
              <p:cNvSpPr>
                <a:spLocks noChangeShapeType="1"/>
              </p:cNvSpPr>
              <p:nvPr/>
            </p:nvSpPr>
            <p:spPr bwMode="auto">
              <a:xfrm flipV="1">
                <a:off x="4994" y="386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8" name="Line 63"/>
              <p:cNvSpPr>
                <a:spLocks noChangeShapeType="1"/>
              </p:cNvSpPr>
              <p:nvPr/>
            </p:nvSpPr>
            <p:spPr bwMode="auto">
              <a:xfrm flipH="1" flipV="1">
                <a:off x="4559" y="3824"/>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89" name="Line 64"/>
              <p:cNvSpPr>
                <a:spLocks noChangeShapeType="1"/>
              </p:cNvSpPr>
              <p:nvPr/>
            </p:nvSpPr>
            <p:spPr bwMode="auto">
              <a:xfrm>
                <a:off x="4544" y="382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0" name="Line 65"/>
              <p:cNvSpPr>
                <a:spLocks noChangeShapeType="1"/>
              </p:cNvSpPr>
              <p:nvPr/>
            </p:nvSpPr>
            <p:spPr bwMode="auto">
              <a:xfrm flipH="1" flipV="1">
                <a:off x="3893" y="384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1" name="Line 66"/>
              <p:cNvSpPr>
                <a:spLocks noChangeShapeType="1"/>
              </p:cNvSpPr>
              <p:nvPr/>
            </p:nvSpPr>
            <p:spPr bwMode="auto">
              <a:xfrm flipV="1">
                <a:off x="3879" y="3846"/>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2" name="Line 67"/>
              <p:cNvSpPr>
                <a:spLocks noChangeShapeType="1"/>
              </p:cNvSpPr>
              <p:nvPr/>
            </p:nvSpPr>
            <p:spPr bwMode="auto">
              <a:xfrm flipH="1" flipV="1">
                <a:off x="4671" y="385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3" name="Line 68"/>
              <p:cNvSpPr>
                <a:spLocks noChangeShapeType="1"/>
              </p:cNvSpPr>
              <p:nvPr/>
            </p:nvSpPr>
            <p:spPr bwMode="auto">
              <a:xfrm flipV="1">
                <a:off x="4656" y="385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4" name="Line 69"/>
              <p:cNvSpPr>
                <a:spLocks noChangeShapeType="1"/>
              </p:cNvSpPr>
              <p:nvPr/>
            </p:nvSpPr>
            <p:spPr bwMode="auto">
              <a:xfrm flipH="1" flipV="1">
                <a:off x="4797" y="3864"/>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5" name="Line 70"/>
              <p:cNvSpPr>
                <a:spLocks noChangeShapeType="1"/>
              </p:cNvSpPr>
              <p:nvPr/>
            </p:nvSpPr>
            <p:spPr bwMode="auto">
              <a:xfrm flipV="1">
                <a:off x="4782" y="386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6" name="Line 71"/>
              <p:cNvSpPr>
                <a:spLocks noChangeShapeType="1"/>
              </p:cNvSpPr>
              <p:nvPr/>
            </p:nvSpPr>
            <p:spPr bwMode="auto">
              <a:xfrm flipH="1" flipV="1">
                <a:off x="3596" y="3854"/>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7" name="Line 72"/>
              <p:cNvSpPr>
                <a:spLocks noChangeShapeType="1"/>
              </p:cNvSpPr>
              <p:nvPr/>
            </p:nvSpPr>
            <p:spPr bwMode="auto">
              <a:xfrm>
                <a:off x="4300" y="3504"/>
                <a:ext cx="27" cy="14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8" name="Line 73"/>
              <p:cNvSpPr>
                <a:spLocks noChangeShapeType="1"/>
              </p:cNvSpPr>
              <p:nvPr/>
            </p:nvSpPr>
            <p:spPr bwMode="auto">
              <a:xfrm>
                <a:off x="4312" y="3639"/>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899" name="Line 74"/>
              <p:cNvSpPr>
                <a:spLocks noChangeShapeType="1"/>
              </p:cNvSpPr>
              <p:nvPr/>
            </p:nvSpPr>
            <p:spPr bwMode="auto">
              <a:xfrm flipH="1" flipV="1">
                <a:off x="3737" y="3855"/>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0" name="Line 75"/>
              <p:cNvSpPr>
                <a:spLocks noChangeShapeType="1"/>
              </p:cNvSpPr>
              <p:nvPr/>
            </p:nvSpPr>
            <p:spPr bwMode="auto">
              <a:xfrm flipV="1">
                <a:off x="3723" y="385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1" name="Line 76"/>
              <p:cNvSpPr>
                <a:spLocks noChangeShapeType="1"/>
              </p:cNvSpPr>
              <p:nvPr/>
            </p:nvSpPr>
            <p:spPr bwMode="auto">
              <a:xfrm flipH="1" flipV="1">
                <a:off x="4503" y="3808"/>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2" name="Line 77"/>
              <p:cNvSpPr>
                <a:spLocks noChangeShapeType="1"/>
              </p:cNvSpPr>
              <p:nvPr/>
            </p:nvSpPr>
            <p:spPr bwMode="auto">
              <a:xfrm>
                <a:off x="4488" y="380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3" name="Line 78"/>
              <p:cNvSpPr>
                <a:spLocks noChangeShapeType="1"/>
              </p:cNvSpPr>
              <p:nvPr/>
            </p:nvSpPr>
            <p:spPr bwMode="auto">
              <a:xfrm flipH="1">
                <a:off x="3994" y="3816"/>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4" name="Line 79"/>
              <p:cNvSpPr>
                <a:spLocks noChangeShapeType="1"/>
              </p:cNvSpPr>
              <p:nvPr/>
            </p:nvSpPr>
            <p:spPr bwMode="auto">
              <a:xfrm flipH="1">
                <a:off x="3994" y="3801"/>
                <a:ext cx="14"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5" name="Line 80"/>
              <p:cNvSpPr>
                <a:spLocks noChangeShapeType="1"/>
              </p:cNvSpPr>
              <p:nvPr/>
            </p:nvSpPr>
            <p:spPr bwMode="auto">
              <a:xfrm flipV="1">
                <a:off x="3979" y="3816"/>
                <a:ext cx="15"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6" name="Line 81"/>
              <p:cNvSpPr>
                <a:spLocks noChangeShapeType="1"/>
              </p:cNvSpPr>
              <p:nvPr/>
            </p:nvSpPr>
            <p:spPr bwMode="auto">
              <a:xfrm flipH="1" flipV="1">
                <a:off x="4365" y="3740"/>
                <a:ext cx="26" cy="3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7" name="Line 82"/>
              <p:cNvSpPr>
                <a:spLocks noChangeShapeType="1"/>
              </p:cNvSpPr>
              <p:nvPr/>
            </p:nvSpPr>
            <p:spPr bwMode="auto">
              <a:xfrm>
                <a:off x="4350" y="373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8" name="Line 83"/>
              <p:cNvSpPr>
                <a:spLocks noChangeShapeType="1"/>
              </p:cNvSpPr>
              <p:nvPr/>
            </p:nvSpPr>
            <p:spPr bwMode="auto">
              <a:xfrm flipH="1" flipV="1">
                <a:off x="3667" y="3853"/>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09" name="Line 84"/>
              <p:cNvSpPr>
                <a:spLocks noChangeShapeType="1"/>
              </p:cNvSpPr>
              <p:nvPr/>
            </p:nvSpPr>
            <p:spPr bwMode="auto">
              <a:xfrm flipV="1">
                <a:off x="3652" y="385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0" name="Line 85"/>
              <p:cNvSpPr>
                <a:spLocks noChangeShapeType="1"/>
              </p:cNvSpPr>
              <p:nvPr/>
            </p:nvSpPr>
            <p:spPr bwMode="auto">
              <a:xfrm>
                <a:off x="4351" y="3392"/>
                <a:ext cx="14"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1" name="Line 86"/>
              <p:cNvSpPr>
                <a:spLocks noChangeShapeType="1"/>
              </p:cNvSpPr>
              <p:nvPr/>
            </p:nvSpPr>
            <p:spPr bwMode="auto">
              <a:xfrm flipH="1" flipV="1">
                <a:off x="4447" y="3792"/>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2" name="Line 87"/>
              <p:cNvSpPr>
                <a:spLocks noChangeShapeType="1"/>
              </p:cNvSpPr>
              <p:nvPr/>
            </p:nvSpPr>
            <p:spPr bwMode="auto">
              <a:xfrm>
                <a:off x="4432" y="379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3" name="Line 88"/>
              <p:cNvSpPr>
                <a:spLocks noChangeShapeType="1"/>
              </p:cNvSpPr>
              <p:nvPr/>
            </p:nvSpPr>
            <p:spPr bwMode="auto">
              <a:xfrm flipH="1" flipV="1">
                <a:off x="3808" y="3853"/>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4" name="Line 89"/>
              <p:cNvSpPr>
                <a:spLocks noChangeShapeType="1"/>
              </p:cNvSpPr>
              <p:nvPr/>
            </p:nvSpPr>
            <p:spPr bwMode="auto">
              <a:xfrm flipV="1">
                <a:off x="3793" y="385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5" name="Line 90"/>
              <p:cNvSpPr>
                <a:spLocks noChangeShapeType="1"/>
              </p:cNvSpPr>
              <p:nvPr/>
            </p:nvSpPr>
            <p:spPr bwMode="auto">
              <a:xfrm flipH="1" flipV="1">
                <a:off x="3979" y="3828"/>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6" name="Line 91"/>
              <p:cNvSpPr>
                <a:spLocks noChangeShapeType="1"/>
              </p:cNvSpPr>
              <p:nvPr/>
            </p:nvSpPr>
            <p:spPr bwMode="auto">
              <a:xfrm flipV="1">
                <a:off x="3964" y="3828"/>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7" name="Line 92"/>
              <p:cNvSpPr>
                <a:spLocks noChangeShapeType="1"/>
              </p:cNvSpPr>
              <p:nvPr/>
            </p:nvSpPr>
            <p:spPr bwMode="auto">
              <a:xfrm flipV="1">
                <a:off x="5050" y="387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8" name="Line 93"/>
              <p:cNvSpPr>
                <a:spLocks noChangeShapeType="1"/>
              </p:cNvSpPr>
              <p:nvPr/>
            </p:nvSpPr>
            <p:spPr bwMode="auto">
              <a:xfrm flipH="1">
                <a:off x="4008" y="3796"/>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19" name="Line 94"/>
              <p:cNvSpPr>
                <a:spLocks noChangeShapeType="1"/>
              </p:cNvSpPr>
              <p:nvPr/>
            </p:nvSpPr>
            <p:spPr bwMode="auto">
              <a:xfrm flipH="1">
                <a:off x="4008" y="3783"/>
                <a:ext cx="15"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0" name="Line 95"/>
              <p:cNvSpPr>
                <a:spLocks noChangeShapeType="1"/>
              </p:cNvSpPr>
              <p:nvPr/>
            </p:nvSpPr>
            <p:spPr bwMode="auto">
              <a:xfrm flipH="1" flipV="1">
                <a:off x="4924" y="3874"/>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1" name="Line 96"/>
              <p:cNvSpPr>
                <a:spLocks noChangeShapeType="1"/>
              </p:cNvSpPr>
              <p:nvPr/>
            </p:nvSpPr>
            <p:spPr bwMode="auto">
              <a:xfrm flipV="1">
                <a:off x="4909" y="387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2" name="Line 97"/>
              <p:cNvSpPr>
                <a:spLocks noChangeShapeType="1"/>
              </p:cNvSpPr>
              <p:nvPr/>
            </p:nvSpPr>
            <p:spPr bwMode="auto">
              <a:xfrm flipH="1" flipV="1">
                <a:off x="3879" y="385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3" name="Line 98"/>
              <p:cNvSpPr>
                <a:spLocks noChangeShapeType="1"/>
              </p:cNvSpPr>
              <p:nvPr/>
            </p:nvSpPr>
            <p:spPr bwMode="auto">
              <a:xfrm flipV="1">
                <a:off x="3864" y="385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4" name="Line 99"/>
              <p:cNvSpPr>
                <a:spLocks noChangeShapeType="1"/>
              </p:cNvSpPr>
              <p:nvPr/>
            </p:nvSpPr>
            <p:spPr bwMode="auto">
              <a:xfrm flipH="1" flipV="1">
                <a:off x="4994" y="3873"/>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5" name="Line 100"/>
              <p:cNvSpPr>
                <a:spLocks noChangeShapeType="1"/>
              </p:cNvSpPr>
              <p:nvPr/>
            </p:nvSpPr>
            <p:spPr bwMode="auto">
              <a:xfrm flipV="1">
                <a:off x="4980" y="3873"/>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6" name="Line 101"/>
              <p:cNvSpPr>
                <a:spLocks noChangeShapeType="1"/>
              </p:cNvSpPr>
              <p:nvPr/>
            </p:nvSpPr>
            <p:spPr bwMode="auto">
              <a:xfrm flipH="1" flipV="1">
                <a:off x="4853" y="3870"/>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7" name="Line 102"/>
              <p:cNvSpPr>
                <a:spLocks noChangeShapeType="1"/>
              </p:cNvSpPr>
              <p:nvPr/>
            </p:nvSpPr>
            <p:spPr bwMode="auto">
              <a:xfrm flipV="1">
                <a:off x="4838" y="387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8" name="Line 103"/>
              <p:cNvSpPr>
                <a:spLocks noChangeShapeType="1"/>
              </p:cNvSpPr>
              <p:nvPr/>
            </p:nvSpPr>
            <p:spPr bwMode="auto">
              <a:xfrm flipH="1" flipV="1">
                <a:off x="3964" y="3837"/>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29" name="Line 104"/>
              <p:cNvSpPr>
                <a:spLocks noChangeShapeType="1"/>
              </p:cNvSpPr>
              <p:nvPr/>
            </p:nvSpPr>
            <p:spPr bwMode="auto">
              <a:xfrm flipV="1">
                <a:off x="3949" y="3837"/>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0" name="Line 105"/>
              <p:cNvSpPr>
                <a:spLocks noChangeShapeType="1"/>
              </p:cNvSpPr>
              <p:nvPr/>
            </p:nvSpPr>
            <p:spPr bwMode="auto">
              <a:xfrm flipH="1" flipV="1">
                <a:off x="4726" y="3856"/>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1" name="Line 106"/>
              <p:cNvSpPr>
                <a:spLocks noChangeShapeType="1"/>
              </p:cNvSpPr>
              <p:nvPr/>
            </p:nvSpPr>
            <p:spPr bwMode="auto">
              <a:xfrm flipV="1">
                <a:off x="4712" y="3856"/>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2" name="Line 107"/>
              <p:cNvSpPr>
                <a:spLocks noChangeShapeType="1"/>
              </p:cNvSpPr>
              <p:nvPr/>
            </p:nvSpPr>
            <p:spPr bwMode="auto">
              <a:xfrm flipH="1">
                <a:off x="4023" y="377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3" name="Line 108"/>
              <p:cNvSpPr>
                <a:spLocks noChangeShapeType="1"/>
              </p:cNvSpPr>
              <p:nvPr/>
            </p:nvSpPr>
            <p:spPr bwMode="auto">
              <a:xfrm flipH="1">
                <a:off x="4023" y="3760"/>
                <a:ext cx="15"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4" name="Line 109"/>
              <p:cNvSpPr>
                <a:spLocks noChangeShapeType="1"/>
              </p:cNvSpPr>
              <p:nvPr/>
            </p:nvSpPr>
            <p:spPr bwMode="auto">
              <a:xfrm flipH="1" flipV="1">
                <a:off x="3652" y="3859"/>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5" name="Line 110"/>
              <p:cNvSpPr>
                <a:spLocks noChangeShapeType="1"/>
              </p:cNvSpPr>
              <p:nvPr/>
            </p:nvSpPr>
            <p:spPr bwMode="auto">
              <a:xfrm flipV="1">
                <a:off x="3637" y="385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6" name="Line 111"/>
              <p:cNvSpPr>
                <a:spLocks noChangeShapeType="1"/>
              </p:cNvSpPr>
              <p:nvPr/>
            </p:nvSpPr>
            <p:spPr bwMode="auto">
              <a:xfrm flipH="1" flipV="1">
                <a:off x="3723" y="3859"/>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7" name="Line 112"/>
              <p:cNvSpPr>
                <a:spLocks noChangeShapeType="1"/>
              </p:cNvSpPr>
              <p:nvPr/>
            </p:nvSpPr>
            <p:spPr bwMode="auto">
              <a:xfrm flipV="1">
                <a:off x="3708" y="385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8" name="Line 113"/>
              <p:cNvSpPr>
                <a:spLocks noChangeShapeType="1"/>
              </p:cNvSpPr>
              <p:nvPr/>
            </p:nvSpPr>
            <p:spPr bwMode="auto">
              <a:xfrm flipH="1" flipV="1">
                <a:off x="4600" y="3839"/>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39" name="Line 114"/>
              <p:cNvSpPr>
                <a:spLocks noChangeShapeType="1"/>
              </p:cNvSpPr>
              <p:nvPr/>
            </p:nvSpPr>
            <p:spPr bwMode="auto">
              <a:xfrm>
                <a:off x="4585" y="383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0" name="Line 115"/>
              <p:cNvSpPr>
                <a:spLocks noChangeShapeType="1"/>
              </p:cNvSpPr>
              <p:nvPr/>
            </p:nvSpPr>
            <p:spPr bwMode="auto">
              <a:xfrm flipH="1" flipV="1">
                <a:off x="4391" y="3771"/>
                <a:ext cx="27"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1" name="Line 116"/>
              <p:cNvSpPr>
                <a:spLocks noChangeShapeType="1"/>
              </p:cNvSpPr>
              <p:nvPr/>
            </p:nvSpPr>
            <p:spPr bwMode="auto">
              <a:xfrm>
                <a:off x="4376" y="376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2" name="Line 117"/>
              <p:cNvSpPr>
                <a:spLocks noChangeShapeType="1"/>
              </p:cNvSpPr>
              <p:nvPr/>
            </p:nvSpPr>
            <p:spPr bwMode="auto">
              <a:xfrm flipH="1" flipV="1">
                <a:off x="3793" y="3858"/>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3" name="Line 118"/>
              <p:cNvSpPr>
                <a:spLocks noChangeShapeType="1"/>
              </p:cNvSpPr>
              <p:nvPr/>
            </p:nvSpPr>
            <p:spPr bwMode="auto">
              <a:xfrm flipV="1">
                <a:off x="3779" y="385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4" name="Line 119"/>
              <p:cNvSpPr>
                <a:spLocks noChangeShapeType="1"/>
              </p:cNvSpPr>
              <p:nvPr/>
            </p:nvSpPr>
            <p:spPr bwMode="auto">
              <a:xfrm flipH="1">
                <a:off x="4081" y="3542"/>
                <a:ext cx="31" cy="10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5" name="Line 120"/>
              <p:cNvSpPr>
                <a:spLocks noChangeShapeType="1"/>
              </p:cNvSpPr>
              <p:nvPr/>
            </p:nvSpPr>
            <p:spPr bwMode="auto">
              <a:xfrm flipH="1" flipV="1">
                <a:off x="4544" y="3824"/>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6" name="Line 121"/>
              <p:cNvSpPr>
                <a:spLocks noChangeShapeType="1"/>
              </p:cNvSpPr>
              <p:nvPr/>
            </p:nvSpPr>
            <p:spPr bwMode="auto">
              <a:xfrm>
                <a:off x="4529" y="382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7" name="Line 122"/>
              <p:cNvSpPr>
                <a:spLocks noChangeShapeType="1"/>
              </p:cNvSpPr>
              <p:nvPr/>
            </p:nvSpPr>
            <p:spPr bwMode="auto">
              <a:xfrm flipH="1" flipV="1">
                <a:off x="3949" y="3846"/>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8" name="Line 123"/>
              <p:cNvSpPr>
                <a:spLocks noChangeShapeType="1"/>
              </p:cNvSpPr>
              <p:nvPr/>
            </p:nvSpPr>
            <p:spPr bwMode="auto">
              <a:xfrm flipV="1">
                <a:off x="3935" y="3846"/>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49" name="Line 124"/>
              <p:cNvSpPr>
                <a:spLocks noChangeShapeType="1"/>
              </p:cNvSpPr>
              <p:nvPr/>
            </p:nvSpPr>
            <p:spPr bwMode="auto">
              <a:xfrm flipH="1" flipV="1">
                <a:off x="4782" y="3865"/>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0" name="Line 125"/>
              <p:cNvSpPr>
                <a:spLocks noChangeShapeType="1"/>
              </p:cNvSpPr>
              <p:nvPr/>
            </p:nvSpPr>
            <p:spPr bwMode="auto">
              <a:xfrm flipV="1">
                <a:off x="4768" y="3865"/>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1" name="Line 126"/>
              <p:cNvSpPr>
                <a:spLocks noChangeShapeType="1"/>
              </p:cNvSpPr>
              <p:nvPr/>
            </p:nvSpPr>
            <p:spPr bwMode="auto">
              <a:xfrm flipH="1" flipV="1">
                <a:off x="4656" y="3851"/>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2" name="Line 127"/>
              <p:cNvSpPr>
                <a:spLocks noChangeShapeType="1"/>
              </p:cNvSpPr>
              <p:nvPr/>
            </p:nvSpPr>
            <p:spPr bwMode="auto">
              <a:xfrm>
                <a:off x="4641" y="384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3" name="Line 128"/>
              <p:cNvSpPr>
                <a:spLocks noChangeShapeType="1"/>
              </p:cNvSpPr>
              <p:nvPr/>
            </p:nvSpPr>
            <p:spPr bwMode="auto">
              <a:xfrm flipV="1">
                <a:off x="5036" y="3880"/>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4" name="Line 129"/>
              <p:cNvSpPr>
                <a:spLocks noChangeShapeType="1"/>
              </p:cNvSpPr>
              <p:nvPr/>
            </p:nvSpPr>
            <p:spPr bwMode="auto">
              <a:xfrm>
                <a:off x="4318" y="3372"/>
                <a:ext cx="26" cy="18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5" name="Line 130"/>
              <p:cNvSpPr>
                <a:spLocks noChangeShapeType="1"/>
              </p:cNvSpPr>
              <p:nvPr/>
            </p:nvSpPr>
            <p:spPr bwMode="auto">
              <a:xfrm>
                <a:off x="4330" y="3539"/>
                <a:ext cx="14"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6" name="Line 131"/>
              <p:cNvSpPr>
                <a:spLocks noChangeShapeType="1"/>
              </p:cNvSpPr>
              <p:nvPr/>
            </p:nvSpPr>
            <p:spPr bwMode="auto">
              <a:xfrm flipH="1" flipV="1">
                <a:off x="3864" y="3857"/>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7" name="Line 132"/>
              <p:cNvSpPr>
                <a:spLocks noChangeShapeType="1"/>
              </p:cNvSpPr>
              <p:nvPr/>
            </p:nvSpPr>
            <p:spPr bwMode="auto">
              <a:xfrm flipV="1">
                <a:off x="3849" y="385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8" name="Line 133"/>
              <p:cNvSpPr>
                <a:spLocks noChangeShapeType="1"/>
              </p:cNvSpPr>
              <p:nvPr/>
            </p:nvSpPr>
            <p:spPr bwMode="auto">
              <a:xfrm flipH="1" flipV="1">
                <a:off x="4323" y="3701"/>
                <a:ext cx="27" cy="3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59" name="Line 134"/>
              <p:cNvSpPr>
                <a:spLocks noChangeShapeType="1"/>
              </p:cNvSpPr>
              <p:nvPr/>
            </p:nvSpPr>
            <p:spPr bwMode="auto">
              <a:xfrm>
                <a:off x="4297" y="3632"/>
                <a:ext cx="26" cy="6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0" name="Line 135"/>
              <p:cNvSpPr>
                <a:spLocks noChangeShapeType="1"/>
              </p:cNvSpPr>
              <p:nvPr/>
            </p:nvSpPr>
            <p:spPr bwMode="auto">
              <a:xfrm>
                <a:off x="4309" y="3699"/>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1" name="Line 136"/>
              <p:cNvSpPr>
                <a:spLocks noChangeShapeType="1"/>
              </p:cNvSpPr>
              <p:nvPr/>
            </p:nvSpPr>
            <p:spPr bwMode="auto">
              <a:xfrm flipH="1" flipV="1">
                <a:off x="4909" y="3877"/>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2" name="Line 137"/>
              <p:cNvSpPr>
                <a:spLocks noChangeShapeType="1"/>
              </p:cNvSpPr>
              <p:nvPr/>
            </p:nvSpPr>
            <p:spPr bwMode="auto">
              <a:xfrm flipV="1">
                <a:off x="4894" y="387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3" name="Line 138"/>
              <p:cNvSpPr>
                <a:spLocks noChangeShapeType="1"/>
              </p:cNvSpPr>
              <p:nvPr/>
            </p:nvSpPr>
            <p:spPr bwMode="auto">
              <a:xfrm flipH="1" flipV="1">
                <a:off x="4488" y="3807"/>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4" name="Line 139"/>
              <p:cNvSpPr>
                <a:spLocks noChangeShapeType="1"/>
              </p:cNvSpPr>
              <p:nvPr/>
            </p:nvSpPr>
            <p:spPr bwMode="auto">
              <a:xfrm>
                <a:off x="4473" y="380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5" name="Line 140"/>
              <p:cNvSpPr>
                <a:spLocks noChangeShapeType="1"/>
              </p:cNvSpPr>
              <p:nvPr/>
            </p:nvSpPr>
            <p:spPr bwMode="auto">
              <a:xfrm flipH="1" flipV="1">
                <a:off x="4980" y="3876"/>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6" name="Line 141"/>
              <p:cNvSpPr>
                <a:spLocks noChangeShapeType="1"/>
              </p:cNvSpPr>
              <p:nvPr/>
            </p:nvSpPr>
            <p:spPr bwMode="auto">
              <a:xfrm flipV="1">
                <a:off x="4965" y="387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7" name="Line 142"/>
              <p:cNvSpPr>
                <a:spLocks noChangeShapeType="1"/>
              </p:cNvSpPr>
              <p:nvPr/>
            </p:nvSpPr>
            <p:spPr bwMode="auto">
              <a:xfrm flipH="1" flipV="1">
                <a:off x="4350" y="3738"/>
                <a:ext cx="26" cy="3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8" name="Line 143"/>
              <p:cNvSpPr>
                <a:spLocks noChangeShapeType="1"/>
              </p:cNvSpPr>
              <p:nvPr/>
            </p:nvSpPr>
            <p:spPr bwMode="auto">
              <a:xfrm>
                <a:off x="4335" y="373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69" name="Line 144"/>
              <p:cNvSpPr>
                <a:spLocks noChangeShapeType="1"/>
              </p:cNvSpPr>
              <p:nvPr/>
            </p:nvSpPr>
            <p:spPr bwMode="auto">
              <a:xfrm flipH="1" flipV="1">
                <a:off x="3637" y="3864"/>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0" name="Line 145"/>
              <p:cNvSpPr>
                <a:spLocks noChangeShapeType="1"/>
              </p:cNvSpPr>
              <p:nvPr/>
            </p:nvSpPr>
            <p:spPr bwMode="auto">
              <a:xfrm flipV="1">
                <a:off x="3622" y="386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1" name="Line 146"/>
              <p:cNvSpPr>
                <a:spLocks noChangeShapeType="1"/>
              </p:cNvSpPr>
              <p:nvPr/>
            </p:nvSpPr>
            <p:spPr bwMode="auto">
              <a:xfrm flipH="1" flipV="1">
                <a:off x="3935" y="385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2" name="Line 147"/>
              <p:cNvSpPr>
                <a:spLocks noChangeShapeType="1"/>
              </p:cNvSpPr>
              <p:nvPr/>
            </p:nvSpPr>
            <p:spPr bwMode="auto">
              <a:xfrm flipV="1">
                <a:off x="3920" y="385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3" name="Line 148"/>
              <p:cNvSpPr>
                <a:spLocks noChangeShapeType="1"/>
              </p:cNvSpPr>
              <p:nvPr/>
            </p:nvSpPr>
            <p:spPr bwMode="auto">
              <a:xfrm flipH="1" flipV="1">
                <a:off x="4712" y="385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4" name="Line 149"/>
              <p:cNvSpPr>
                <a:spLocks noChangeShapeType="1"/>
              </p:cNvSpPr>
              <p:nvPr/>
            </p:nvSpPr>
            <p:spPr bwMode="auto">
              <a:xfrm flipV="1">
                <a:off x="4697" y="385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5" name="Line 150"/>
              <p:cNvSpPr>
                <a:spLocks noChangeShapeType="1"/>
              </p:cNvSpPr>
              <p:nvPr/>
            </p:nvSpPr>
            <p:spPr bwMode="auto">
              <a:xfrm flipH="1" flipV="1">
                <a:off x="4432" y="3790"/>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6" name="Line 151"/>
              <p:cNvSpPr>
                <a:spLocks noChangeShapeType="1"/>
              </p:cNvSpPr>
              <p:nvPr/>
            </p:nvSpPr>
            <p:spPr bwMode="auto">
              <a:xfrm>
                <a:off x="4418" y="3788"/>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7" name="Line 152"/>
              <p:cNvSpPr>
                <a:spLocks noChangeShapeType="1"/>
              </p:cNvSpPr>
              <p:nvPr/>
            </p:nvSpPr>
            <p:spPr bwMode="auto">
              <a:xfrm flipH="1">
                <a:off x="4038" y="3746"/>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8" name="Line 153"/>
              <p:cNvSpPr>
                <a:spLocks noChangeShapeType="1"/>
              </p:cNvSpPr>
              <p:nvPr/>
            </p:nvSpPr>
            <p:spPr bwMode="auto">
              <a:xfrm flipH="1">
                <a:off x="4038" y="3732"/>
                <a:ext cx="15" cy="2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79" name="Line 154"/>
              <p:cNvSpPr>
                <a:spLocks noChangeShapeType="1"/>
              </p:cNvSpPr>
              <p:nvPr/>
            </p:nvSpPr>
            <p:spPr bwMode="auto">
              <a:xfrm flipH="1" flipV="1">
                <a:off x="4838" y="3871"/>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0" name="Line 155"/>
              <p:cNvSpPr>
                <a:spLocks noChangeShapeType="1"/>
              </p:cNvSpPr>
              <p:nvPr/>
            </p:nvSpPr>
            <p:spPr bwMode="auto">
              <a:xfrm flipV="1">
                <a:off x="4824" y="3871"/>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1" name="Line 156"/>
              <p:cNvSpPr>
                <a:spLocks noChangeShapeType="1"/>
              </p:cNvSpPr>
              <p:nvPr/>
            </p:nvSpPr>
            <p:spPr bwMode="auto">
              <a:xfrm flipH="1" flipV="1">
                <a:off x="3708" y="3862"/>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2" name="Line 157"/>
              <p:cNvSpPr>
                <a:spLocks noChangeShapeType="1"/>
              </p:cNvSpPr>
              <p:nvPr/>
            </p:nvSpPr>
            <p:spPr bwMode="auto">
              <a:xfrm flipV="1">
                <a:off x="3693" y="386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3" name="Line 158"/>
              <p:cNvSpPr>
                <a:spLocks noChangeShapeType="1"/>
              </p:cNvSpPr>
              <p:nvPr/>
            </p:nvSpPr>
            <p:spPr bwMode="auto">
              <a:xfrm flipH="1" flipV="1">
                <a:off x="3779" y="3863"/>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4" name="Line 159"/>
              <p:cNvSpPr>
                <a:spLocks noChangeShapeType="1"/>
              </p:cNvSpPr>
              <p:nvPr/>
            </p:nvSpPr>
            <p:spPr bwMode="auto">
              <a:xfrm flipV="1">
                <a:off x="3764" y="386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5" name="Line 160"/>
              <p:cNvSpPr>
                <a:spLocks noChangeShapeType="1"/>
              </p:cNvSpPr>
              <p:nvPr/>
            </p:nvSpPr>
            <p:spPr bwMode="auto">
              <a:xfrm flipH="1" flipV="1">
                <a:off x="3849" y="3862"/>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6" name="Line 161"/>
              <p:cNvSpPr>
                <a:spLocks noChangeShapeType="1"/>
              </p:cNvSpPr>
              <p:nvPr/>
            </p:nvSpPr>
            <p:spPr bwMode="auto">
              <a:xfrm flipV="1">
                <a:off x="3835" y="3862"/>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7" name="Line 162"/>
              <p:cNvSpPr>
                <a:spLocks noChangeShapeType="1"/>
              </p:cNvSpPr>
              <p:nvPr/>
            </p:nvSpPr>
            <p:spPr bwMode="auto">
              <a:xfrm>
                <a:off x="4285" y="3488"/>
                <a:ext cx="27" cy="15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8" name="Line 163"/>
              <p:cNvSpPr>
                <a:spLocks noChangeShapeType="1"/>
              </p:cNvSpPr>
              <p:nvPr/>
            </p:nvSpPr>
            <p:spPr bwMode="auto">
              <a:xfrm>
                <a:off x="4297" y="363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89" name="Line 164"/>
              <p:cNvSpPr>
                <a:spLocks noChangeShapeType="1"/>
              </p:cNvSpPr>
              <p:nvPr/>
            </p:nvSpPr>
            <p:spPr bwMode="auto">
              <a:xfrm flipV="1">
                <a:off x="5021" y="388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90" name="Line 165"/>
              <p:cNvSpPr>
                <a:spLocks noChangeShapeType="1"/>
              </p:cNvSpPr>
              <p:nvPr/>
            </p:nvSpPr>
            <p:spPr bwMode="auto">
              <a:xfrm flipH="1" flipV="1">
                <a:off x="4585" y="3839"/>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91" name="Line 166"/>
              <p:cNvSpPr>
                <a:spLocks noChangeShapeType="1"/>
              </p:cNvSpPr>
              <p:nvPr/>
            </p:nvSpPr>
            <p:spPr bwMode="auto">
              <a:xfrm flipV="1">
                <a:off x="4570" y="383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92" name="Line 167"/>
              <p:cNvSpPr>
                <a:spLocks noChangeShapeType="1"/>
              </p:cNvSpPr>
              <p:nvPr/>
            </p:nvSpPr>
            <p:spPr bwMode="auto">
              <a:xfrm flipH="1" flipV="1">
                <a:off x="4768" y="386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993" name="Line 168"/>
              <p:cNvSpPr>
                <a:spLocks noChangeShapeType="1"/>
              </p:cNvSpPr>
              <p:nvPr/>
            </p:nvSpPr>
            <p:spPr bwMode="auto">
              <a:xfrm flipV="1">
                <a:off x="4753" y="3866"/>
                <a:ext cx="15" cy="2"/>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4" name="Group 169"/>
            <p:cNvGrpSpPr>
              <a:grpSpLocks/>
            </p:cNvGrpSpPr>
            <p:nvPr/>
          </p:nvGrpSpPr>
          <p:grpSpPr bwMode="auto">
            <a:xfrm>
              <a:off x="3622" y="3316"/>
              <a:ext cx="1399" cy="583"/>
              <a:chOff x="3622" y="3316"/>
              <a:chExt cx="1399" cy="583"/>
            </a:xfrm>
          </p:grpSpPr>
          <p:sp>
            <p:nvSpPr>
              <p:cNvPr id="310594" name="Line 170"/>
              <p:cNvSpPr>
                <a:spLocks noChangeShapeType="1"/>
              </p:cNvSpPr>
              <p:nvPr/>
            </p:nvSpPr>
            <p:spPr bwMode="auto">
              <a:xfrm flipH="1" flipV="1">
                <a:off x="4529" y="3823"/>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95" name="Line 171"/>
              <p:cNvSpPr>
                <a:spLocks noChangeShapeType="1"/>
              </p:cNvSpPr>
              <p:nvPr/>
            </p:nvSpPr>
            <p:spPr bwMode="auto">
              <a:xfrm>
                <a:off x="4515" y="3822"/>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96" name="Line 172"/>
              <p:cNvSpPr>
                <a:spLocks noChangeShapeType="1"/>
              </p:cNvSpPr>
              <p:nvPr/>
            </p:nvSpPr>
            <p:spPr bwMode="auto">
              <a:xfrm flipH="1" flipV="1">
                <a:off x="4376" y="3769"/>
                <a:ext cx="27"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97" name="Line 173"/>
              <p:cNvSpPr>
                <a:spLocks noChangeShapeType="1"/>
              </p:cNvSpPr>
              <p:nvPr/>
            </p:nvSpPr>
            <p:spPr bwMode="auto">
              <a:xfrm>
                <a:off x="4362" y="376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98" name="Line 174"/>
              <p:cNvSpPr>
                <a:spLocks noChangeShapeType="1"/>
              </p:cNvSpPr>
              <p:nvPr/>
            </p:nvSpPr>
            <p:spPr bwMode="auto">
              <a:xfrm flipH="1" flipV="1">
                <a:off x="4965" y="3879"/>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99" name="Line 175"/>
              <p:cNvSpPr>
                <a:spLocks noChangeShapeType="1"/>
              </p:cNvSpPr>
              <p:nvPr/>
            </p:nvSpPr>
            <p:spPr bwMode="auto">
              <a:xfrm flipV="1">
                <a:off x="4950" y="387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0" name="Line 176"/>
              <p:cNvSpPr>
                <a:spLocks noChangeShapeType="1"/>
              </p:cNvSpPr>
              <p:nvPr/>
            </p:nvSpPr>
            <p:spPr bwMode="auto">
              <a:xfrm flipH="1" flipV="1">
                <a:off x="4894" y="3878"/>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1" name="Line 177"/>
              <p:cNvSpPr>
                <a:spLocks noChangeShapeType="1"/>
              </p:cNvSpPr>
              <p:nvPr/>
            </p:nvSpPr>
            <p:spPr bwMode="auto">
              <a:xfrm flipV="1">
                <a:off x="4879" y="387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2" name="Line 178"/>
              <p:cNvSpPr>
                <a:spLocks noChangeShapeType="1"/>
              </p:cNvSpPr>
              <p:nvPr/>
            </p:nvSpPr>
            <p:spPr bwMode="auto">
              <a:xfrm flipH="1" flipV="1">
                <a:off x="3920" y="3857"/>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3" name="Line 179"/>
              <p:cNvSpPr>
                <a:spLocks noChangeShapeType="1"/>
              </p:cNvSpPr>
              <p:nvPr/>
            </p:nvSpPr>
            <p:spPr bwMode="auto">
              <a:xfrm flipV="1">
                <a:off x="3905" y="385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4" name="Line 180"/>
              <p:cNvSpPr>
                <a:spLocks noChangeShapeType="1"/>
              </p:cNvSpPr>
              <p:nvPr/>
            </p:nvSpPr>
            <p:spPr bwMode="auto">
              <a:xfrm flipH="1" flipV="1">
                <a:off x="4641" y="3849"/>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5" name="Line 181"/>
              <p:cNvSpPr>
                <a:spLocks noChangeShapeType="1"/>
              </p:cNvSpPr>
              <p:nvPr/>
            </p:nvSpPr>
            <p:spPr bwMode="auto">
              <a:xfrm flipV="1">
                <a:off x="4626" y="384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6" name="Line 182"/>
              <p:cNvSpPr>
                <a:spLocks noChangeShapeType="1"/>
              </p:cNvSpPr>
              <p:nvPr/>
            </p:nvSpPr>
            <p:spPr bwMode="auto">
              <a:xfrm flipH="1" flipV="1">
                <a:off x="3622" y="3868"/>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7" name="Line 183"/>
              <p:cNvSpPr>
                <a:spLocks noChangeShapeType="1"/>
              </p:cNvSpPr>
              <p:nvPr/>
            </p:nvSpPr>
            <p:spPr bwMode="auto">
              <a:xfrm flipH="1" flipV="1">
                <a:off x="3764" y="3868"/>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8" name="Line 184"/>
              <p:cNvSpPr>
                <a:spLocks noChangeShapeType="1"/>
              </p:cNvSpPr>
              <p:nvPr/>
            </p:nvSpPr>
            <p:spPr bwMode="auto">
              <a:xfrm flipV="1">
                <a:off x="3749" y="386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09" name="Line 185"/>
              <p:cNvSpPr>
                <a:spLocks noChangeShapeType="1"/>
              </p:cNvSpPr>
              <p:nvPr/>
            </p:nvSpPr>
            <p:spPr bwMode="auto">
              <a:xfrm flipH="1" flipV="1">
                <a:off x="3693" y="3867"/>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0" name="Line 186"/>
              <p:cNvSpPr>
                <a:spLocks noChangeShapeType="1"/>
              </p:cNvSpPr>
              <p:nvPr/>
            </p:nvSpPr>
            <p:spPr bwMode="auto">
              <a:xfrm flipV="1">
                <a:off x="3678" y="386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1" name="Line 187"/>
              <p:cNvSpPr>
                <a:spLocks noChangeShapeType="1"/>
              </p:cNvSpPr>
              <p:nvPr/>
            </p:nvSpPr>
            <p:spPr bwMode="auto">
              <a:xfrm flipH="1" flipV="1">
                <a:off x="3835" y="3867"/>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2" name="Line 188"/>
              <p:cNvSpPr>
                <a:spLocks noChangeShapeType="1"/>
              </p:cNvSpPr>
              <p:nvPr/>
            </p:nvSpPr>
            <p:spPr bwMode="auto">
              <a:xfrm flipV="1">
                <a:off x="3820" y="386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3" name="Line 189"/>
              <p:cNvSpPr>
                <a:spLocks noChangeShapeType="1"/>
              </p:cNvSpPr>
              <p:nvPr/>
            </p:nvSpPr>
            <p:spPr bwMode="auto">
              <a:xfrm flipH="1" flipV="1">
                <a:off x="4309" y="3699"/>
                <a:ext cx="26" cy="3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4" name="Line 190"/>
              <p:cNvSpPr>
                <a:spLocks noChangeShapeType="1"/>
              </p:cNvSpPr>
              <p:nvPr/>
            </p:nvSpPr>
            <p:spPr bwMode="auto">
              <a:xfrm>
                <a:off x="4282" y="3626"/>
                <a:ext cx="27" cy="7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5" name="Line 191"/>
              <p:cNvSpPr>
                <a:spLocks noChangeShapeType="1"/>
              </p:cNvSpPr>
              <p:nvPr/>
            </p:nvSpPr>
            <p:spPr bwMode="auto">
              <a:xfrm>
                <a:off x="4294" y="369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6" name="Line 192"/>
              <p:cNvSpPr>
                <a:spLocks noChangeShapeType="1"/>
              </p:cNvSpPr>
              <p:nvPr/>
            </p:nvSpPr>
            <p:spPr bwMode="auto">
              <a:xfrm flipH="1" flipV="1">
                <a:off x="4697" y="3859"/>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7" name="Line 193"/>
              <p:cNvSpPr>
                <a:spLocks noChangeShapeType="1"/>
              </p:cNvSpPr>
              <p:nvPr/>
            </p:nvSpPr>
            <p:spPr bwMode="auto">
              <a:xfrm flipV="1">
                <a:off x="4682" y="385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8" name="Line 194"/>
              <p:cNvSpPr>
                <a:spLocks noChangeShapeType="1"/>
              </p:cNvSpPr>
              <p:nvPr/>
            </p:nvSpPr>
            <p:spPr bwMode="auto">
              <a:xfrm flipH="1" flipV="1">
                <a:off x="4824" y="387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19" name="Line 195"/>
              <p:cNvSpPr>
                <a:spLocks noChangeShapeType="1"/>
              </p:cNvSpPr>
              <p:nvPr/>
            </p:nvSpPr>
            <p:spPr bwMode="auto">
              <a:xfrm flipV="1">
                <a:off x="4809" y="387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0" name="Line 196"/>
              <p:cNvSpPr>
                <a:spLocks noChangeShapeType="1"/>
              </p:cNvSpPr>
              <p:nvPr/>
            </p:nvSpPr>
            <p:spPr bwMode="auto">
              <a:xfrm flipH="1" flipV="1">
                <a:off x="4473" y="3804"/>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1" name="Line 197"/>
              <p:cNvSpPr>
                <a:spLocks noChangeShapeType="1"/>
              </p:cNvSpPr>
              <p:nvPr/>
            </p:nvSpPr>
            <p:spPr bwMode="auto">
              <a:xfrm>
                <a:off x="4459" y="3802"/>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2" name="Line 198"/>
              <p:cNvSpPr>
                <a:spLocks noChangeShapeType="1"/>
              </p:cNvSpPr>
              <p:nvPr/>
            </p:nvSpPr>
            <p:spPr bwMode="auto">
              <a:xfrm flipH="1" flipV="1">
                <a:off x="4335" y="3737"/>
                <a:ext cx="27"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3" name="Line 199"/>
              <p:cNvSpPr>
                <a:spLocks noChangeShapeType="1"/>
              </p:cNvSpPr>
              <p:nvPr/>
            </p:nvSpPr>
            <p:spPr bwMode="auto">
              <a:xfrm>
                <a:off x="4320" y="373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4" name="Line 200"/>
              <p:cNvSpPr>
                <a:spLocks noChangeShapeType="1"/>
              </p:cNvSpPr>
              <p:nvPr/>
            </p:nvSpPr>
            <p:spPr bwMode="auto">
              <a:xfrm>
                <a:off x="4336" y="3361"/>
                <a:ext cx="26" cy="9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5" name="Line 201"/>
              <p:cNvSpPr>
                <a:spLocks noChangeShapeType="1"/>
              </p:cNvSpPr>
              <p:nvPr/>
            </p:nvSpPr>
            <p:spPr bwMode="auto">
              <a:xfrm>
                <a:off x="4348" y="3430"/>
                <a:ext cx="14" cy="2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6" name="Line 202"/>
              <p:cNvSpPr>
                <a:spLocks noChangeShapeType="1"/>
              </p:cNvSpPr>
              <p:nvPr/>
            </p:nvSpPr>
            <p:spPr bwMode="auto">
              <a:xfrm flipH="1" flipV="1">
                <a:off x="4418" y="378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7" name="Line 203"/>
              <p:cNvSpPr>
                <a:spLocks noChangeShapeType="1"/>
              </p:cNvSpPr>
              <p:nvPr/>
            </p:nvSpPr>
            <p:spPr bwMode="auto">
              <a:xfrm>
                <a:off x="4403" y="378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8" name="Line 204"/>
              <p:cNvSpPr>
                <a:spLocks noChangeShapeType="1"/>
              </p:cNvSpPr>
              <p:nvPr/>
            </p:nvSpPr>
            <p:spPr bwMode="auto">
              <a:xfrm flipH="1">
                <a:off x="4053" y="3714"/>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29" name="Line 205"/>
              <p:cNvSpPr>
                <a:spLocks noChangeShapeType="1"/>
              </p:cNvSpPr>
              <p:nvPr/>
            </p:nvSpPr>
            <p:spPr bwMode="auto">
              <a:xfrm flipH="1">
                <a:off x="4053" y="3696"/>
                <a:ext cx="14" cy="3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0" name="Line 206"/>
              <p:cNvSpPr>
                <a:spLocks noChangeShapeType="1"/>
              </p:cNvSpPr>
              <p:nvPr/>
            </p:nvSpPr>
            <p:spPr bwMode="auto">
              <a:xfrm flipH="1" flipV="1">
                <a:off x="3905" y="3862"/>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1" name="Line 207"/>
              <p:cNvSpPr>
                <a:spLocks noChangeShapeType="1"/>
              </p:cNvSpPr>
              <p:nvPr/>
            </p:nvSpPr>
            <p:spPr bwMode="auto">
              <a:xfrm flipV="1">
                <a:off x="3890" y="386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2" name="Line 208"/>
              <p:cNvSpPr>
                <a:spLocks noChangeShapeType="1"/>
              </p:cNvSpPr>
              <p:nvPr/>
            </p:nvSpPr>
            <p:spPr bwMode="auto">
              <a:xfrm flipV="1">
                <a:off x="5006" y="388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3" name="Line 209"/>
              <p:cNvSpPr>
                <a:spLocks noChangeShapeType="1"/>
              </p:cNvSpPr>
              <p:nvPr/>
            </p:nvSpPr>
            <p:spPr bwMode="auto">
              <a:xfrm flipH="1" flipV="1">
                <a:off x="4753" y="386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4" name="Line 210"/>
              <p:cNvSpPr>
                <a:spLocks noChangeShapeType="1"/>
              </p:cNvSpPr>
              <p:nvPr/>
            </p:nvSpPr>
            <p:spPr bwMode="auto">
              <a:xfrm flipV="1">
                <a:off x="4738" y="386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5" name="Line 211"/>
              <p:cNvSpPr>
                <a:spLocks noChangeShapeType="1"/>
              </p:cNvSpPr>
              <p:nvPr/>
            </p:nvSpPr>
            <p:spPr bwMode="auto">
              <a:xfrm flipH="1" flipV="1">
                <a:off x="3749" y="387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6" name="Line 212"/>
              <p:cNvSpPr>
                <a:spLocks noChangeShapeType="1"/>
              </p:cNvSpPr>
              <p:nvPr/>
            </p:nvSpPr>
            <p:spPr bwMode="auto">
              <a:xfrm flipV="1">
                <a:off x="3734" y="387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7" name="Line 213"/>
              <p:cNvSpPr>
                <a:spLocks noChangeShapeType="1"/>
              </p:cNvSpPr>
              <p:nvPr/>
            </p:nvSpPr>
            <p:spPr bwMode="auto">
              <a:xfrm flipH="1" flipV="1">
                <a:off x="4570" y="3840"/>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8" name="Line 214"/>
              <p:cNvSpPr>
                <a:spLocks noChangeShapeType="1"/>
              </p:cNvSpPr>
              <p:nvPr/>
            </p:nvSpPr>
            <p:spPr bwMode="auto">
              <a:xfrm>
                <a:off x="4556" y="3839"/>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39" name="Line 215"/>
              <p:cNvSpPr>
                <a:spLocks noChangeShapeType="1"/>
              </p:cNvSpPr>
              <p:nvPr/>
            </p:nvSpPr>
            <p:spPr bwMode="auto">
              <a:xfrm flipH="1" flipV="1">
                <a:off x="4950" y="388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0" name="Line 216"/>
              <p:cNvSpPr>
                <a:spLocks noChangeShapeType="1"/>
              </p:cNvSpPr>
              <p:nvPr/>
            </p:nvSpPr>
            <p:spPr bwMode="auto">
              <a:xfrm flipV="1">
                <a:off x="4935" y="388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1" name="Line 217"/>
              <p:cNvSpPr>
                <a:spLocks noChangeShapeType="1"/>
              </p:cNvSpPr>
              <p:nvPr/>
            </p:nvSpPr>
            <p:spPr bwMode="auto">
              <a:xfrm flipH="1" flipV="1">
                <a:off x="3678" y="3871"/>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2" name="Line 218"/>
              <p:cNvSpPr>
                <a:spLocks noChangeShapeType="1"/>
              </p:cNvSpPr>
              <p:nvPr/>
            </p:nvSpPr>
            <p:spPr bwMode="auto">
              <a:xfrm flipV="1">
                <a:off x="3664" y="3871"/>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3" name="Line 219"/>
              <p:cNvSpPr>
                <a:spLocks noChangeShapeType="1"/>
              </p:cNvSpPr>
              <p:nvPr/>
            </p:nvSpPr>
            <p:spPr bwMode="auto">
              <a:xfrm flipH="1">
                <a:off x="4097" y="3599"/>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4" name="Line 220"/>
              <p:cNvSpPr>
                <a:spLocks noChangeShapeType="1"/>
              </p:cNvSpPr>
              <p:nvPr/>
            </p:nvSpPr>
            <p:spPr bwMode="auto">
              <a:xfrm flipH="1">
                <a:off x="4105" y="3485"/>
                <a:ext cx="21" cy="7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5" name="Line 221"/>
              <p:cNvSpPr>
                <a:spLocks noChangeShapeType="1"/>
              </p:cNvSpPr>
              <p:nvPr/>
            </p:nvSpPr>
            <p:spPr bwMode="auto">
              <a:xfrm flipH="1" flipV="1">
                <a:off x="4879" y="3880"/>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6" name="Line 222"/>
              <p:cNvSpPr>
                <a:spLocks noChangeShapeType="1"/>
              </p:cNvSpPr>
              <p:nvPr/>
            </p:nvSpPr>
            <p:spPr bwMode="auto">
              <a:xfrm flipV="1">
                <a:off x="4865" y="3880"/>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7" name="Line 223"/>
              <p:cNvSpPr>
                <a:spLocks noChangeShapeType="1"/>
              </p:cNvSpPr>
              <p:nvPr/>
            </p:nvSpPr>
            <p:spPr bwMode="auto">
              <a:xfrm flipH="1" flipV="1">
                <a:off x="3820" y="3871"/>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8" name="Line 224"/>
              <p:cNvSpPr>
                <a:spLocks noChangeShapeType="1"/>
              </p:cNvSpPr>
              <p:nvPr/>
            </p:nvSpPr>
            <p:spPr bwMode="auto">
              <a:xfrm flipV="1">
                <a:off x="3805" y="387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49" name="Line 225"/>
              <p:cNvSpPr>
                <a:spLocks noChangeShapeType="1"/>
              </p:cNvSpPr>
              <p:nvPr/>
            </p:nvSpPr>
            <p:spPr bwMode="auto">
              <a:xfrm flipH="1" flipV="1">
                <a:off x="4005" y="3832"/>
                <a:ext cx="27"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0" name="Line 226"/>
              <p:cNvSpPr>
                <a:spLocks noChangeShapeType="1"/>
              </p:cNvSpPr>
              <p:nvPr/>
            </p:nvSpPr>
            <p:spPr bwMode="auto">
              <a:xfrm flipH="1">
                <a:off x="4005" y="3816"/>
                <a:ext cx="15"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1" name="Line 227"/>
              <p:cNvSpPr>
                <a:spLocks noChangeShapeType="1"/>
              </p:cNvSpPr>
              <p:nvPr/>
            </p:nvSpPr>
            <p:spPr bwMode="auto">
              <a:xfrm flipV="1">
                <a:off x="3991" y="3832"/>
                <a:ext cx="14"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2" name="Line 228"/>
              <p:cNvSpPr>
                <a:spLocks noChangeShapeType="1"/>
              </p:cNvSpPr>
              <p:nvPr/>
            </p:nvSpPr>
            <p:spPr bwMode="auto">
              <a:xfrm flipH="1">
                <a:off x="3991" y="3845"/>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3" name="Line 229"/>
              <p:cNvSpPr>
                <a:spLocks noChangeShapeType="1"/>
              </p:cNvSpPr>
              <p:nvPr/>
            </p:nvSpPr>
            <p:spPr bwMode="auto">
              <a:xfrm flipV="1">
                <a:off x="3976" y="3845"/>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4" name="Line 230"/>
              <p:cNvSpPr>
                <a:spLocks noChangeShapeType="1"/>
              </p:cNvSpPr>
              <p:nvPr/>
            </p:nvSpPr>
            <p:spPr bwMode="auto">
              <a:xfrm flipH="1" flipV="1">
                <a:off x="4626" y="3849"/>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5" name="Line 231"/>
              <p:cNvSpPr>
                <a:spLocks noChangeShapeType="1"/>
              </p:cNvSpPr>
              <p:nvPr/>
            </p:nvSpPr>
            <p:spPr bwMode="auto">
              <a:xfrm flipV="1">
                <a:off x="4612" y="3849"/>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6" name="Line 232"/>
              <p:cNvSpPr>
                <a:spLocks noChangeShapeType="1"/>
              </p:cNvSpPr>
              <p:nvPr/>
            </p:nvSpPr>
            <p:spPr bwMode="auto">
              <a:xfrm flipH="1" flipV="1">
                <a:off x="4515" y="3822"/>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7" name="Line 233"/>
              <p:cNvSpPr>
                <a:spLocks noChangeShapeType="1"/>
              </p:cNvSpPr>
              <p:nvPr/>
            </p:nvSpPr>
            <p:spPr bwMode="auto">
              <a:xfrm>
                <a:off x="4500" y="382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8" name="Line 234"/>
              <p:cNvSpPr>
                <a:spLocks noChangeShapeType="1"/>
              </p:cNvSpPr>
              <p:nvPr/>
            </p:nvSpPr>
            <p:spPr bwMode="auto">
              <a:xfrm flipH="1" flipV="1">
                <a:off x="3890" y="3869"/>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59" name="Line 235"/>
              <p:cNvSpPr>
                <a:spLocks noChangeShapeType="1"/>
              </p:cNvSpPr>
              <p:nvPr/>
            </p:nvSpPr>
            <p:spPr bwMode="auto">
              <a:xfrm flipV="1">
                <a:off x="3876" y="3869"/>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0" name="Line 236"/>
              <p:cNvSpPr>
                <a:spLocks noChangeShapeType="1"/>
              </p:cNvSpPr>
              <p:nvPr/>
            </p:nvSpPr>
            <p:spPr bwMode="auto">
              <a:xfrm flipH="1" flipV="1">
                <a:off x="4809" y="3876"/>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1" name="Line 237"/>
              <p:cNvSpPr>
                <a:spLocks noChangeShapeType="1"/>
              </p:cNvSpPr>
              <p:nvPr/>
            </p:nvSpPr>
            <p:spPr bwMode="auto">
              <a:xfrm flipV="1">
                <a:off x="4794" y="387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2" name="Line 238"/>
              <p:cNvSpPr>
                <a:spLocks noChangeShapeType="1"/>
              </p:cNvSpPr>
              <p:nvPr/>
            </p:nvSpPr>
            <p:spPr bwMode="auto">
              <a:xfrm flipH="1" flipV="1">
                <a:off x="4362" y="3767"/>
                <a:ext cx="26"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3" name="Line 239"/>
              <p:cNvSpPr>
                <a:spLocks noChangeShapeType="1"/>
              </p:cNvSpPr>
              <p:nvPr/>
            </p:nvSpPr>
            <p:spPr bwMode="auto">
              <a:xfrm>
                <a:off x="4347" y="376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4" name="Line 240"/>
              <p:cNvSpPr>
                <a:spLocks noChangeShapeType="1"/>
              </p:cNvSpPr>
              <p:nvPr/>
            </p:nvSpPr>
            <p:spPr bwMode="auto">
              <a:xfrm flipH="1" flipV="1">
                <a:off x="4020" y="3816"/>
                <a:ext cx="26"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5" name="Line 241"/>
              <p:cNvSpPr>
                <a:spLocks noChangeShapeType="1"/>
              </p:cNvSpPr>
              <p:nvPr/>
            </p:nvSpPr>
            <p:spPr bwMode="auto">
              <a:xfrm flipH="1">
                <a:off x="4020" y="3796"/>
                <a:ext cx="15"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6" name="Line 242"/>
              <p:cNvSpPr>
                <a:spLocks noChangeShapeType="1"/>
              </p:cNvSpPr>
              <p:nvPr/>
            </p:nvSpPr>
            <p:spPr bwMode="auto">
              <a:xfrm flipH="1" flipV="1">
                <a:off x="3976" y="3855"/>
                <a:ext cx="26"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7" name="Line 243"/>
              <p:cNvSpPr>
                <a:spLocks noChangeShapeType="1"/>
              </p:cNvSpPr>
              <p:nvPr/>
            </p:nvSpPr>
            <p:spPr bwMode="auto">
              <a:xfrm flipV="1">
                <a:off x="3961" y="3855"/>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8" name="Line 244"/>
              <p:cNvSpPr>
                <a:spLocks noChangeShapeType="1"/>
              </p:cNvSpPr>
              <p:nvPr/>
            </p:nvSpPr>
            <p:spPr bwMode="auto">
              <a:xfrm flipH="1" flipV="1">
                <a:off x="4682" y="3860"/>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69" name="Line 245"/>
              <p:cNvSpPr>
                <a:spLocks noChangeShapeType="1"/>
              </p:cNvSpPr>
              <p:nvPr/>
            </p:nvSpPr>
            <p:spPr bwMode="auto">
              <a:xfrm flipV="1">
                <a:off x="4668" y="3860"/>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0" name="Line 246"/>
              <p:cNvSpPr>
                <a:spLocks noChangeShapeType="1"/>
              </p:cNvSpPr>
              <p:nvPr/>
            </p:nvSpPr>
            <p:spPr bwMode="auto">
              <a:xfrm>
                <a:off x="4271" y="3476"/>
                <a:ext cx="26" cy="15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1" name="Line 247"/>
              <p:cNvSpPr>
                <a:spLocks noChangeShapeType="1"/>
              </p:cNvSpPr>
              <p:nvPr/>
            </p:nvSpPr>
            <p:spPr bwMode="auto">
              <a:xfrm>
                <a:off x="4282" y="3626"/>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2" name="Line 248"/>
              <p:cNvSpPr>
                <a:spLocks noChangeShapeType="1"/>
              </p:cNvSpPr>
              <p:nvPr/>
            </p:nvSpPr>
            <p:spPr bwMode="auto">
              <a:xfrm>
                <a:off x="4303" y="3343"/>
                <a:ext cx="27" cy="19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3" name="Line 249"/>
              <p:cNvSpPr>
                <a:spLocks noChangeShapeType="1"/>
              </p:cNvSpPr>
              <p:nvPr/>
            </p:nvSpPr>
            <p:spPr bwMode="auto">
              <a:xfrm>
                <a:off x="4315" y="3522"/>
                <a:ext cx="15"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4" name="Line 250"/>
              <p:cNvSpPr>
                <a:spLocks noChangeShapeType="1"/>
              </p:cNvSpPr>
              <p:nvPr/>
            </p:nvSpPr>
            <p:spPr bwMode="auto">
              <a:xfrm flipH="1" flipV="1">
                <a:off x="4294" y="3697"/>
                <a:ext cx="26" cy="3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5" name="Line 251"/>
              <p:cNvSpPr>
                <a:spLocks noChangeShapeType="1"/>
              </p:cNvSpPr>
              <p:nvPr/>
            </p:nvSpPr>
            <p:spPr bwMode="auto">
              <a:xfrm>
                <a:off x="4268" y="3621"/>
                <a:ext cx="26" cy="7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6" name="Line 252"/>
              <p:cNvSpPr>
                <a:spLocks noChangeShapeType="1"/>
              </p:cNvSpPr>
              <p:nvPr/>
            </p:nvSpPr>
            <p:spPr bwMode="auto">
              <a:xfrm>
                <a:off x="4279" y="369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7" name="Line 253"/>
              <p:cNvSpPr>
                <a:spLocks noChangeShapeType="1"/>
              </p:cNvSpPr>
              <p:nvPr/>
            </p:nvSpPr>
            <p:spPr bwMode="auto">
              <a:xfrm flipH="1" flipV="1">
                <a:off x="3734" y="3876"/>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8" name="Line 254"/>
              <p:cNvSpPr>
                <a:spLocks noChangeShapeType="1"/>
              </p:cNvSpPr>
              <p:nvPr/>
            </p:nvSpPr>
            <p:spPr bwMode="auto">
              <a:xfrm flipV="1">
                <a:off x="3720" y="387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79" name="Line 255"/>
              <p:cNvSpPr>
                <a:spLocks noChangeShapeType="1"/>
              </p:cNvSpPr>
              <p:nvPr/>
            </p:nvSpPr>
            <p:spPr bwMode="auto">
              <a:xfrm flipH="1" flipV="1">
                <a:off x="3664" y="3876"/>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0" name="Line 256"/>
              <p:cNvSpPr>
                <a:spLocks noChangeShapeType="1"/>
              </p:cNvSpPr>
              <p:nvPr/>
            </p:nvSpPr>
            <p:spPr bwMode="auto">
              <a:xfrm flipV="1">
                <a:off x="3649" y="387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1" name="Line 257"/>
              <p:cNvSpPr>
                <a:spLocks noChangeShapeType="1"/>
              </p:cNvSpPr>
              <p:nvPr/>
            </p:nvSpPr>
            <p:spPr bwMode="auto">
              <a:xfrm>
                <a:off x="4336" y="3361"/>
                <a:ext cx="15" cy="3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2" name="Line 258"/>
              <p:cNvSpPr>
                <a:spLocks noChangeShapeType="1"/>
              </p:cNvSpPr>
              <p:nvPr/>
            </p:nvSpPr>
            <p:spPr bwMode="auto">
              <a:xfrm flipH="1" flipV="1">
                <a:off x="4459" y="3802"/>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3" name="Line 259"/>
              <p:cNvSpPr>
                <a:spLocks noChangeShapeType="1"/>
              </p:cNvSpPr>
              <p:nvPr/>
            </p:nvSpPr>
            <p:spPr bwMode="auto">
              <a:xfrm>
                <a:off x="4444" y="380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4" name="Line 260"/>
              <p:cNvSpPr>
                <a:spLocks noChangeShapeType="1"/>
              </p:cNvSpPr>
              <p:nvPr/>
            </p:nvSpPr>
            <p:spPr bwMode="auto">
              <a:xfrm flipH="1" flipV="1">
                <a:off x="4403" y="378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5" name="Line 261"/>
              <p:cNvSpPr>
                <a:spLocks noChangeShapeType="1"/>
              </p:cNvSpPr>
              <p:nvPr/>
            </p:nvSpPr>
            <p:spPr bwMode="auto">
              <a:xfrm flipV="1">
                <a:off x="4388" y="378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6" name="Line 262"/>
              <p:cNvSpPr>
                <a:spLocks noChangeShapeType="1"/>
              </p:cNvSpPr>
              <p:nvPr/>
            </p:nvSpPr>
            <p:spPr bwMode="auto">
              <a:xfrm flipH="1" flipV="1">
                <a:off x="4320" y="3734"/>
                <a:ext cx="27" cy="3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7" name="Line 263"/>
              <p:cNvSpPr>
                <a:spLocks noChangeShapeType="1"/>
              </p:cNvSpPr>
              <p:nvPr/>
            </p:nvSpPr>
            <p:spPr bwMode="auto">
              <a:xfrm>
                <a:off x="4306" y="3734"/>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8" name="Line 264"/>
              <p:cNvSpPr>
                <a:spLocks noChangeShapeType="1"/>
              </p:cNvSpPr>
              <p:nvPr/>
            </p:nvSpPr>
            <p:spPr bwMode="auto">
              <a:xfrm flipH="1" flipV="1">
                <a:off x="3805" y="387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89" name="Line 265"/>
              <p:cNvSpPr>
                <a:spLocks noChangeShapeType="1"/>
              </p:cNvSpPr>
              <p:nvPr/>
            </p:nvSpPr>
            <p:spPr bwMode="auto">
              <a:xfrm flipV="1">
                <a:off x="3790" y="387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0" name="Line 266"/>
              <p:cNvSpPr>
                <a:spLocks noChangeShapeType="1"/>
              </p:cNvSpPr>
              <p:nvPr/>
            </p:nvSpPr>
            <p:spPr bwMode="auto">
              <a:xfrm flipH="1" flipV="1">
                <a:off x="3876" y="3876"/>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1" name="Line 267"/>
              <p:cNvSpPr>
                <a:spLocks noChangeShapeType="1"/>
              </p:cNvSpPr>
              <p:nvPr/>
            </p:nvSpPr>
            <p:spPr bwMode="auto">
              <a:xfrm flipV="1">
                <a:off x="3861" y="387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2" name="Line 268"/>
              <p:cNvSpPr>
                <a:spLocks noChangeShapeType="1"/>
              </p:cNvSpPr>
              <p:nvPr/>
            </p:nvSpPr>
            <p:spPr bwMode="auto">
              <a:xfrm flipV="1">
                <a:off x="4991" y="388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3" name="Line 269"/>
              <p:cNvSpPr>
                <a:spLocks noChangeShapeType="1"/>
              </p:cNvSpPr>
              <p:nvPr/>
            </p:nvSpPr>
            <p:spPr bwMode="auto">
              <a:xfrm flipH="1" flipV="1">
                <a:off x="3961" y="3863"/>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4" name="Line 270"/>
              <p:cNvSpPr>
                <a:spLocks noChangeShapeType="1"/>
              </p:cNvSpPr>
              <p:nvPr/>
            </p:nvSpPr>
            <p:spPr bwMode="auto">
              <a:xfrm flipV="1">
                <a:off x="3946" y="3863"/>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5" name="Line 271"/>
              <p:cNvSpPr>
                <a:spLocks noChangeShapeType="1"/>
              </p:cNvSpPr>
              <p:nvPr/>
            </p:nvSpPr>
            <p:spPr bwMode="auto">
              <a:xfrm flipH="1" flipV="1">
                <a:off x="4935" y="3884"/>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6" name="Line 272"/>
              <p:cNvSpPr>
                <a:spLocks noChangeShapeType="1"/>
              </p:cNvSpPr>
              <p:nvPr/>
            </p:nvSpPr>
            <p:spPr bwMode="auto">
              <a:xfrm flipV="1">
                <a:off x="4921" y="3884"/>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7" name="Line 273"/>
              <p:cNvSpPr>
                <a:spLocks noChangeShapeType="1"/>
              </p:cNvSpPr>
              <p:nvPr/>
            </p:nvSpPr>
            <p:spPr bwMode="auto">
              <a:xfrm flipH="1" flipV="1">
                <a:off x="4738" y="3869"/>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8" name="Line 274"/>
              <p:cNvSpPr>
                <a:spLocks noChangeShapeType="1"/>
              </p:cNvSpPr>
              <p:nvPr/>
            </p:nvSpPr>
            <p:spPr bwMode="auto">
              <a:xfrm flipV="1">
                <a:off x="4723" y="386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699" name="Line 275"/>
              <p:cNvSpPr>
                <a:spLocks noChangeShapeType="1"/>
              </p:cNvSpPr>
              <p:nvPr/>
            </p:nvSpPr>
            <p:spPr bwMode="auto">
              <a:xfrm flipH="1" flipV="1">
                <a:off x="4865" y="3883"/>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0" name="Line 276"/>
              <p:cNvSpPr>
                <a:spLocks noChangeShapeType="1"/>
              </p:cNvSpPr>
              <p:nvPr/>
            </p:nvSpPr>
            <p:spPr bwMode="auto">
              <a:xfrm flipV="1">
                <a:off x="4850" y="388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1" name="Line 277"/>
              <p:cNvSpPr>
                <a:spLocks noChangeShapeType="1"/>
              </p:cNvSpPr>
              <p:nvPr/>
            </p:nvSpPr>
            <p:spPr bwMode="auto">
              <a:xfrm flipH="1" flipV="1">
                <a:off x="4035" y="3796"/>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2" name="Line 278"/>
              <p:cNvSpPr>
                <a:spLocks noChangeShapeType="1"/>
              </p:cNvSpPr>
              <p:nvPr/>
            </p:nvSpPr>
            <p:spPr bwMode="auto">
              <a:xfrm flipH="1">
                <a:off x="4035" y="3773"/>
                <a:ext cx="15"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3" name="Line 279"/>
              <p:cNvSpPr>
                <a:spLocks noChangeShapeType="1"/>
              </p:cNvSpPr>
              <p:nvPr/>
            </p:nvSpPr>
            <p:spPr bwMode="auto">
              <a:xfrm flipH="1" flipV="1">
                <a:off x="4556" y="383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4" name="Line 280"/>
              <p:cNvSpPr>
                <a:spLocks noChangeShapeType="1"/>
              </p:cNvSpPr>
              <p:nvPr/>
            </p:nvSpPr>
            <p:spPr bwMode="auto">
              <a:xfrm>
                <a:off x="4541" y="383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5" name="Line 281"/>
              <p:cNvSpPr>
                <a:spLocks noChangeShapeType="1"/>
              </p:cNvSpPr>
              <p:nvPr/>
            </p:nvSpPr>
            <p:spPr bwMode="auto">
              <a:xfrm flipH="1" flipV="1">
                <a:off x="4612" y="385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6" name="Line 282"/>
              <p:cNvSpPr>
                <a:spLocks noChangeShapeType="1"/>
              </p:cNvSpPr>
              <p:nvPr/>
            </p:nvSpPr>
            <p:spPr bwMode="auto">
              <a:xfrm>
                <a:off x="4597" y="385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7" name="Line 283"/>
              <p:cNvSpPr>
                <a:spLocks noChangeShapeType="1"/>
              </p:cNvSpPr>
              <p:nvPr/>
            </p:nvSpPr>
            <p:spPr bwMode="auto">
              <a:xfrm flipH="1" flipV="1">
                <a:off x="3946" y="3871"/>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8" name="Line 284"/>
              <p:cNvSpPr>
                <a:spLocks noChangeShapeType="1"/>
              </p:cNvSpPr>
              <p:nvPr/>
            </p:nvSpPr>
            <p:spPr bwMode="auto">
              <a:xfrm flipV="1">
                <a:off x="3932" y="3871"/>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09" name="Line 285"/>
              <p:cNvSpPr>
                <a:spLocks noChangeShapeType="1"/>
              </p:cNvSpPr>
              <p:nvPr/>
            </p:nvSpPr>
            <p:spPr bwMode="auto">
              <a:xfrm flipH="1" flipV="1">
                <a:off x="4794" y="3877"/>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0" name="Line 286"/>
              <p:cNvSpPr>
                <a:spLocks noChangeShapeType="1"/>
              </p:cNvSpPr>
              <p:nvPr/>
            </p:nvSpPr>
            <p:spPr bwMode="auto">
              <a:xfrm flipV="1">
                <a:off x="4779" y="387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1" name="Line 287"/>
              <p:cNvSpPr>
                <a:spLocks noChangeShapeType="1"/>
              </p:cNvSpPr>
              <p:nvPr/>
            </p:nvSpPr>
            <p:spPr bwMode="auto">
              <a:xfrm flipH="1" flipV="1">
                <a:off x="3649" y="3880"/>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2" name="Line 288"/>
              <p:cNvSpPr>
                <a:spLocks noChangeShapeType="1"/>
              </p:cNvSpPr>
              <p:nvPr/>
            </p:nvSpPr>
            <p:spPr bwMode="auto">
              <a:xfrm flipH="1" flipV="1">
                <a:off x="3790" y="388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3" name="Line 289"/>
              <p:cNvSpPr>
                <a:spLocks noChangeShapeType="1"/>
              </p:cNvSpPr>
              <p:nvPr/>
            </p:nvSpPr>
            <p:spPr bwMode="auto">
              <a:xfrm flipV="1">
                <a:off x="3775" y="388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4" name="Line 290"/>
              <p:cNvSpPr>
                <a:spLocks noChangeShapeType="1"/>
              </p:cNvSpPr>
              <p:nvPr/>
            </p:nvSpPr>
            <p:spPr bwMode="auto">
              <a:xfrm flipH="1" flipV="1">
                <a:off x="4668" y="386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5" name="Line 291"/>
              <p:cNvSpPr>
                <a:spLocks noChangeShapeType="1"/>
              </p:cNvSpPr>
              <p:nvPr/>
            </p:nvSpPr>
            <p:spPr bwMode="auto">
              <a:xfrm>
                <a:off x="4653" y="386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6" name="Line 292"/>
              <p:cNvSpPr>
                <a:spLocks noChangeShapeType="1"/>
              </p:cNvSpPr>
              <p:nvPr/>
            </p:nvSpPr>
            <p:spPr bwMode="auto">
              <a:xfrm flipH="1" flipV="1">
                <a:off x="4500" y="3820"/>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7" name="Line 293"/>
              <p:cNvSpPr>
                <a:spLocks noChangeShapeType="1"/>
              </p:cNvSpPr>
              <p:nvPr/>
            </p:nvSpPr>
            <p:spPr bwMode="auto">
              <a:xfrm>
                <a:off x="4485" y="381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8" name="Line 294"/>
              <p:cNvSpPr>
                <a:spLocks noChangeShapeType="1"/>
              </p:cNvSpPr>
              <p:nvPr/>
            </p:nvSpPr>
            <p:spPr bwMode="auto">
              <a:xfrm flipH="1" flipV="1">
                <a:off x="4347" y="3765"/>
                <a:ext cx="26"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19" name="Line 295"/>
              <p:cNvSpPr>
                <a:spLocks noChangeShapeType="1"/>
              </p:cNvSpPr>
              <p:nvPr/>
            </p:nvSpPr>
            <p:spPr bwMode="auto">
              <a:xfrm flipV="1">
                <a:off x="4332" y="376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0" name="Line 296"/>
              <p:cNvSpPr>
                <a:spLocks noChangeShapeType="1"/>
              </p:cNvSpPr>
              <p:nvPr/>
            </p:nvSpPr>
            <p:spPr bwMode="auto">
              <a:xfrm flipH="1" flipV="1">
                <a:off x="3861" y="3880"/>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1" name="Line 297"/>
              <p:cNvSpPr>
                <a:spLocks noChangeShapeType="1"/>
              </p:cNvSpPr>
              <p:nvPr/>
            </p:nvSpPr>
            <p:spPr bwMode="auto">
              <a:xfrm flipV="1">
                <a:off x="3846" y="388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2" name="Line 298"/>
              <p:cNvSpPr>
                <a:spLocks noChangeShapeType="1"/>
              </p:cNvSpPr>
              <p:nvPr/>
            </p:nvSpPr>
            <p:spPr bwMode="auto">
              <a:xfrm flipH="1" flipV="1">
                <a:off x="3720" y="387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3" name="Line 299"/>
              <p:cNvSpPr>
                <a:spLocks noChangeShapeType="1"/>
              </p:cNvSpPr>
              <p:nvPr/>
            </p:nvSpPr>
            <p:spPr bwMode="auto">
              <a:xfrm flipV="1">
                <a:off x="3705" y="387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4" name="Line 300"/>
              <p:cNvSpPr>
                <a:spLocks noChangeShapeType="1"/>
              </p:cNvSpPr>
              <p:nvPr/>
            </p:nvSpPr>
            <p:spPr bwMode="auto">
              <a:xfrm flipH="1">
                <a:off x="4067" y="3677"/>
                <a:ext cx="27"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5" name="Line 301"/>
              <p:cNvSpPr>
                <a:spLocks noChangeShapeType="1"/>
              </p:cNvSpPr>
              <p:nvPr/>
            </p:nvSpPr>
            <p:spPr bwMode="auto">
              <a:xfrm flipH="1">
                <a:off x="4067" y="3652"/>
                <a:ext cx="15" cy="4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6" name="Line 302"/>
              <p:cNvSpPr>
                <a:spLocks noChangeShapeType="1"/>
              </p:cNvSpPr>
              <p:nvPr/>
            </p:nvSpPr>
            <p:spPr bwMode="auto">
              <a:xfrm flipH="1" flipV="1">
                <a:off x="4279" y="3697"/>
                <a:ext cx="27" cy="3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7" name="Line 303"/>
              <p:cNvSpPr>
                <a:spLocks noChangeShapeType="1"/>
              </p:cNvSpPr>
              <p:nvPr/>
            </p:nvSpPr>
            <p:spPr bwMode="auto">
              <a:xfrm>
                <a:off x="4253" y="3619"/>
                <a:ext cx="26" cy="7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8" name="Line 304"/>
              <p:cNvSpPr>
                <a:spLocks noChangeShapeType="1"/>
              </p:cNvSpPr>
              <p:nvPr/>
            </p:nvSpPr>
            <p:spPr bwMode="auto">
              <a:xfrm flipV="1">
                <a:off x="4265" y="369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29" name="Line 305"/>
              <p:cNvSpPr>
                <a:spLocks noChangeShapeType="1"/>
              </p:cNvSpPr>
              <p:nvPr/>
            </p:nvSpPr>
            <p:spPr bwMode="auto">
              <a:xfrm flipH="1" flipV="1">
                <a:off x="4921" y="388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0" name="Line 306"/>
              <p:cNvSpPr>
                <a:spLocks noChangeShapeType="1"/>
              </p:cNvSpPr>
              <p:nvPr/>
            </p:nvSpPr>
            <p:spPr bwMode="auto">
              <a:xfrm flipV="1">
                <a:off x="4906" y="388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1" name="Line 307"/>
              <p:cNvSpPr>
                <a:spLocks noChangeShapeType="1"/>
              </p:cNvSpPr>
              <p:nvPr/>
            </p:nvSpPr>
            <p:spPr bwMode="auto">
              <a:xfrm flipV="1">
                <a:off x="4977" y="3887"/>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2" name="Line 308"/>
              <p:cNvSpPr>
                <a:spLocks noChangeShapeType="1"/>
              </p:cNvSpPr>
              <p:nvPr/>
            </p:nvSpPr>
            <p:spPr bwMode="auto">
              <a:xfrm flipH="1" flipV="1">
                <a:off x="3932" y="3878"/>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3" name="Line 309"/>
              <p:cNvSpPr>
                <a:spLocks noChangeShapeType="1"/>
              </p:cNvSpPr>
              <p:nvPr/>
            </p:nvSpPr>
            <p:spPr bwMode="auto">
              <a:xfrm flipV="1">
                <a:off x="3917" y="3878"/>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4" name="Line 310"/>
              <p:cNvSpPr>
                <a:spLocks noChangeShapeType="1"/>
              </p:cNvSpPr>
              <p:nvPr/>
            </p:nvSpPr>
            <p:spPr bwMode="auto">
              <a:xfrm flipH="1" flipV="1">
                <a:off x="4723" y="3871"/>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5" name="Line 311"/>
              <p:cNvSpPr>
                <a:spLocks noChangeShapeType="1"/>
              </p:cNvSpPr>
              <p:nvPr/>
            </p:nvSpPr>
            <p:spPr bwMode="auto">
              <a:xfrm flipV="1">
                <a:off x="4709" y="3871"/>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6" name="Line 312"/>
              <p:cNvSpPr>
                <a:spLocks noChangeShapeType="1"/>
              </p:cNvSpPr>
              <p:nvPr/>
            </p:nvSpPr>
            <p:spPr bwMode="auto">
              <a:xfrm flipH="1" flipV="1">
                <a:off x="4850" y="388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7" name="Line 313"/>
              <p:cNvSpPr>
                <a:spLocks noChangeShapeType="1"/>
              </p:cNvSpPr>
              <p:nvPr/>
            </p:nvSpPr>
            <p:spPr bwMode="auto">
              <a:xfrm>
                <a:off x="4835" y="388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8" name="Line 314"/>
              <p:cNvSpPr>
                <a:spLocks noChangeShapeType="1"/>
              </p:cNvSpPr>
              <p:nvPr/>
            </p:nvSpPr>
            <p:spPr bwMode="auto">
              <a:xfrm flipH="1" flipV="1">
                <a:off x="4050" y="377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39" name="Line 315"/>
              <p:cNvSpPr>
                <a:spLocks noChangeShapeType="1"/>
              </p:cNvSpPr>
              <p:nvPr/>
            </p:nvSpPr>
            <p:spPr bwMode="auto">
              <a:xfrm flipH="1">
                <a:off x="4050" y="3746"/>
                <a:ext cx="14" cy="2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0" name="Line 316"/>
              <p:cNvSpPr>
                <a:spLocks noChangeShapeType="1"/>
              </p:cNvSpPr>
              <p:nvPr/>
            </p:nvSpPr>
            <p:spPr bwMode="auto">
              <a:xfrm flipH="1" flipV="1">
                <a:off x="4388" y="378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1" name="Line 317"/>
              <p:cNvSpPr>
                <a:spLocks noChangeShapeType="1"/>
              </p:cNvSpPr>
              <p:nvPr/>
            </p:nvSpPr>
            <p:spPr bwMode="auto">
              <a:xfrm flipV="1">
                <a:off x="4373" y="378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2" name="Line 318"/>
              <p:cNvSpPr>
                <a:spLocks noChangeShapeType="1"/>
              </p:cNvSpPr>
              <p:nvPr/>
            </p:nvSpPr>
            <p:spPr bwMode="auto">
              <a:xfrm flipH="1" flipV="1">
                <a:off x="4306" y="3734"/>
                <a:ext cx="26" cy="3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3" name="Line 319"/>
              <p:cNvSpPr>
                <a:spLocks noChangeShapeType="1"/>
              </p:cNvSpPr>
              <p:nvPr/>
            </p:nvSpPr>
            <p:spPr bwMode="auto">
              <a:xfrm flipV="1">
                <a:off x="4291" y="373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4" name="Line 320"/>
              <p:cNvSpPr>
                <a:spLocks noChangeShapeType="1"/>
              </p:cNvSpPr>
              <p:nvPr/>
            </p:nvSpPr>
            <p:spPr bwMode="auto">
              <a:xfrm flipH="1" flipV="1">
                <a:off x="4444" y="3800"/>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5" name="Line 321"/>
              <p:cNvSpPr>
                <a:spLocks noChangeShapeType="1"/>
              </p:cNvSpPr>
              <p:nvPr/>
            </p:nvSpPr>
            <p:spPr bwMode="auto">
              <a:xfrm>
                <a:off x="4429" y="380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6" name="Line 322"/>
              <p:cNvSpPr>
                <a:spLocks noChangeShapeType="1"/>
              </p:cNvSpPr>
              <p:nvPr/>
            </p:nvSpPr>
            <p:spPr bwMode="auto">
              <a:xfrm>
                <a:off x="4256" y="3467"/>
                <a:ext cx="26" cy="15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7" name="Line 323"/>
              <p:cNvSpPr>
                <a:spLocks noChangeShapeType="1"/>
              </p:cNvSpPr>
              <p:nvPr/>
            </p:nvSpPr>
            <p:spPr bwMode="auto">
              <a:xfrm>
                <a:off x="4268" y="3621"/>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8" name="Line 324"/>
              <p:cNvSpPr>
                <a:spLocks noChangeShapeType="1"/>
              </p:cNvSpPr>
              <p:nvPr/>
            </p:nvSpPr>
            <p:spPr bwMode="auto">
              <a:xfrm flipH="1" flipV="1">
                <a:off x="3775" y="3885"/>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49" name="Line 325"/>
              <p:cNvSpPr>
                <a:spLocks noChangeShapeType="1"/>
              </p:cNvSpPr>
              <p:nvPr/>
            </p:nvSpPr>
            <p:spPr bwMode="auto">
              <a:xfrm flipV="1">
                <a:off x="3761" y="3885"/>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0" name="Line 326"/>
              <p:cNvSpPr>
                <a:spLocks noChangeShapeType="1"/>
              </p:cNvSpPr>
              <p:nvPr/>
            </p:nvSpPr>
            <p:spPr bwMode="auto">
              <a:xfrm flipH="1" flipV="1">
                <a:off x="4541" y="3838"/>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1" name="Line 327"/>
              <p:cNvSpPr>
                <a:spLocks noChangeShapeType="1"/>
              </p:cNvSpPr>
              <p:nvPr/>
            </p:nvSpPr>
            <p:spPr bwMode="auto">
              <a:xfrm>
                <a:off x="4526" y="383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2" name="Line 328"/>
              <p:cNvSpPr>
                <a:spLocks noChangeShapeType="1"/>
              </p:cNvSpPr>
              <p:nvPr/>
            </p:nvSpPr>
            <p:spPr bwMode="auto">
              <a:xfrm flipH="1" flipV="1">
                <a:off x="3917" y="388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3" name="Line 329"/>
              <p:cNvSpPr>
                <a:spLocks noChangeShapeType="1"/>
              </p:cNvSpPr>
              <p:nvPr/>
            </p:nvSpPr>
            <p:spPr bwMode="auto">
              <a:xfrm flipV="1">
                <a:off x="3902" y="388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4" name="Line 330"/>
              <p:cNvSpPr>
                <a:spLocks noChangeShapeType="1"/>
              </p:cNvSpPr>
              <p:nvPr/>
            </p:nvSpPr>
            <p:spPr bwMode="auto">
              <a:xfrm flipH="1" flipV="1">
                <a:off x="4597" y="385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5" name="Line 331"/>
              <p:cNvSpPr>
                <a:spLocks noChangeShapeType="1"/>
              </p:cNvSpPr>
              <p:nvPr/>
            </p:nvSpPr>
            <p:spPr bwMode="auto">
              <a:xfrm>
                <a:off x="4582" y="385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6" name="Line 332"/>
              <p:cNvSpPr>
                <a:spLocks noChangeShapeType="1"/>
              </p:cNvSpPr>
              <p:nvPr/>
            </p:nvSpPr>
            <p:spPr bwMode="auto">
              <a:xfrm flipH="1" flipV="1">
                <a:off x="3705" y="388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7" name="Line 333"/>
              <p:cNvSpPr>
                <a:spLocks noChangeShapeType="1"/>
              </p:cNvSpPr>
              <p:nvPr/>
            </p:nvSpPr>
            <p:spPr bwMode="auto">
              <a:xfrm flipV="1">
                <a:off x="3690" y="388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8" name="Line 334"/>
              <p:cNvSpPr>
                <a:spLocks noChangeShapeType="1"/>
              </p:cNvSpPr>
              <p:nvPr/>
            </p:nvSpPr>
            <p:spPr bwMode="auto">
              <a:xfrm flipH="1" flipV="1">
                <a:off x="4779" y="3878"/>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59" name="Line 335"/>
              <p:cNvSpPr>
                <a:spLocks noChangeShapeType="1"/>
              </p:cNvSpPr>
              <p:nvPr/>
            </p:nvSpPr>
            <p:spPr bwMode="auto">
              <a:xfrm flipV="1">
                <a:off x="4765" y="3878"/>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0" name="Line 336"/>
              <p:cNvSpPr>
                <a:spLocks noChangeShapeType="1"/>
              </p:cNvSpPr>
              <p:nvPr/>
            </p:nvSpPr>
            <p:spPr bwMode="auto">
              <a:xfrm flipH="1" flipV="1">
                <a:off x="3846" y="3883"/>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1" name="Line 337"/>
              <p:cNvSpPr>
                <a:spLocks noChangeShapeType="1"/>
              </p:cNvSpPr>
              <p:nvPr/>
            </p:nvSpPr>
            <p:spPr bwMode="auto">
              <a:xfrm flipV="1">
                <a:off x="3831" y="388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2" name="Line 338"/>
              <p:cNvSpPr>
                <a:spLocks noChangeShapeType="1"/>
              </p:cNvSpPr>
              <p:nvPr/>
            </p:nvSpPr>
            <p:spPr bwMode="auto">
              <a:xfrm flipV="1">
                <a:off x="4962" y="389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3" name="Line 339"/>
              <p:cNvSpPr>
                <a:spLocks noChangeShapeType="1"/>
              </p:cNvSpPr>
              <p:nvPr/>
            </p:nvSpPr>
            <p:spPr bwMode="auto">
              <a:xfrm flipH="1" flipV="1">
                <a:off x="4332" y="3767"/>
                <a:ext cx="26"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4" name="Line 340"/>
              <p:cNvSpPr>
                <a:spLocks noChangeShapeType="1"/>
              </p:cNvSpPr>
              <p:nvPr/>
            </p:nvSpPr>
            <p:spPr bwMode="auto">
              <a:xfrm flipV="1">
                <a:off x="4317" y="376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5" name="Line 341"/>
              <p:cNvSpPr>
                <a:spLocks noChangeShapeType="1"/>
              </p:cNvSpPr>
              <p:nvPr/>
            </p:nvSpPr>
            <p:spPr bwMode="auto">
              <a:xfrm flipH="1" flipV="1">
                <a:off x="4906" y="3890"/>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6" name="Line 342"/>
              <p:cNvSpPr>
                <a:spLocks noChangeShapeType="1"/>
              </p:cNvSpPr>
              <p:nvPr/>
            </p:nvSpPr>
            <p:spPr bwMode="auto">
              <a:xfrm flipV="1">
                <a:off x="4891" y="389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7" name="Line 343"/>
              <p:cNvSpPr>
                <a:spLocks noChangeShapeType="1"/>
              </p:cNvSpPr>
              <p:nvPr/>
            </p:nvSpPr>
            <p:spPr bwMode="auto">
              <a:xfrm flipH="1" flipV="1">
                <a:off x="4265" y="3699"/>
                <a:ext cx="26" cy="3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8" name="Line 344"/>
              <p:cNvSpPr>
                <a:spLocks noChangeShapeType="1"/>
              </p:cNvSpPr>
              <p:nvPr/>
            </p:nvSpPr>
            <p:spPr bwMode="auto">
              <a:xfrm>
                <a:off x="4238" y="3620"/>
                <a:ext cx="27" cy="7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69" name="Line 345"/>
              <p:cNvSpPr>
                <a:spLocks noChangeShapeType="1"/>
              </p:cNvSpPr>
              <p:nvPr/>
            </p:nvSpPr>
            <p:spPr bwMode="auto">
              <a:xfrm flipV="1">
                <a:off x="4250" y="369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0" name="Line 346"/>
              <p:cNvSpPr>
                <a:spLocks noChangeShapeType="1"/>
              </p:cNvSpPr>
              <p:nvPr/>
            </p:nvSpPr>
            <p:spPr bwMode="auto">
              <a:xfrm flipH="1" flipV="1">
                <a:off x="4653" y="386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1" name="Line 347"/>
              <p:cNvSpPr>
                <a:spLocks noChangeShapeType="1"/>
              </p:cNvSpPr>
              <p:nvPr/>
            </p:nvSpPr>
            <p:spPr bwMode="auto">
              <a:xfrm>
                <a:off x="4638" y="385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2" name="Line 348"/>
              <p:cNvSpPr>
                <a:spLocks noChangeShapeType="1"/>
              </p:cNvSpPr>
              <p:nvPr/>
            </p:nvSpPr>
            <p:spPr bwMode="auto">
              <a:xfrm flipH="1" flipV="1">
                <a:off x="4709" y="3873"/>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3" name="Line 349"/>
              <p:cNvSpPr>
                <a:spLocks noChangeShapeType="1"/>
              </p:cNvSpPr>
              <p:nvPr/>
            </p:nvSpPr>
            <p:spPr bwMode="auto">
              <a:xfrm>
                <a:off x="4694" y="387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4" name="Line 350"/>
              <p:cNvSpPr>
                <a:spLocks noChangeShapeType="1"/>
              </p:cNvSpPr>
              <p:nvPr/>
            </p:nvSpPr>
            <p:spPr bwMode="auto">
              <a:xfrm flipH="1" flipV="1">
                <a:off x="4485" y="3818"/>
                <a:ext cx="26"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5" name="Line 351"/>
              <p:cNvSpPr>
                <a:spLocks noChangeShapeType="1"/>
              </p:cNvSpPr>
              <p:nvPr/>
            </p:nvSpPr>
            <p:spPr bwMode="auto">
              <a:xfrm>
                <a:off x="4470" y="381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6" name="Line 352"/>
              <p:cNvSpPr>
                <a:spLocks noChangeShapeType="1"/>
              </p:cNvSpPr>
              <p:nvPr/>
            </p:nvSpPr>
            <p:spPr bwMode="auto">
              <a:xfrm flipH="1" flipV="1">
                <a:off x="4291" y="3737"/>
                <a:ext cx="26" cy="3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7" name="Line 353"/>
              <p:cNvSpPr>
                <a:spLocks noChangeShapeType="1"/>
              </p:cNvSpPr>
              <p:nvPr/>
            </p:nvSpPr>
            <p:spPr bwMode="auto">
              <a:xfrm flipV="1">
                <a:off x="4276" y="373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8" name="Line 354"/>
              <p:cNvSpPr>
                <a:spLocks noChangeShapeType="1"/>
              </p:cNvSpPr>
              <p:nvPr/>
            </p:nvSpPr>
            <p:spPr bwMode="auto">
              <a:xfrm flipH="1">
                <a:off x="4113" y="3542"/>
                <a:ext cx="1"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79" name="Line 355"/>
              <p:cNvSpPr>
                <a:spLocks noChangeShapeType="1"/>
              </p:cNvSpPr>
              <p:nvPr/>
            </p:nvSpPr>
            <p:spPr bwMode="auto">
              <a:xfrm flipH="1" flipV="1">
                <a:off x="4373" y="3789"/>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0" name="Line 356"/>
              <p:cNvSpPr>
                <a:spLocks noChangeShapeType="1"/>
              </p:cNvSpPr>
              <p:nvPr/>
            </p:nvSpPr>
            <p:spPr bwMode="auto">
              <a:xfrm flipV="1">
                <a:off x="4358" y="378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1" name="Line 357"/>
              <p:cNvSpPr>
                <a:spLocks noChangeShapeType="1"/>
              </p:cNvSpPr>
              <p:nvPr/>
            </p:nvSpPr>
            <p:spPr bwMode="auto">
              <a:xfrm flipH="1" flipV="1">
                <a:off x="4835" y="388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2" name="Line 358"/>
              <p:cNvSpPr>
                <a:spLocks noChangeShapeType="1"/>
              </p:cNvSpPr>
              <p:nvPr/>
            </p:nvSpPr>
            <p:spPr bwMode="auto">
              <a:xfrm flipV="1">
                <a:off x="4821" y="3884"/>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3" name="Line 359"/>
              <p:cNvSpPr>
                <a:spLocks noChangeShapeType="1"/>
              </p:cNvSpPr>
              <p:nvPr/>
            </p:nvSpPr>
            <p:spPr bwMode="auto">
              <a:xfrm flipH="1" flipV="1">
                <a:off x="4064" y="3746"/>
                <a:ext cx="27"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4" name="Line 360"/>
              <p:cNvSpPr>
                <a:spLocks noChangeShapeType="1"/>
              </p:cNvSpPr>
              <p:nvPr/>
            </p:nvSpPr>
            <p:spPr bwMode="auto">
              <a:xfrm flipH="1">
                <a:off x="4064" y="3714"/>
                <a:ext cx="15" cy="3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5" name="Line 361"/>
              <p:cNvSpPr>
                <a:spLocks noChangeShapeType="1"/>
              </p:cNvSpPr>
              <p:nvPr/>
            </p:nvSpPr>
            <p:spPr bwMode="auto">
              <a:xfrm flipH="1" flipV="1">
                <a:off x="3690" y="388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6" name="Line 362"/>
              <p:cNvSpPr>
                <a:spLocks noChangeShapeType="1"/>
              </p:cNvSpPr>
              <p:nvPr/>
            </p:nvSpPr>
            <p:spPr bwMode="auto">
              <a:xfrm flipV="1">
                <a:off x="3675" y="388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7" name="Line 363"/>
              <p:cNvSpPr>
                <a:spLocks noChangeShapeType="1"/>
              </p:cNvSpPr>
              <p:nvPr/>
            </p:nvSpPr>
            <p:spPr bwMode="auto">
              <a:xfrm flipH="1" flipV="1">
                <a:off x="3902" y="3889"/>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8" name="Line 364"/>
              <p:cNvSpPr>
                <a:spLocks noChangeShapeType="1"/>
              </p:cNvSpPr>
              <p:nvPr/>
            </p:nvSpPr>
            <p:spPr bwMode="auto">
              <a:xfrm flipV="1">
                <a:off x="3887" y="388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89" name="Line 365"/>
              <p:cNvSpPr>
                <a:spLocks noChangeShapeType="1"/>
              </p:cNvSpPr>
              <p:nvPr/>
            </p:nvSpPr>
            <p:spPr bwMode="auto">
              <a:xfrm>
                <a:off x="4288" y="3316"/>
                <a:ext cx="27" cy="20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90" name="Line 366"/>
              <p:cNvSpPr>
                <a:spLocks noChangeShapeType="1"/>
              </p:cNvSpPr>
              <p:nvPr/>
            </p:nvSpPr>
            <p:spPr bwMode="auto">
              <a:xfrm>
                <a:off x="4300" y="3504"/>
                <a:ext cx="15"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91" name="Line 367"/>
              <p:cNvSpPr>
                <a:spLocks noChangeShapeType="1"/>
              </p:cNvSpPr>
              <p:nvPr/>
            </p:nvSpPr>
            <p:spPr bwMode="auto">
              <a:xfrm flipH="1" flipV="1">
                <a:off x="3761" y="388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92" name="Line 368"/>
              <p:cNvSpPr>
                <a:spLocks noChangeShapeType="1"/>
              </p:cNvSpPr>
              <p:nvPr/>
            </p:nvSpPr>
            <p:spPr bwMode="auto">
              <a:xfrm flipV="1">
                <a:off x="3746" y="388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793" name="Line 369"/>
              <p:cNvSpPr>
                <a:spLocks noChangeShapeType="1"/>
              </p:cNvSpPr>
              <p:nvPr/>
            </p:nvSpPr>
            <p:spPr bwMode="auto">
              <a:xfrm>
                <a:off x="4321" y="3328"/>
                <a:ext cx="27" cy="102"/>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5" name="Group 370"/>
            <p:cNvGrpSpPr>
              <a:grpSpLocks/>
            </p:cNvGrpSpPr>
            <p:nvPr/>
          </p:nvGrpSpPr>
          <p:grpSpPr bwMode="auto">
            <a:xfrm>
              <a:off x="3675" y="3293"/>
              <a:ext cx="1287" cy="622"/>
              <a:chOff x="3675" y="3293"/>
              <a:chExt cx="1287" cy="622"/>
            </a:xfrm>
          </p:grpSpPr>
          <p:sp>
            <p:nvSpPr>
              <p:cNvPr id="310394" name="Line 371"/>
              <p:cNvSpPr>
                <a:spLocks noChangeShapeType="1"/>
              </p:cNvSpPr>
              <p:nvPr/>
            </p:nvSpPr>
            <p:spPr bwMode="auto">
              <a:xfrm>
                <a:off x="4333" y="3401"/>
                <a:ext cx="15"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95" name="Line 372"/>
              <p:cNvSpPr>
                <a:spLocks noChangeShapeType="1"/>
              </p:cNvSpPr>
              <p:nvPr/>
            </p:nvSpPr>
            <p:spPr bwMode="auto">
              <a:xfrm flipH="1" flipV="1">
                <a:off x="4429" y="3800"/>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96" name="Line 373"/>
              <p:cNvSpPr>
                <a:spLocks noChangeShapeType="1"/>
              </p:cNvSpPr>
              <p:nvPr/>
            </p:nvSpPr>
            <p:spPr bwMode="auto">
              <a:xfrm flipV="1">
                <a:off x="4414" y="380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97" name="Line 374"/>
              <p:cNvSpPr>
                <a:spLocks noChangeShapeType="1"/>
              </p:cNvSpPr>
              <p:nvPr/>
            </p:nvSpPr>
            <p:spPr bwMode="auto">
              <a:xfrm flipH="1" flipV="1">
                <a:off x="3831" y="3887"/>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98" name="Line 375"/>
              <p:cNvSpPr>
                <a:spLocks noChangeShapeType="1"/>
              </p:cNvSpPr>
              <p:nvPr/>
            </p:nvSpPr>
            <p:spPr bwMode="auto">
              <a:xfrm flipV="1">
                <a:off x="3817" y="3887"/>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99" name="Line 376"/>
              <p:cNvSpPr>
                <a:spLocks noChangeShapeType="1"/>
              </p:cNvSpPr>
              <p:nvPr/>
            </p:nvSpPr>
            <p:spPr bwMode="auto">
              <a:xfrm flipH="1" flipV="1">
                <a:off x="4765" y="3880"/>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0" name="Line 377"/>
              <p:cNvSpPr>
                <a:spLocks noChangeShapeType="1"/>
              </p:cNvSpPr>
              <p:nvPr/>
            </p:nvSpPr>
            <p:spPr bwMode="auto">
              <a:xfrm flipV="1">
                <a:off x="4750" y="388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1" name="Line 378"/>
              <p:cNvSpPr>
                <a:spLocks noChangeShapeType="1"/>
              </p:cNvSpPr>
              <p:nvPr/>
            </p:nvSpPr>
            <p:spPr bwMode="auto">
              <a:xfrm flipH="1" flipV="1">
                <a:off x="4317" y="3771"/>
                <a:ext cx="27"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2" name="Line 379"/>
              <p:cNvSpPr>
                <a:spLocks noChangeShapeType="1"/>
              </p:cNvSpPr>
              <p:nvPr/>
            </p:nvSpPr>
            <p:spPr bwMode="auto">
              <a:xfrm flipV="1">
                <a:off x="4303" y="3771"/>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3" name="Line 380"/>
              <p:cNvSpPr>
                <a:spLocks noChangeShapeType="1"/>
              </p:cNvSpPr>
              <p:nvPr/>
            </p:nvSpPr>
            <p:spPr bwMode="auto">
              <a:xfrm flipV="1">
                <a:off x="4947" y="389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4" name="Line 381"/>
              <p:cNvSpPr>
                <a:spLocks noChangeShapeType="1"/>
              </p:cNvSpPr>
              <p:nvPr/>
            </p:nvSpPr>
            <p:spPr bwMode="auto">
              <a:xfrm flipH="1" flipV="1">
                <a:off x="4250" y="3703"/>
                <a:ext cx="26" cy="3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5" name="Line 382"/>
              <p:cNvSpPr>
                <a:spLocks noChangeShapeType="1"/>
              </p:cNvSpPr>
              <p:nvPr/>
            </p:nvSpPr>
            <p:spPr bwMode="auto">
              <a:xfrm>
                <a:off x="4223" y="3625"/>
                <a:ext cx="27" cy="7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6" name="Line 383"/>
              <p:cNvSpPr>
                <a:spLocks noChangeShapeType="1"/>
              </p:cNvSpPr>
              <p:nvPr/>
            </p:nvSpPr>
            <p:spPr bwMode="auto">
              <a:xfrm flipV="1">
                <a:off x="4235" y="370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7" name="Line 384"/>
              <p:cNvSpPr>
                <a:spLocks noChangeShapeType="1"/>
              </p:cNvSpPr>
              <p:nvPr/>
            </p:nvSpPr>
            <p:spPr bwMode="auto">
              <a:xfrm flipH="1" flipV="1">
                <a:off x="4526" y="3837"/>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8" name="Line 385"/>
              <p:cNvSpPr>
                <a:spLocks noChangeShapeType="1"/>
              </p:cNvSpPr>
              <p:nvPr/>
            </p:nvSpPr>
            <p:spPr bwMode="auto">
              <a:xfrm>
                <a:off x="4511" y="3837"/>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09" name="Line 386"/>
              <p:cNvSpPr>
                <a:spLocks noChangeShapeType="1"/>
              </p:cNvSpPr>
              <p:nvPr/>
            </p:nvSpPr>
            <p:spPr bwMode="auto">
              <a:xfrm flipH="1" flipV="1">
                <a:off x="4032" y="383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0" name="Line 387"/>
              <p:cNvSpPr>
                <a:spLocks noChangeShapeType="1"/>
              </p:cNvSpPr>
              <p:nvPr/>
            </p:nvSpPr>
            <p:spPr bwMode="auto">
              <a:xfrm flipH="1">
                <a:off x="4032" y="3819"/>
                <a:ext cx="14"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1" name="Line 388"/>
              <p:cNvSpPr>
                <a:spLocks noChangeShapeType="1"/>
              </p:cNvSpPr>
              <p:nvPr/>
            </p:nvSpPr>
            <p:spPr bwMode="auto">
              <a:xfrm flipV="1">
                <a:off x="4017" y="3833"/>
                <a:ext cx="15"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2" name="Line 389"/>
              <p:cNvSpPr>
                <a:spLocks noChangeShapeType="1"/>
              </p:cNvSpPr>
              <p:nvPr/>
            </p:nvSpPr>
            <p:spPr bwMode="auto">
              <a:xfrm flipH="1" flipV="1">
                <a:off x="4891" y="3892"/>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3" name="Line 390"/>
              <p:cNvSpPr>
                <a:spLocks noChangeShapeType="1"/>
              </p:cNvSpPr>
              <p:nvPr/>
            </p:nvSpPr>
            <p:spPr bwMode="auto">
              <a:xfrm flipV="1">
                <a:off x="4876" y="389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4" name="Line 391"/>
              <p:cNvSpPr>
                <a:spLocks noChangeShapeType="1"/>
              </p:cNvSpPr>
              <p:nvPr/>
            </p:nvSpPr>
            <p:spPr bwMode="auto">
              <a:xfrm flipH="1" flipV="1">
                <a:off x="4582" y="3850"/>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5" name="Line 392"/>
              <p:cNvSpPr>
                <a:spLocks noChangeShapeType="1"/>
              </p:cNvSpPr>
              <p:nvPr/>
            </p:nvSpPr>
            <p:spPr bwMode="auto">
              <a:xfrm flipV="1">
                <a:off x="4567" y="385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6" name="Line 393"/>
              <p:cNvSpPr>
                <a:spLocks noChangeShapeType="1"/>
              </p:cNvSpPr>
              <p:nvPr/>
            </p:nvSpPr>
            <p:spPr bwMode="auto">
              <a:xfrm flipH="1" flipV="1">
                <a:off x="4017" y="384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7" name="Line 394"/>
              <p:cNvSpPr>
                <a:spLocks noChangeShapeType="1"/>
              </p:cNvSpPr>
              <p:nvPr/>
            </p:nvSpPr>
            <p:spPr bwMode="auto">
              <a:xfrm flipV="1">
                <a:off x="4002" y="3845"/>
                <a:ext cx="15"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8" name="Line 395"/>
              <p:cNvSpPr>
                <a:spLocks noChangeShapeType="1"/>
              </p:cNvSpPr>
              <p:nvPr/>
            </p:nvSpPr>
            <p:spPr bwMode="auto">
              <a:xfrm flipH="1" flipV="1">
                <a:off x="4046" y="3819"/>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19" name="Line 396"/>
              <p:cNvSpPr>
                <a:spLocks noChangeShapeType="1"/>
              </p:cNvSpPr>
              <p:nvPr/>
            </p:nvSpPr>
            <p:spPr bwMode="auto">
              <a:xfrm flipH="1">
                <a:off x="4046" y="3802"/>
                <a:ext cx="15"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0" name="Line 397"/>
              <p:cNvSpPr>
                <a:spLocks noChangeShapeType="1"/>
              </p:cNvSpPr>
              <p:nvPr/>
            </p:nvSpPr>
            <p:spPr bwMode="auto">
              <a:xfrm flipH="1" flipV="1">
                <a:off x="4276" y="3741"/>
                <a:ext cx="27" cy="3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1" name="Line 398"/>
              <p:cNvSpPr>
                <a:spLocks noChangeShapeType="1"/>
              </p:cNvSpPr>
              <p:nvPr/>
            </p:nvSpPr>
            <p:spPr bwMode="auto">
              <a:xfrm flipV="1">
                <a:off x="4262" y="3741"/>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2" name="Line 399"/>
              <p:cNvSpPr>
                <a:spLocks noChangeShapeType="1"/>
              </p:cNvSpPr>
              <p:nvPr/>
            </p:nvSpPr>
            <p:spPr bwMode="auto">
              <a:xfrm>
                <a:off x="4241" y="3462"/>
                <a:ext cx="27" cy="15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3" name="Line 400"/>
              <p:cNvSpPr>
                <a:spLocks noChangeShapeType="1"/>
              </p:cNvSpPr>
              <p:nvPr/>
            </p:nvSpPr>
            <p:spPr bwMode="auto">
              <a:xfrm>
                <a:off x="4253" y="361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4" name="Line 401"/>
              <p:cNvSpPr>
                <a:spLocks noChangeShapeType="1"/>
              </p:cNvSpPr>
              <p:nvPr/>
            </p:nvSpPr>
            <p:spPr bwMode="auto">
              <a:xfrm flipH="1" flipV="1">
                <a:off x="4002" y="3857"/>
                <a:ext cx="27"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5" name="Line 402"/>
              <p:cNvSpPr>
                <a:spLocks noChangeShapeType="1"/>
              </p:cNvSpPr>
              <p:nvPr/>
            </p:nvSpPr>
            <p:spPr bwMode="auto">
              <a:xfrm flipV="1">
                <a:off x="3987" y="3857"/>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6" name="Line 403"/>
              <p:cNvSpPr>
                <a:spLocks noChangeShapeType="1"/>
              </p:cNvSpPr>
              <p:nvPr/>
            </p:nvSpPr>
            <p:spPr bwMode="auto">
              <a:xfrm flipH="1" flipV="1">
                <a:off x="3987" y="3868"/>
                <a:ext cx="27"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7" name="Line 404"/>
              <p:cNvSpPr>
                <a:spLocks noChangeShapeType="1"/>
              </p:cNvSpPr>
              <p:nvPr/>
            </p:nvSpPr>
            <p:spPr bwMode="auto">
              <a:xfrm flipV="1">
                <a:off x="3973" y="3868"/>
                <a:ext cx="14"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8" name="Line 405"/>
              <p:cNvSpPr>
                <a:spLocks noChangeShapeType="1"/>
              </p:cNvSpPr>
              <p:nvPr/>
            </p:nvSpPr>
            <p:spPr bwMode="auto">
              <a:xfrm flipH="1" flipV="1">
                <a:off x="4358" y="3791"/>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29" name="Line 406"/>
              <p:cNvSpPr>
                <a:spLocks noChangeShapeType="1"/>
              </p:cNvSpPr>
              <p:nvPr/>
            </p:nvSpPr>
            <p:spPr bwMode="auto">
              <a:xfrm flipV="1">
                <a:off x="4344" y="3791"/>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0" name="Line 407"/>
              <p:cNvSpPr>
                <a:spLocks noChangeShapeType="1"/>
              </p:cNvSpPr>
              <p:nvPr/>
            </p:nvSpPr>
            <p:spPr bwMode="auto">
              <a:xfrm flipH="1" flipV="1">
                <a:off x="4638" y="3859"/>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1" name="Line 408"/>
              <p:cNvSpPr>
                <a:spLocks noChangeShapeType="1"/>
              </p:cNvSpPr>
              <p:nvPr/>
            </p:nvSpPr>
            <p:spPr bwMode="auto">
              <a:xfrm>
                <a:off x="4623" y="385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2" name="Line 409"/>
              <p:cNvSpPr>
                <a:spLocks noChangeShapeType="1"/>
              </p:cNvSpPr>
              <p:nvPr/>
            </p:nvSpPr>
            <p:spPr bwMode="auto">
              <a:xfrm flipH="1" flipV="1">
                <a:off x="3675" y="389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3" name="Line 410"/>
              <p:cNvSpPr>
                <a:spLocks noChangeShapeType="1"/>
              </p:cNvSpPr>
              <p:nvPr/>
            </p:nvSpPr>
            <p:spPr bwMode="auto">
              <a:xfrm flipH="1" flipV="1">
                <a:off x="4061" y="3802"/>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4" name="Line 411"/>
              <p:cNvSpPr>
                <a:spLocks noChangeShapeType="1"/>
              </p:cNvSpPr>
              <p:nvPr/>
            </p:nvSpPr>
            <p:spPr bwMode="auto">
              <a:xfrm flipH="1">
                <a:off x="4061" y="3784"/>
                <a:ext cx="15"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5" name="Line 412"/>
              <p:cNvSpPr>
                <a:spLocks noChangeShapeType="1"/>
              </p:cNvSpPr>
              <p:nvPr/>
            </p:nvSpPr>
            <p:spPr bwMode="auto">
              <a:xfrm flipH="1" flipV="1">
                <a:off x="4694" y="387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6" name="Line 413"/>
              <p:cNvSpPr>
                <a:spLocks noChangeShapeType="1"/>
              </p:cNvSpPr>
              <p:nvPr/>
            </p:nvSpPr>
            <p:spPr bwMode="auto">
              <a:xfrm>
                <a:off x="4679" y="387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7" name="Line 414"/>
              <p:cNvSpPr>
                <a:spLocks noChangeShapeType="1"/>
              </p:cNvSpPr>
              <p:nvPr/>
            </p:nvSpPr>
            <p:spPr bwMode="auto">
              <a:xfrm flipH="1" flipV="1">
                <a:off x="3887" y="3892"/>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8" name="Line 415"/>
              <p:cNvSpPr>
                <a:spLocks noChangeShapeType="1"/>
              </p:cNvSpPr>
              <p:nvPr/>
            </p:nvSpPr>
            <p:spPr bwMode="auto">
              <a:xfrm flipV="1">
                <a:off x="3873" y="3892"/>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39" name="Line 416"/>
              <p:cNvSpPr>
                <a:spLocks noChangeShapeType="1"/>
              </p:cNvSpPr>
              <p:nvPr/>
            </p:nvSpPr>
            <p:spPr bwMode="auto">
              <a:xfrm flipH="1" flipV="1">
                <a:off x="3817" y="389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0" name="Line 417"/>
              <p:cNvSpPr>
                <a:spLocks noChangeShapeType="1"/>
              </p:cNvSpPr>
              <p:nvPr/>
            </p:nvSpPr>
            <p:spPr bwMode="auto">
              <a:xfrm flipV="1">
                <a:off x="3802" y="389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1" name="Line 418"/>
              <p:cNvSpPr>
                <a:spLocks noChangeShapeType="1"/>
              </p:cNvSpPr>
              <p:nvPr/>
            </p:nvSpPr>
            <p:spPr bwMode="auto">
              <a:xfrm flipH="1" flipV="1">
                <a:off x="3746" y="3890"/>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2" name="Line 419"/>
              <p:cNvSpPr>
                <a:spLocks noChangeShapeType="1"/>
              </p:cNvSpPr>
              <p:nvPr/>
            </p:nvSpPr>
            <p:spPr bwMode="auto">
              <a:xfrm flipV="1">
                <a:off x="3731" y="389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3" name="Line 420"/>
              <p:cNvSpPr>
                <a:spLocks noChangeShapeType="1"/>
              </p:cNvSpPr>
              <p:nvPr/>
            </p:nvSpPr>
            <p:spPr bwMode="auto">
              <a:xfrm flipH="1" flipV="1">
                <a:off x="4821" y="3885"/>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4" name="Line 421"/>
              <p:cNvSpPr>
                <a:spLocks noChangeShapeType="1"/>
              </p:cNvSpPr>
              <p:nvPr/>
            </p:nvSpPr>
            <p:spPr bwMode="auto">
              <a:xfrm flipV="1">
                <a:off x="4806" y="388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5" name="Line 422"/>
              <p:cNvSpPr>
                <a:spLocks noChangeShapeType="1"/>
              </p:cNvSpPr>
              <p:nvPr/>
            </p:nvSpPr>
            <p:spPr bwMode="auto">
              <a:xfrm flipH="1" flipV="1">
                <a:off x="4470" y="3816"/>
                <a:ext cx="27"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6" name="Line 423"/>
              <p:cNvSpPr>
                <a:spLocks noChangeShapeType="1"/>
              </p:cNvSpPr>
              <p:nvPr/>
            </p:nvSpPr>
            <p:spPr bwMode="auto">
              <a:xfrm>
                <a:off x="4456" y="3816"/>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7" name="Line 424"/>
              <p:cNvSpPr>
                <a:spLocks noChangeShapeType="1"/>
              </p:cNvSpPr>
              <p:nvPr/>
            </p:nvSpPr>
            <p:spPr bwMode="auto">
              <a:xfrm flipH="1">
                <a:off x="3973" y="3878"/>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8" name="Line 425"/>
              <p:cNvSpPr>
                <a:spLocks noChangeShapeType="1"/>
              </p:cNvSpPr>
              <p:nvPr/>
            </p:nvSpPr>
            <p:spPr bwMode="auto">
              <a:xfrm flipV="1">
                <a:off x="3958" y="3878"/>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49" name="Line 426"/>
              <p:cNvSpPr>
                <a:spLocks noChangeShapeType="1"/>
              </p:cNvSpPr>
              <p:nvPr/>
            </p:nvSpPr>
            <p:spPr bwMode="auto">
              <a:xfrm flipH="1" flipV="1">
                <a:off x="4303" y="3775"/>
                <a:ext cx="26"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0" name="Line 427"/>
              <p:cNvSpPr>
                <a:spLocks noChangeShapeType="1"/>
              </p:cNvSpPr>
              <p:nvPr/>
            </p:nvSpPr>
            <p:spPr bwMode="auto">
              <a:xfrm flipV="1">
                <a:off x="4288" y="377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1" name="Line 428"/>
              <p:cNvSpPr>
                <a:spLocks noChangeShapeType="1"/>
              </p:cNvSpPr>
              <p:nvPr/>
            </p:nvSpPr>
            <p:spPr bwMode="auto">
              <a:xfrm flipH="1" flipV="1">
                <a:off x="4235" y="3707"/>
                <a:ext cx="27" cy="3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2" name="Line 429"/>
              <p:cNvSpPr>
                <a:spLocks noChangeShapeType="1"/>
              </p:cNvSpPr>
              <p:nvPr/>
            </p:nvSpPr>
            <p:spPr bwMode="auto">
              <a:xfrm>
                <a:off x="4209" y="3633"/>
                <a:ext cx="26" cy="7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3" name="Line 430"/>
              <p:cNvSpPr>
                <a:spLocks noChangeShapeType="1"/>
              </p:cNvSpPr>
              <p:nvPr/>
            </p:nvSpPr>
            <p:spPr bwMode="auto">
              <a:xfrm flipV="1">
                <a:off x="4220" y="3707"/>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4" name="Line 431"/>
              <p:cNvSpPr>
                <a:spLocks noChangeShapeType="1"/>
              </p:cNvSpPr>
              <p:nvPr/>
            </p:nvSpPr>
            <p:spPr bwMode="auto">
              <a:xfrm flipH="1" flipV="1">
                <a:off x="4414" y="3800"/>
                <a:ext cx="27"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5" name="Line 432"/>
              <p:cNvSpPr>
                <a:spLocks noChangeShapeType="1"/>
              </p:cNvSpPr>
              <p:nvPr/>
            </p:nvSpPr>
            <p:spPr bwMode="auto">
              <a:xfrm flipV="1">
                <a:off x="4400" y="3800"/>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6" name="Line 433"/>
              <p:cNvSpPr>
                <a:spLocks noChangeShapeType="1"/>
              </p:cNvSpPr>
              <p:nvPr/>
            </p:nvSpPr>
            <p:spPr bwMode="auto">
              <a:xfrm flipH="1" flipV="1">
                <a:off x="4750" y="3882"/>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7" name="Line 434"/>
              <p:cNvSpPr>
                <a:spLocks noChangeShapeType="1"/>
              </p:cNvSpPr>
              <p:nvPr/>
            </p:nvSpPr>
            <p:spPr bwMode="auto">
              <a:xfrm flipV="1">
                <a:off x="4735" y="388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8" name="Line 435"/>
              <p:cNvSpPr>
                <a:spLocks noChangeShapeType="1"/>
              </p:cNvSpPr>
              <p:nvPr/>
            </p:nvSpPr>
            <p:spPr bwMode="auto">
              <a:xfrm flipH="1" flipV="1">
                <a:off x="4262" y="3746"/>
                <a:ext cx="26" cy="3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59" name="Line 436"/>
              <p:cNvSpPr>
                <a:spLocks noChangeShapeType="1"/>
              </p:cNvSpPr>
              <p:nvPr/>
            </p:nvSpPr>
            <p:spPr bwMode="auto">
              <a:xfrm flipV="1">
                <a:off x="4247" y="3746"/>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0" name="Line 437"/>
              <p:cNvSpPr>
                <a:spLocks noChangeShapeType="1"/>
              </p:cNvSpPr>
              <p:nvPr/>
            </p:nvSpPr>
            <p:spPr bwMode="auto">
              <a:xfrm flipH="1">
                <a:off x="4082" y="3640"/>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1" name="Line 438"/>
              <p:cNvSpPr>
                <a:spLocks noChangeShapeType="1"/>
              </p:cNvSpPr>
              <p:nvPr/>
            </p:nvSpPr>
            <p:spPr bwMode="auto">
              <a:xfrm flipH="1">
                <a:off x="4082" y="3599"/>
                <a:ext cx="15" cy="5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2" name="Line 439"/>
              <p:cNvSpPr>
                <a:spLocks noChangeShapeType="1"/>
              </p:cNvSpPr>
              <p:nvPr/>
            </p:nvSpPr>
            <p:spPr bwMode="auto">
              <a:xfrm flipH="1" flipV="1">
                <a:off x="4076" y="3784"/>
                <a:ext cx="26" cy="2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3" name="Line 440"/>
              <p:cNvSpPr>
                <a:spLocks noChangeShapeType="1"/>
              </p:cNvSpPr>
              <p:nvPr/>
            </p:nvSpPr>
            <p:spPr bwMode="auto">
              <a:xfrm flipH="1">
                <a:off x="4076" y="3765"/>
                <a:ext cx="15"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4" name="Line 441"/>
              <p:cNvSpPr>
                <a:spLocks noChangeShapeType="1"/>
              </p:cNvSpPr>
              <p:nvPr/>
            </p:nvSpPr>
            <p:spPr bwMode="auto">
              <a:xfrm flipV="1">
                <a:off x="4932" y="389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5" name="Line 442"/>
              <p:cNvSpPr>
                <a:spLocks noChangeShapeType="1"/>
              </p:cNvSpPr>
              <p:nvPr/>
            </p:nvSpPr>
            <p:spPr bwMode="auto">
              <a:xfrm>
                <a:off x="4321" y="3328"/>
                <a:ext cx="15" cy="3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6" name="Line 443"/>
              <p:cNvSpPr>
                <a:spLocks noChangeShapeType="1"/>
              </p:cNvSpPr>
              <p:nvPr/>
            </p:nvSpPr>
            <p:spPr bwMode="auto">
              <a:xfrm flipH="1" flipV="1">
                <a:off x="4876" y="389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7" name="Line 444"/>
              <p:cNvSpPr>
                <a:spLocks noChangeShapeType="1"/>
              </p:cNvSpPr>
              <p:nvPr/>
            </p:nvSpPr>
            <p:spPr bwMode="auto">
              <a:xfrm flipV="1">
                <a:off x="4862" y="3893"/>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8" name="Line 445"/>
              <p:cNvSpPr>
                <a:spLocks noChangeShapeType="1"/>
              </p:cNvSpPr>
              <p:nvPr/>
            </p:nvSpPr>
            <p:spPr bwMode="auto">
              <a:xfrm flipH="1" flipV="1">
                <a:off x="4567" y="385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69" name="Line 446"/>
              <p:cNvSpPr>
                <a:spLocks noChangeShapeType="1"/>
              </p:cNvSpPr>
              <p:nvPr/>
            </p:nvSpPr>
            <p:spPr bwMode="auto">
              <a:xfrm flipV="1">
                <a:off x="4553" y="3851"/>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0" name="Line 447"/>
              <p:cNvSpPr>
                <a:spLocks noChangeShapeType="1"/>
              </p:cNvSpPr>
              <p:nvPr/>
            </p:nvSpPr>
            <p:spPr bwMode="auto">
              <a:xfrm flipH="1">
                <a:off x="3958" y="3885"/>
                <a:ext cx="26"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1" name="Line 448"/>
              <p:cNvSpPr>
                <a:spLocks noChangeShapeType="1"/>
              </p:cNvSpPr>
              <p:nvPr/>
            </p:nvSpPr>
            <p:spPr bwMode="auto">
              <a:xfrm flipV="1">
                <a:off x="3943" y="3885"/>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2" name="Line 449"/>
              <p:cNvSpPr>
                <a:spLocks noChangeShapeType="1"/>
              </p:cNvSpPr>
              <p:nvPr/>
            </p:nvSpPr>
            <p:spPr bwMode="auto">
              <a:xfrm flipH="1" flipV="1">
                <a:off x="4511" y="3837"/>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3" name="Line 450"/>
              <p:cNvSpPr>
                <a:spLocks noChangeShapeType="1"/>
              </p:cNvSpPr>
              <p:nvPr/>
            </p:nvSpPr>
            <p:spPr bwMode="auto">
              <a:xfrm>
                <a:off x="4497" y="3836"/>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4" name="Line 451"/>
              <p:cNvSpPr>
                <a:spLocks noChangeShapeType="1"/>
              </p:cNvSpPr>
              <p:nvPr/>
            </p:nvSpPr>
            <p:spPr bwMode="auto">
              <a:xfrm flipH="1" flipV="1">
                <a:off x="4079" y="3714"/>
                <a:ext cx="26" cy="3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5" name="Line 452"/>
              <p:cNvSpPr>
                <a:spLocks noChangeShapeType="1"/>
              </p:cNvSpPr>
              <p:nvPr/>
            </p:nvSpPr>
            <p:spPr bwMode="auto">
              <a:xfrm flipH="1">
                <a:off x="4079" y="3677"/>
                <a:ext cx="15" cy="3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6" name="Line 453"/>
              <p:cNvSpPr>
                <a:spLocks noChangeShapeType="1"/>
              </p:cNvSpPr>
              <p:nvPr/>
            </p:nvSpPr>
            <p:spPr bwMode="auto">
              <a:xfrm flipH="1" flipV="1">
                <a:off x="4344" y="3795"/>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7" name="Line 454"/>
              <p:cNvSpPr>
                <a:spLocks noChangeShapeType="1"/>
              </p:cNvSpPr>
              <p:nvPr/>
            </p:nvSpPr>
            <p:spPr bwMode="auto">
              <a:xfrm flipV="1">
                <a:off x="4329" y="379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8" name="Line 455"/>
              <p:cNvSpPr>
                <a:spLocks noChangeShapeType="1"/>
              </p:cNvSpPr>
              <p:nvPr/>
            </p:nvSpPr>
            <p:spPr bwMode="auto">
              <a:xfrm flipH="1" flipV="1">
                <a:off x="3802" y="389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79" name="Line 456"/>
              <p:cNvSpPr>
                <a:spLocks noChangeShapeType="1"/>
              </p:cNvSpPr>
              <p:nvPr/>
            </p:nvSpPr>
            <p:spPr bwMode="auto">
              <a:xfrm flipV="1">
                <a:off x="3787" y="389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0" name="Line 457"/>
              <p:cNvSpPr>
                <a:spLocks noChangeShapeType="1"/>
              </p:cNvSpPr>
              <p:nvPr/>
            </p:nvSpPr>
            <p:spPr bwMode="auto">
              <a:xfrm flipH="1" flipV="1">
                <a:off x="4220" y="3713"/>
                <a:ext cx="27" cy="4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1" name="Line 458"/>
              <p:cNvSpPr>
                <a:spLocks noChangeShapeType="1"/>
              </p:cNvSpPr>
              <p:nvPr/>
            </p:nvSpPr>
            <p:spPr bwMode="auto">
              <a:xfrm>
                <a:off x="4194" y="3643"/>
                <a:ext cx="26" cy="7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2" name="Line 459"/>
              <p:cNvSpPr>
                <a:spLocks noChangeShapeType="1"/>
              </p:cNvSpPr>
              <p:nvPr/>
            </p:nvSpPr>
            <p:spPr bwMode="auto">
              <a:xfrm flipV="1">
                <a:off x="4206" y="3713"/>
                <a:ext cx="14"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3" name="Line 460"/>
              <p:cNvSpPr>
                <a:spLocks noChangeShapeType="1"/>
              </p:cNvSpPr>
              <p:nvPr/>
            </p:nvSpPr>
            <p:spPr bwMode="auto">
              <a:xfrm flipH="1" flipV="1">
                <a:off x="4091" y="3765"/>
                <a:ext cx="26"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4" name="Line 461"/>
              <p:cNvSpPr>
                <a:spLocks noChangeShapeType="1"/>
              </p:cNvSpPr>
              <p:nvPr/>
            </p:nvSpPr>
            <p:spPr bwMode="auto">
              <a:xfrm flipH="1">
                <a:off x="4091" y="3745"/>
                <a:ext cx="14"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5" name="Line 462"/>
              <p:cNvSpPr>
                <a:spLocks noChangeShapeType="1"/>
              </p:cNvSpPr>
              <p:nvPr/>
            </p:nvSpPr>
            <p:spPr bwMode="auto">
              <a:xfrm flipH="1" flipV="1">
                <a:off x="4247" y="3753"/>
                <a:ext cx="26" cy="2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6" name="Line 463"/>
              <p:cNvSpPr>
                <a:spLocks noChangeShapeType="1"/>
              </p:cNvSpPr>
              <p:nvPr/>
            </p:nvSpPr>
            <p:spPr bwMode="auto">
              <a:xfrm flipV="1">
                <a:off x="4232" y="3753"/>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7" name="Line 464"/>
              <p:cNvSpPr>
                <a:spLocks noChangeShapeType="1"/>
              </p:cNvSpPr>
              <p:nvPr/>
            </p:nvSpPr>
            <p:spPr bwMode="auto">
              <a:xfrm flipH="1" flipV="1">
                <a:off x="3731" y="3894"/>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8" name="Line 465"/>
              <p:cNvSpPr>
                <a:spLocks noChangeShapeType="1"/>
              </p:cNvSpPr>
              <p:nvPr/>
            </p:nvSpPr>
            <p:spPr bwMode="auto">
              <a:xfrm flipV="1">
                <a:off x="3717" y="3894"/>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89" name="Line 466"/>
              <p:cNvSpPr>
                <a:spLocks noChangeShapeType="1"/>
              </p:cNvSpPr>
              <p:nvPr/>
            </p:nvSpPr>
            <p:spPr bwMode="auto">
              <a:xfrm flipH="1" flipV="1">
                <a:off x="3873" y="3895"/>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0" name="Line 467"/>
              <p:cNvSpPr>
                <a:spLocks noChangeShapeType="1"/>
              </p:cNvSpPr>
              <p:nvPr/>
            </p:nvSpPr>
            <p:spPr bwMode="auto">
              <a:xfrm flipV="1">
                <a:off x="3858" y="389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1" name="Line 468"/>
              <p:cNvSpPr>
                <a:spLocks noChangeShapeType="1"/>
              </p:cNvSpPr>
              <p:nvPr/>
            </p:nvSpPr>
            <p:spPr bwMode="auto">
              <a:xfrm flipH="1" flipV="1">
                <a:off x="4806" y="3889"/>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2" name="Line 469"/>
              <p:cNvSpPr>
                <a:spLocks noChangeShapeType="1"/>
              </p:cNvSpPr>
              <p:nvPr/>
            </p:nvSpPr>
            <p:spPr bwMode="auto">
              <a:xfrm flipV="1">
                <a:off x="4791" y="388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3" name="Line 470"/>
              <p:cNvSpPr>
                <a:spLocks noChangeShapeType="1"/>
              </p:cNvSpPr>
              <p:nvPr/>
            </p:nvSpPr>
            <p:spPr bwMode="auto">
              <a:xfrm>
                <a:off x="4227" y="3459"/>
                <a:ext cx="26" cy="16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4" name="Line 471"/>
              <p:cNvSpPr>
                <a:spLocks noChangeShapeType="1"/>
              </p:cNvSpPr>
              <p:nvPr/>
            </p:nvSpPr>
            <p:spPr bwMode="auto">
              <a:xfrm flipV="1">
                <a:off x="4238" y="361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5" name="Line 472"/>
              <p:cNvSpPr>
                <a:spLocks noChangeShapeType="1"/>
              </p:cNvSpPr>
              <p:nvPr/>
            </p:nvSpPr>
            <p:spPr bwMode="auto">
              <a:xfrm flipH="1" flipV="1">
                <a:off x="4288" y="3778"/>
                <a:ext cx="26"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6" name="Line 473"/>
              <p:cNvSpPr>
                <a:spLocks noChangeShapeType="1"/>
              </p:cNvSpPr>
              <p:nvPr/>
            </p:nvSpPr>
            <p:spPr bwMode="auto">
              <a:xfrm flipV="1">
                <a:off x="4273" y="377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7" name="Line 474"/>
              <p:cNvSpPr>
                <a:spLocks noChangeShapeType="1"/>
              </p:cNvSpPr>
              <p:nvPr/>
            </p:nvSpPr>
            <p:spPr bwMode="auto">
              <a:xfrm flipH="1" flipV="1">
                <a:off x="4623" y="3859"/>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8" name="Line 475"/>
              <p:cNvSpPr>
                <a:spLocks noChangeShapeType="1"/>
              </p:cNvSpPr>
              <p:nvPr/>
            </p:nvSpPr>
            <p:spPr bwMode="auto">
              <a:xfrm flipV="1">
                <a:off x="4608" y="3859"/>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499" name="Line 476"/>
              <p:cNvSpPr>
                <a:spLocks noChangeShapeType="1"/>
              </p:cNvSpPr>
              <p:nvPr/>
            </p:nvSpPr>
            <p:spPr bwMode="auto">
              <a:xfrm flipH="1" flipV="1">
                <a:off x="4206" y="3723"/>
                <a:ext cx="26" cy="3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0" name="Line 477"/>
              <p:cNvSpPr>
                <a:spLocks noChangeShapeType="1"/>
              </p:cNvSpPr>
              <p:nvPr/>
            </p:nvSpPr>
            <p:spPr bwMode="auto">
              <a:xfrm>
                <a:off x="4179" y="3656"/>
                <a:ext cx="27" cy="6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1" name="Line 478"/>
              <p:cNvSpPr>
                <a:spLocks noChangeShapeType="1"/>
              </p:cNvSpPr>
              <p:nvPr/>
            </p:nvSpPr>
            <p:spPr bwMode="auto">
              <a:xfrm flipV="1">
                <a:off x="4191" y="3723"/>
                <a:ext cx="15"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2" name="Line 479"/>
              <p:cNvSpPr>
                <a:spLocks noChangeShapeType="1"/>
              </p:cNvSpPr>
              <p:nvPr/>
            </p:nvSpPr>
            <p:spPr bwMode="auto">
              <a:xfrm flipH="1" flipV="1">
                <a:off x="4400" y="3803"/>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3" name="Line 480"/>
              <p:cNvSpPr>
                <a:spLocks noChangeShapeType="1"/>
              </p:cNvSpPr>
              <p:nvPr/>
            </p:nvSpPr>
            <p:spPr bwMode="auto">
              <a:xfrm flipV="1">
                <a:off x="4385" y="380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4" name="Line 481"/>
              <p:cNvSpPr>
                <a:spLocks noChangeShapeType="1"/>
              </p:cNvSpPr>
              <p:nvPr/>
            </p:nvSpPr>
            <p:spPr bwMode="auto">
              <a:xfrm flipH="1" flipV="1">
                <a:off x="4679" y="3871"/>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5" name="Line 482"/>
              <p:cNvSpPr>
                <a:spLocks noChangeShapeType="1"/>
              </p:cNvSpPr>
              <p:nvPr/>
            </p:nvSpPr>
            <p:spPr bwMode="auto">
              <a:xfrm>
                <a:off x="4664" y="387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6" name="Line 483"/>
              <p:cNvSpPr>
                <a:spLocks noChangeShapeType="1"/>
              </p:cNvSpPr>
              <p:nvPr/>
            </p:nvSpPr>
            <p:spPr bwMode="auto">
              <a:xfrm flipH="1" flipV="1">
                <a:off x="4191" y="3735"/>
                <a:ext cx="26" cy="3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7" name="Line 484"/>
              <p:cNvSpPr>
                <a:spLocks noChangeShapeType="1"/>
              </p:cNvSpPr>
              <p:nvPr/>
            </p:nvSpPr>
            <p:spPr bwMode="auto">
              <a:xfrm>
                <a:off x="4164" y="3671"/>
                <a:ext cx="27" cy="6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8" name="Line 485"/>
              <p:cNvSpPr>
                <a:spLocks noChangeShapeType="1"/>
              </p:cNvSpPr>
              <p:nvPr/>
            </p:nvSpPr>
            <p:spPr bwMode="auto">
              <a:xfrm flipV="1">
                <a:off x="4176" y="3735"/>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09" name="Line 486"/>
              <p:cNvSpPr>
                <a:spLocks noChangeShapeType="1"/>
              </p:cNvSpPr>
              <p:nvPr/>
            </p:nvSpPr>
            <p:spPr bwMode="auto">
              <a:xfrm flipH="1" flipV="1">
                <a:off x="4456" y="3816"/>
                <a:ext cx="26"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0" name="Line 487"/>
              <p:cNvSpPr>
                <a:spLocks noChangeShapeType="1"/>
              </p:cNvSpPr>
              <p:nvPr/>
            </p:nvSpPr>
            <p:spPr bwMode="auto">
              <a:xfrm flipV="1">
                <a:off x="4441" y="381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1" name="Line 488"/>
              <p:cNvSpPr>
                <a:spLocks noChangeShapeType="1"/>
              </p:cNvSpPr>
              <p:nvPr/>
            </p:nvSpPr>
            <p:spPr bwMode="auto">
              <a:xfrm flipH="1" flipV="1">
                <a:off x="3943" y="3891"/>
                <a:ext cx="27"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2" name="Line 489"/>
              <p:cNvSpPr>
                <a:spLocks noChangeShapeType="1"/>
              </p:cNvSpPr>
              <p:nvPr/>
            </p:nvSpPr>
            <p:spPr bwMode="auto">
              <a:xfrm flipV="1">
                <a:off x="3928" y="389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3" name="Line 490"/>
              <p:cNvSpPr>
                <a:spLocks noChangeShapeType="1"/>
              </p:cNvSpPr>
              <p:nvPr/>
            </p:nvSpPr>
            <p:spPr bwMode="auto">
              <a:xfrm flipH="1" flipV="1">
                <a:off x="4232" y="3761"/>
                <a:ext cx="26"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4" name="Line 491"/>
              <p:cNvSpPr>
                <a:spLocks noChangeShapeType="1"/>
              </p:cNvSpPr>
              <p:nvPr/>
            </p:nvSpPr>
            <p:spPr bwMode="auto">
              <a:xfrm flipV="1">
                <a:off x="4217" y="3761"/>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5" name="Line 492"/>
              <p:cNvSpPr>
                <a:spLocks noChangeShapeType="1"/>
              </p:cNvSpPr>
              <p:nvPr/>
            </p:nvSpPr>
            <p:spPr bwMode="auto">
              <a:xfrm flipH="1" flipV="1">
                <a:off x="4176" y="3746"/>
                <a:ext cx="27" cy="3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6" name="Line 493"/>
              <p:cNvSpPr>
                <a:spLocks noChangeShapeType="1"/>
              </p:cNvSpPr>
              <p:nvPr/>
            </p:nvSpPr>
            <p:spPr bwMode="auto">
              <a:xfrm>
                <a:off x="4150" y="3687"/>
                <a:ext cx="26" cy="5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7" name="Line 494"/>
              <p:cNvSpPr>
                <a:spLocks noChangeShapeType="1"/>
              </p:cNvSpPr>
              <p:nvPr/>
            </p:nvSpPr>
            <p:spPr bwMode="auto">
              <a:xfrm flipV="1">
                <a:off x="4161" y="3746"/>
                <a:ext cx="15"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8" name="Line 495"/>
              <p:cNvSpPr>
                <a:spLocks noChangeShapeType="1"/>
              </p:cNvSpPr>
              <p:nvPr/>
            </p:nvSpPr>
            <p:spPr bwMode="auto">
              <a:xfrm flipH="1" flipV="1">
                <a:off x="4735" y="3882"/>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19" name="Line 496"/>
              <p:cNvSpPr>
                <a:spLocks noChangeShapeType="1"/>
              </p:cNvSpPr>
              <p:nvPr/>
            </p:nvSpPr>
            <p:spPr bwMode="auto">
              <a:xfrm flipV="1">
                <a:off x="4720" y="388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0" name="Line 497"/>
              <p:cNvSpPr>
                <a:spLocks noChangeShapeType="1"/>
              </p:cNvSpPr>
              <p:nvPr/>
            </p:nvSpPr>
            <p:spPr bwMode="auto">
              <a:xfrm flipV="1">
                <a:off x="4918" y="389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1" name="Line 498"/>
              <p:cNvSpPr>
                <a:spLocks noChangeShapeType="1"/>
              </p:cNvSpPr>
              <p:nvPr/>
            </p:nvSpPr>
            <p:spPr bwMode="auto">
              <a:xfrm flipH="1" flipV="1">
                <a:off x="4161" y="3759"/>
                <a:ext cx="27" cy="3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2" name="Line 499"/>
              <p:cNvSpPr>
                <a:spLocks noChangeShapeType="1"/>
              </p:cNvSpPr>
              <p:nvPr/>
            </p:nvSpPr>
            <p:spPr bwMode="auto">
              <a:xfrm>
                <a:off x="4135" y="3705"/>
                <a:ext cx="26" cy="5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3" name="Line 500"/>
              <p:cNvSpPr>
                <a:spLocks noChangeShapeType="1"/>
              </p:cNvSpPr>
              <p:nvPr/>
            </p:nvSpPr>
            <p:spPr bwMode="auto">
              <a:xfrm flipV="1">
                <a:off x="4147" y="3759"/>
                <a:ext cx="14"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4" name="Line 501"/>
              <p:cNvSpPr>
                <a:spLocks noChangeShapeType="1"/>
              </p:cNvSpPr>
              <p:nvPr/>
            </p:nvSpPr>
            <p:spPr bwMode="auto">
              <a:xfrm flipH="1" flipV="1">
                <a:off x="4147" y="3772"/>
                <a:ext cx="26" cy="2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5" name="Line 502"/>
              <p:cNvSpPr>
                <a:spLocks noChangeShapeType="1"/>
              </p:cNvSpPr>
              <p:nvPr/>
            </p:nvSpPr>
            <p:spPr bwMode="auto">
              <a:xfrm>
                <a:off x="4120" y="3724"/>
                <a:ext cx="27" cy="4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6" name="Line 503"/>
              <p:cNvSpPr>
                <a:spLocks noChangeShapeType="1"/>
              </p:cNvSpPr>
              <p:nvPr/>
            </p:nvSpPr>
            <p:spPr bwMode="auto">
              <a:xfrm flipV="1">
                <a:off x="4132" y="3772"/>
                <a:ext cx="15"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7" name="Line 504"/>
              <p:cNvSpPr>
                <a:spLocks noChangeShapeType="1"/>
              </p:cNvSpPr>
              <p:nvPr/>
            </p:nvSpPr>
            <p:spPr bwMode="auto">
              <a:xfrm flipH="1" flipV="1">
                <a:off x="4105" y="3745"/>
                <a:ext cx="27" cy="3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8" name="Line 505"/>
              <p:cNvSpPr>
                <a:spLocks noChangeShapeType="1"/>
              </p:cNvSpPr>
              <p:nvPr/>
            </p:nvSpPr>
            <p:spPr bwMode="auto">
              <a:xfrm flipH="1">
                <a:off x="4105" y="3724"/>
                <a:ext cx="15"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29" name="Line 506"/>
              <p:cNvSpPr>
                <a:spLocks noChangeShapeType="1"/>
              </p:cNvSpPr>
              <p:nvPr/>
            </p:nvSpPr>
            <p:spPr bwMode="auto">
              <a:xfrm flipH="1" flipV="1">
                <a:off x="4132" y="3784"/>
                <a:ext cx="26"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0" name="Line 507"/>
              <p:cNvSpPr>
                <a:spLocks noChangeShapeType="1"/>
              </p:cNvSpPr>
              <p:nvPr/>
            </p:nvSpPr>
            <p:spPr bwMode="auto">
              <a:xfrm flipV="1">
                <a:off x="4117" y="3784"/>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1" name="Line 508"/>
              <p:cNvSpPr>
                <a:spLocks noChangeShapeType="1"/>
              </p:cNvSpPr>
              <p:nvPr/>
            </p:nvSpPr>
            <p:spPr bwMode="auto">
              <a:xfrm flipH="1" flipV="1">
                <a:off x="4329" y="3798"/>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2" name="Line 509"/>
              <p:cNvSpPr>
                <a:spLocks noChangeShapeType="1"/>
              </p:cNvSpPr>
              <p:nvPr/>
            </p:nvSpPr>
            <p:spPr bwMode="auto">
              <a:xfrm flipV="1">
                <a:off x="4314" y="379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3" name="Line 510"/>
              <p:cNvSpPr>
                <a:spLocks noChangeShapeType="1"/>
              </p:cNvSpPr>
              <p:nvPr/>
            </p:nvSpPr>
            <p:spPr bwMode="auto">
              <a:xfrm flipH="1" flipV="1">
                <a:off x="4862" y="389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4" name="Line 511"/>
              <p:cNvSpPr>
                <a:spLocks noChangeShapeType="1"/>
              </p:cNvSpPr>
              <p:nvPr/>
            </p:nvSpPr>
            <p:spPr bwMode="auto">
              <a:xfrm flipV="1">
                <a:off x="4847" y="389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5" name="Line 512"/>
              <p:cNvSpPr>
                <a:spLocks noChangeShapeType="1"/>
              </p:cNvSpPr>
              <p:nvPr/>
            </p:nvSpPr>
            <p:spPr bwMode="auto">
              <a:xfrm flipH="1" flipV="1">
                <a:off x="3787" y="3899"/>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6" name="Line 513"/>
              <p:cNvSpPr>
                <a:spLocks noChangeShapeType="1"/>
              </p:cNvSpPr>
              <p:nvPr/>
            </p:nvSpPr>
            <p:spPr bwMode="auto">
              <a:xfrm flipV="1">
                <a:off x="3772" y="389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7" name="Line 514"/>
              <p:cNvSpPr>
                <a:spLocks noChangeShapeType="1"/>
              </p:cNvSpPr>
              <p:nvPr/>
            </p:nvSpPr>
            <p:spPr bwMode="auto">
              <a:xfrm flipH="1" flipV="1">
                <a:off x="3717" y="3898"/>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8" name="Line 515"/>
              <p:cNvSpPr>
                <a:spLocks noChangeShapeType="1"/>
              </p:cNvSpPr>
              <p:nvPr/>
            </p:nvSpPr>
            <p:spPr bwMode="auto">
              <a:xfrm flipV="1">
                <a:off x="3702" y="389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39" name="Line 516"/>
              <p:cNvSpPr>
                <a:spLocks noChangeShapeType="1"/>
              </p:cNvSpPr>
              <p:nvPr/>
            </p:nvSpPr>
            <p:spPr bwMode="auto">
              <a:xfrm flipH="1" flipV="1">
                <a:off x="4217" y="3770"/>
                <a:ext cx="27"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0" name="Line 517"/>
              <p:cNvSpPr>
                <a:spLocks noChangeShapeType="1"/>
              </p:cNvSpPr>
              <p:nvPr/>
            </p:nvSpPr>
            <p:spPr bwMode="auto">
              <a:xfrm flipV="1">
                <a:off x="4203" y="3770"/>
                <a:ext cx="14"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1" name="Line 518"/>
              <p:cNvSpPr>
                <a:spLocks noChangeShapeType="1"/>
              </p:cNvSpPr>
              <p:nvPr/>
            </p:nvSpPr>
            <p:spPr bwMode="auto">
              <a:xfrm flipH="1" flipV="1">
                <a:off x="4117" y="3795"/>
                <a:ext cx="27"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2" name="Line 519"/>
              <p:cNvSpPr>
                <a:spLocks noChangeShapeType="1"/>
              </p:cNvSpPr>
              <p:nvPr/>
            </p:nvSpPr>
            <p:spPr bwMode="auto">
              <a:xfrm flipV="1">
                <a:off x="4102" y="3795"/>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3" name="Line 520"/>
              <p:cNvSpPr>
                <a:spLocks noChangeShapeType="1"/>
              </p:cNvSpPr>
              <p:nvPr/>
            </p:nvSpPr>
            <p:spPr bwMode="auto">
              <a:xfrm flipH="1" flipV="1">
                <a:off x="4553" y="385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4" name="Line 521"/>
              <p:cNvSpPr>
                <a:spLocks noChangeShapeType="1"/>
              </p:cNvSpPr>
              <p:nvPr/>
            </p:nvSpPr>
            <p:spPr bwMode="auto">
              <a:xfrm>
                <a:off x="4538" y="385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5" name="Line 522"/>
              <p:cNvSpPr>
                <a:spLocks noChangeShapeType="1"/>
              </p:cNvSpPr>
              <p:nvPr/>
            </p:nvSpPr>
            <p:spPr bwMode="auto">
              <a:xfrm flipH="1" flipV="1">
                <a:off x="3858" y="389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6" name="Line 523"/>
              <p:cNvSpPr>
                <a:spLocks noChangeShapeType="1"/>
              </p:cNvSpPr>
              <p:nvPr/>
            </p:nvSpPr>
            <p:spPr bwMode="auto">
              <a:xfrm flipV="1">
                <a:off x="3843" y="389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7" name="Line 524"/>
              <p:cNvSpPr>
                <a:spLocks noChangeShapeType="1"/>
              </p:cNvSpPr>
              <p:nvPr/>
            </p:nvSpPr>
            <p:spPr bwMode="auto">
              <a:xfrm>
                <a:off x="4274" y="3293"/>
                <a:ext cx="26" cy="2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8" name="Line 525"/>
              <p:cNvSpPr>
                <a:spLocks noChangeShapeType="1"/>
              </p:cNvSpPr>
              <p:nvPr/>
            </p:nvSpPr>
            <p:spPr bwMode="auto">
              <a:xfrm>
                <a:off x="4285" y="3488"/>
                <a:ext cx="15"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49" name="Line 526"/>
              <p:cNvSpPr>
                <a:spLocks noChangeShapeType="1"/>
              </p:cNvSpPr>
              <p:nvPr/>
            </p:nvSpPr>
            <p:spPr bwMode="auto">
              <a:xfrm flipH="1" flipV="1">
                <a:off x="4791" y="3891"/>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0" name="Line 527"/>
              <p:cNvSpPr>
                <a:spLocks noChangeShapeType="1"/>
              </p:cNvSpPr>
              <p:nvPr/>
            </p:nvSpPr>
            <p:spPr bwMode="auto">
              <a:xfrm flipV="1">
                <a:off x="4776" y="389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1" name="Line 528"/>
              <p:cNvSpPr>
                <a:spLocks noChangeShapeType="1"/>
              </p:cNvSpPr>
              <p:nvPr/>
            </p:nvSpPr>
            <p:spPr bwMode="auto">
              <a:xfrm flipH="1" flipV="1">
                <a:off x="4497" y="3836"/>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2" name="Line 529"/>
              <p:cNvSpPr>
                <a:spLocks noChangeShapeType="1"/>
              </p:cNvSpPr>
              <p:nvPr/>
            </p:nvSpPr>
            <p:spPr bwMode="auto">
              <a:xfrm flipV="1">
                <a:off x="4482" y="383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3" name="Line 530"/>
              <p:cNvSpPr>
                <a:spLocks noChangeShapeType="1"/>
              </p:cNvSpPr>
              <p:nvPr/>
            </p:nvSpPr>
            <p:spPr bwMode="auto">
              <a:xfrm flipH="1" flipV="1">
                <a:off x="4273" y="3781"/>
                <a:ext cx="27"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4" name="Line 531"/>
              <p:cNvSpPr>
                <a:spLocks noChangeShapeType="1"/>
              </p:cNvSpPr>
              <p:nvPr/>
            </p:nvSpPr>
            <p:spPr bwMode="auto">
              <a:xfrm flipV="1">
                <a:off x="4258" y="378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5" name="Line 532"/>
              <p:cNvSpPr>
                <a:spLocks noChangeShapeType="1"/>
              </p:cNvSpPr>
              <p:nvPr/>
            </p:nvSpPr>
            <p:spPr bwMode="auto">
              <a:xfrm flipH="1" flipV="1">
                <a:off x="4102" y="3806"/>
                <a:ext cx="27"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6" name="Line 533"/>
              <p:cNvSpPr>
                <a:spLocks noChangeShapeType="1"/>
              </p:cNvSpPr>
              <p:nvPr/>
            </p:nvSpPr>
            <p:spPr bwMode="auto">
              <a:xfrm flipV="1">
                <a:off x="4088" y="3806"/>
                <a:ext cx="14"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7" name="Line 534"/>
              <p:cNvSpPr>
                <a:spLocks noChangeShapeType="1"/>
              </p:cNvSpPr>
              <p:nvPr/>
            </p:nvSpPr>
            <p:spPr bwMode="auto">
              <a:xfrm flipH="1" flipV="1">
                <a:off x="4203" y="3780"/>
                <a:ext cx="26"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8" name="Line 535"/>
              <p:cNvSpPr>
                <a:spLocks noChangeShapeType="1"/>
              </p:cNvSpPr>
              <p:nvPr/>
            </p:nvSpPr>
            <p:spPr bwMode="auto">
              <a:xfrm flipV="1">
                <a:off x="4188" y="3780"/>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59" name="Line 536"/>
              <p:cNvSpPr>
                <a:spLocks noChangeShapeType="1"/>
              </p:cNvSpPr>
              <p:nvPr/>
            </p:nvSpPr>
            <p:spPr bwMode="auto">
              <a:xfrm flipH="1" flipV="1">
                <a:off x="3928" y="3896"/>
                <a:ext cx="27"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0" name="Line 537"/>
              <p:cNvSpPr>
                <a:spLocks noChangeShapeType="1"/>
              </p:cNvSpPr>
              <p:nvPr/>
            </p:nvSpPr>
            <p:spPr bwMode="auto">
              <a:xfrm flipV="1">
                <a:off x="3914" y="3896"/>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1" name="Line 538"/>
              <p:cNvSpPr>
                <a:spLocks noChangeShapeType="1"/>
              </p:cNvSpPr>
              <p:nvPr/>
            </p:nvSpPr>
            <p:spPr bwMode="auto">
              <a:xfrm flipH="1" flipV="1">
                <a:off x="4088" y="3818"/>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2" name="Line 539"/>
              <p:cNvSpPr>
                <a:spLocks noChangeShapeType="1"/>
              </p:cNvSpPr>
              <p:nvPr/>
            </p:nvSpPr>
            <p:spPr bwMode="auto">
              <a:xfrm flipV="1">
                <a:off x="4073" y="3818"/>
                <a:ext cx="15"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3" name="Line 540"/>
              <p:cNvSpPr>
                <a:spLocks noChangeShapeType="1"/>
              </p:cNvSpPr>
              <p:nvPr/>
            </p:nvSpPr>
            <p:spPr bwMode="auto">
              <a:xfrm>
                <a:off x="4212" y="3461"/>
                <a:ext cx="26" cy="15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4" name="Line 541"/>
              <p:cNvSpPr>
                <a:spLocks noChangeShapeType="1"/>
              </p:cNvSpPr>
              <p:nvPr/>
            </p:nvSpPr>
            <p:spPr bwMode="auto">
              <a:xfrm flipV="1">
                <a:off x="4223" y="362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5" name="Line 542"/>
              <p:cNvSpPr>
                <a:spLocks noChangeShapeType="1"/>
              </p:cNvSpPr>
              <p:nvPr/>
            </p:nvSpPr>
            <p:spPr bwMode="auto">
              <a:xfrm flipH="1" flipV="1">
                <a:off x="4385" y="3806"/>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6" name="Line 543"/>
              <p:cNvSpPr>
                <a:spLocks noChangeShapeType="1"/>
              </p:cNvSpPr>
              <p:nvPr/>
            </p:nvSpPr>
            <p:spPr bwMode="auto">
              <a:xfrm flipV="1">
                <a:off x="4370" y="380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7" name="Line 544"/>
              <p:cNvSpPr>
                <a:spLocks noChangeShapeType="1"/>
              </p:cNvSpPr>
              <p:nvPr/>
            </p:nvSpPr>
            <p:spPr bwMode="auto">
              <a:xfrm flipH="1" flipV="1">
                <a:off x="4608" y="3860"/>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8" name="Line 545"/>
              <p:cNvSpPr>
                <a:spLocks noChangeShapeType="1"/>
              </p:cNvSpPr>
              <p:nvPr/>
            </p:nvSpPr>
            <p:spPr bwMode="auto">
              <a:xfrm flipV="1">
                <a:off x="4594" y="3860"/>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69" name="Line 546"/>
              <p:cNvSpPr>
                <a:spLocks noChangeShapeType="1"/>
              </p:cNvSpPr>
              <p:nvPr/>
            </p:nvSpPr>
            <p:spPr bwMode="auto">
              <a:xfrm flipH="1" flipV="1">
                <a:off x="4073" y="3830"/>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0" name="Line 547"/>
              <p:cNvSpPr>
                <a:spLocks noChangeShapeType="1"/>
              </p:cNvSpPr>
              <p:nvPr/>
            </p:nvSpPr>
            <p:spPr bwMode="auto">
              <a:xfrm flipV="1">
                <a:off x="4058" y="3830"/>
                <a:ext cx="15"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1" name="Line 548"/>
              <p:cNvSpPr>
                <a:spLocks noChangeShapeType="1"/>
              </p:cNvSpPr>
              <p:nvPr/>
            </p:nvSpPr>
            <p:spPr bwMode="auto">
              <a:xfrm flipH="1">
                <a:off x="4120" y="3705"/>
                <a:ext cx="15"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2" name="Line 549"/>
              <p:cNvSpPr>
                <a:spLocks noChangeShapeType="1"/>
              </p:cNvSpPr>
              <p:nvPr/>
            </p:nvSpPr>
            <p:spPr bwMode="auto">
              <a:xfrm>
                <a:off x="4094" y="3677"/>
                <a:ext cx="26" cy="4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3" name="Line 550"/>
              <p:cNvSpPr>
                <a:spLocks noChangeShapeType="1"/>
              </p:cNvSpPr>
              <p:nvPr/>
            </p:nvSpPr>
            <p:spPr bwMode="auto">
              <a:xfrm flipH="1" flipV="1">
                <a:off x="4188" y="3790"/>
                <a:ext cx="26" cy="2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4" name="Line 551"/>
              <p:cNvSpPr>
                <a:spLocks noChangeShapeType="1"/>
              </p:cNvSpPr>
              <p:nvPr/>
            </p:nvSpPr>
            <p:spPr bwMode="auto">
              <a:xfrm flipV="1">
                <a:off x="4173" y="3790"/>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5" name="Line 552"/>
              <p:cNvSpPr>
                <a:spLocks noChangeShapeType="1"/>
              </p:cNvSpPr>
              <p:nvPr/>
            </p:nvSpPr>
            <p:spPr bwMode="auto">
              <a:xfrm flipH="1" flipV="1">
                <a:off x="4058" y="3841"/>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6" name="Line 553"/>
              <p:cNvSpPr>
                <a:spLocks noChangeShapeType="1"/>
              </p:cNvSpPr>
              <p:nvPr/>
            </p:nvSpPr>
            <p:spPr bwMode="auto">
              <a:xfrm flipV="1">
                <a:off x="4043" y="3841"/>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7" name="Line 554"/>
              <p:cNvSpPr>
                <a:spLocks noChangeShapeType="1"/>
              </p:cNvSpPr>
              <p:nvPr/>
            </p:nvSpPr>
            <p:spPr bwMode="auto">
              <a:xfrm flipH="1" flipV="1">
                <a:off x="4441" y="3817"/>
                <a:ext cx="26"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8" name="Line 555"/>
              <p:cNvSpPr>
                <a:spLocks noChangeShapeType="1"/>
              </p:cNvSpPr>
              <p:nvPr/>
            </p:nvSpPr>
            <p:spPr bwMode="auto">
              <a:xfrm flipV="1">
                <a:off x="4426" y="381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79" name="Line 556"/>
              <p:cNvSpPr>
                <a:spLocks noChangeShapeType="1"/>
              </p:cNvSpPr>
              <p:nvPr/>
            </p:nvSpPr>
            <p:spPr bwMode="auto">
              <a:xfrm flipV="1">
                <a:off x="4903" y="389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0" name="Line 557"/>
              <p:cNvSpPr>
                <a:spLocks noChangeShapeType="1"/>
              </p:cNvSpPr>
              <p:nvPr/>
            </p:nvSpPr>
            <p:spPr bwMode="auto">
              <a:xfrm flipH="1" flipV="1">
                <a:off x="4664" y="3871"/>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1" name="Line 558"/>
              <p:cNvSpPr>
                <a:spLocks noChangeShapeType="1"/>
              </p:cNvSpPr>
              <p:nvPr/>
            </p:nvSpPr>
            <p:spPr bwMode="auto">
              <a:xfrm flipV="1">
                <a:off x="4650" y="3871"/>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2" name="Line 559"/>
              <p:cNvSpPr>
                <a:spLocks noChangeShapeType="1"/>
              </p:cNvSpPr>
              <p:nvPr/>
            </p:nvSpPr>
            <p:spPr bwMode="auto">
              <a:xfrm flipH="1" flipV="1">
                <a:off x="3702" y="390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3" name="Line 560"/>
              <p:cNvSpPr>
                <a:spLocks noChangeShapeType="1"/>
              </p:cNvSpPr>
              <p:nvPr/>
            </p:nvSpPr>
            <p:spPr bwMode="auto">
              <a:xfrm flipH="1" flipV="1">
                <a:off x="4314" y="3801"/>
                <a:ext cx="27"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4" name="Line 561"/>
              <p:cNvSpPr>
                <a:spLocks noChangeShapeType="1"/>
              </p:cNvSpPr>
              <p:nvPr/>
            </p:nvSpPr>
            <p:spPr bwMode="auto">
              <a:xfrm flipV="1">
                <a:off x="4300" y="3801"/>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5" name="Line 562"/>
              <p:cNvSpPr>
                <a:spLocks noChangeShapeType="1"/>
              </p:cNvSpPr>
              <p:nvPr/>
            </p:nvSpPr>
            <p:spPr bwMode="auto">
              <a:xfrm flipH="1" flipV="1">
                <a:off x="4173" y="3800"/>
                <a:ext cx="26"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6" name="Line 563"/>
              <p:cNvSpPr>
                <a:spLocks noChangeShapeType="1"/>
              </p:cNvSpPr>
              <p:nvPr/>
            </p:nvSpPr>
            <p:spPr bwMode="auto">
              <a:xfrm flipV="1">
                <a:off x="4158" y="3800"/>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7" name="Line 564"/>
              <p:cNvSpPr>
                <a:spLocks noChangeShapeType="1"/>
              </p:cNvSpPr>
              <p:nvPr/>
            </p:nvSpPr>
            <p:spPr bwMode="auto">
              <a:xfrm flipH="1">
                <a:off x="4127" y="3478"/>
                <a:ext cx="2"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8" name="Line 565"/>
              <p:cNvSpPr>
                <a:spLocks noChangeShapeType="1"/>
              </p:cNvSpPr>
              <p:nvPr/>
            </p:nvSpPr>
            <p:spPr bwMode="auto">
              <a:xfrm flipH="1" flipV="1">
                <a:off x="4720" y="388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89" name="Line 566"/>
              <p:cNvSpPr>
                <a:spLocks noChangeShapeType="1"/>
              </p:cNvSpPr>
              <p:nvPr/>
            </p:nvSpPr>
            <p:spPr bwMode="auto">
              <a:xfrm flipV="1">
                <a:off x="4706" y="3883"/>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90" name="Line 567"/>
              <p:cNvSpPr>
                <a:spLocks noChangeShapeType="1"/>
              </p:cNvSpPr>
              <p:nvPr/>
            </p:nvSpPr>
            <p:spPr bwMode="auto">
              <a:xfrm flipH="1" flipV="1">
                <a:off x="4043" y="3851"/>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91" name="Line 568"/>
              <p:cNvSpPr>
                <a:spLocks noChangeShapeType="1"/>
              </p:cNvSpPr>
              <p:nvPr/>
            </p:nvSpPr>
            <p:spPr bwMode="auto">
              <a:xfrm flipV="1">
                <a:off x="4029" y="3851"/>
                <a:ext cx="14"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92" name="Line 569"/>
              <p:cNvSpPr>
                <a:spLocks noChangeShapeType="1"/>
              </p:cNvSpPr>
              <p:nvPr/>
            </p:nvSpPr>
            <p:spPr bwMode="auto">
              <a:xfrm flipH="1" flipV="1">
                <a:off x="3843" y="390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593" name="Line 570"/>
              <p:cNvSpPr>
                <a:spLocks noChangeShapeType="1"/>
              </p:cNvSpPr>
              <p:nvPr/>
            </p:nvSpPr>
            <p:spPr bwMode="auto">
              <a:xfrm flipV="1">
                <a:off x="3828" y="3902"/>
                <a:ext cx="15" cy="4"/>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6" name="Group 571"/>
            <p:cNvGrpSpPr>
              <a:grpSpLocks/>
            </p:cNvGrpSpPr>
            <p:nvPr/>
          </p:nvGrpSpPr>
          <p:grpSpPr bwMode="auto">
            <a:xfrm>
              <a:off x="3728" y="3266"/>
              <a:ext cx="1175" cy="662"/>
              <a:chOff x="3728" y="3266"/>
              <a:chExt cx="1175" cy="662"/>
            </a:xfrm>
          </p:grpSpPr>
          <p:sp>
            <p:nvSpPr>
              <p:cNvPr id="224178" name="Line 572"/>
              <p:cNvSpPr>
                <a:spLocks noChangeShapeType="1"/>
              </p:cNvSpPr>
              <p:nvPr/>
            </p:nvSpPr>
            <p:spPr bwMode="auto">
              <a:xfrm flipH="1" flipV="1">
                <a:off x="3772" y="390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79" name="Line 573"/>
              <p:cNvSpPr>
                <a:spLocks noChangeShapeType="1"/>
              </p:cNvSpPr>
              <p:nvPr/>
            </p:nvSpPr>
            <p:spPr bwMode="auto">
              <a:xfrm flipV="1">
                <a:off x="3758" y="3902"/>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0" name="Line 574"/>
              <p:cNvSpPr>
                <a:spLocks noChangeShapeType="1"/>
              </p:cNvSpPr>
              <p:nvPr/>
            </p:nvSpPr>
            <p:spPr bwMode="auto">
              <a:xfrm flipH="1" flipV="1">
                <a:off x="4258" y="3786"/>
                <a:ext cx="27" cy="2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1" name="Line 575"/>
              <p:cNvSpPr>
                <a:spLocks noChangeShapeType="1"/>
              </p:cNvSpPr>
              <p:nvPr/>
            </p:nvSpPr>
            <p:spPr bwMode="auto">
              <a:xfrm flipV="1">
                <a:off x="4244" y="3786"/>
                <a:ext cx="14"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2" name="Line 576"/>
              <p:cNvSpPr>
                <a:spLocks noChangeShapeType="1"/>
              </p:cNvSpPr>
              <p:nvPr/>
            </p:nvSpPr>
            <p:spPr bwMode="auto">
              <a:xfrm flipH="1" flipV="1">
                <a:off x="4847" y="3896"/>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3" name="Line 577"/>
              <p:cNvSpPr>
                <a:spLocks noChangeShapeType="1"/>
              </p:cNvSpPr>
              <p:nvPr/>
            </p:nvSpPr>
            <p:spPr bwMode="auto">
              <a:xfrm flipV="1">
                <a:off x="4832" y="389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4" name="Line 578"/>
              <p:cNvSpPr>
                <a:spLocks noChangeShapeType="1"/>
              </p:cNvSpPr>
              <p:nvPr/>
            </p:nvSpPr>
            <p:spPr bwMode="auto">
              <a:xfrm flipH="1" flipV="1">
                <a:off x="3914" y="3902"/>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5" name="Line 579"/>
              <p:cNvSpPr>
                <a:spLocks noChangeShapeType="1"/>
              </p:cNvSpPr>
              <p:nvPr/>
            </p:nvSpPr>
            <p:spPr bwMode="auto">
              <a:xfrm flipV="1">
                <a:off x="3899" y="390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6" name="Line 580"/>
              <p:cNvSpPr>
                <a:spLocks noChangeShapeType="1"/>
              </p:cNvSpPr>
              <p:nvPr/>
            </p:nvSpPr>
            <p:spPr bwMode="auto">
              <a:xfrm flipH="1">
                <a:off x="4135" y="3687"/>
                <a:ext cx="15"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7" name="Line 581"/>
              <p:cNvSpPr>
                <a:spLocks noChangeShapeType="1"/>
              </p:cNvSpPr>
              <p:nvPr/>
            </p:nvSpPr>
            <p:spPr bwMode="auto">
              <a:xfrm>
                <a:off x="4109" y="3640"/>
                <a:ext cx="26" cy="6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8" name="Line 582"/>
              <p:cNvSpPr>
                <a:spLocks noChangeShapeType="1"/>
              </p:cNvSpPr>
              <p:nvPr/>
            </p:nvSpPr>
            <p:spPr bwMode="auto">
              <a:xfrm flipH="1">
                <a:off x="4094" y="3640"/>
                <a:ext cx="15" cy="3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89" name="Line 583"/>
              <p:cNvSpPr>
                <a:spLocks noChangeShapeType="1"/>
              </p:cNvSpPr>
              <p:nvPr/>
            </p:nvSpPr>
            <p:spPr bwMode="auto">
              <a:xfrm>
                <a:off x="4197" y="3469"/>
                <a:ext cx="26" cy="15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0" name="Line 584"/>
              <p:cNvSpPr>
                <a:spLocks noChangeShapeType="1"/>
              </p:cNvSpPr>
              <p:nvPr/>
            </p:nvSpPr>
            <p:spPr bwMode="auto">
              <a:xfrm flipV="1">
                <a:off x="4209" y="3625"/>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1" name="Line 585"/>
              <p:cNvSpPr>
                <a:spLocks noChangeShapeType="1"/>
              </p:cNvSpPr>
              <p:nvPr/>
            </p:nvSpPr>
            <p:spPr bwMode="auto">
              <a:xfrm>
                <a:off x="4306" y="3295"/>
                <a:ext cx="27" cy="10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2" name="Line 586"/>
              <p:cNvSpPr>
                <a:spLocks noChangeShapeType="1"/>
              </p:cNvSpPr>
              <p:nvPr/>
            </p:nvSpPr>
            <p:spPr bwMode="auto">
              <a:xfrm>
                <a:off x="4318" y="3372"/>
                <a:ext cx="15"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3" name="Line 587"/>
              <p:cNvSpPr>
                <a:spLocks noChangeShapeType="1"/>
              </p:cNvSpPr>
              <p:nvPr/>
            </p:nvSpPr>
            <p:spPr bwMode="auto">
              <a:xfrm flipH="1" flipV="1">
                <a:off x="4158" y="3809"/>
                <a:ext cx="27"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4" name="Line 588"/>
              <p:cNvSpPr>
                <a:spLocks noChangeShapeType="1"/>
              </p:cNvSpPr>
              <p:nvPr/>
            </p:nvSpPr>
            <p:spPr bwMode="auto">
              <a:xfrm flipV="1">
                <a:off x="4144" y="3809"/>
                <a:ext cx="14"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5" name="Line 589"/>
              <p:cNvSpPr>
                <a:spLocks noChangeShapeType="1"/>
              </p:cNvSpPr>
              <p:nvPr/>
            </p:nvSpPr>
            <p:spPr bwMode="auto">
              <a:xfrm flipH="1" flipV="1">
                <a:off x="4029" y="386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6" name="Line 590"/>
              <p:cNvSpPr>
                <a:spLocks noChangeShapeType="1"/>
              </p:cNvSpPr>
              <p:nvPr/>
            </p:nvSpPr>
            <p:spPr bwMode="auto">
              <a:xfrm flipV="1">
                <a:off x="4014" y="3861"/>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7" name="Line 591"/>
              <p:cNvSpPr>
                <a:spLocks noChangeShapeType="1"/>
              </p:cNvSpPr>
              <p:nvPr/>
            </p:nvSpPr>
            <p:spPr bwMode="auto">
              <a:xfrm flipH="1" flipV="1">
                <a:off x="4370" y="3810"/>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8" name="Line 592"/>
              <p:cNvSpPr>
                <a:spLocks noChangeShapeType="1"/>
              </p:cNvSpPr>
              <p:nvPr/>
            </p:nvSpPr>
            <p:spPr bwMode="auto">
              <a:xfrm flipV="1">
                <a:off x="4355" y="381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99" name="Line 593"/>
              <p:cNvSpPr>
                <a:spLocks noChangeShapeType="1"/>
              </p:cNvSpPr>
              <p:nvPr/>
            </p:nvSpPr>
            <p:spPr bwMode="auto">
              <a:xfrm flipH="1" flipV="1">
                <a:off x="4538" y="3850"/>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0" name="Line 594"/>
              <p:cNvSpPr>
                <a:spLocks noChangeShapeType="1"/>
              </p:cNvSpPr>
              <p:nvPr/>
            </p:nvSpPr>
            <p:spPr bwMode="auto">
              <a:xfrm flipV="1">
                <a:off x="4523" y="385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1" name="Line 595"/>
              <p:cNvSpPr>
                <a:spLocks noChangeShapeType="1"/>
              </p:cNvSpPr>
              <p:nvPr/>
            </p:nvSpPr>
            <p:spPr bwMode="auto">
              <a:xfrm flipH="1" flipV="1">
                <a:off x="4776" y="3892"/>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2" name="Line 596"/>
              <p:cNvSpPr>
                <a:spLocks noChangeShapeType="1"/>
              </p:cNvSpPr>
              <p:nvPr/>
            </p:nvSpPr>
            <p:spPr bwMode="auto">
              <a:xfrm flipV="1">
                <a:off x="4761" y="389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3" name="Line 597"/>
              <p:cNvSpPr>
                <a:spLocks noChangeShapeType="1"/>
              </p:cNvSpPr>
              <p:nvPr/>
            </p:nvSpPr>
            <p:spPr bwMode="auto">
              <a:xfrm flipH="1" flipV="1">
                <a:off x="4482" y="3836"/>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4" name="Line 598"/>
              <p:cNvSpPr>
                <a:spLocks noChangeShapeType="1"/>
              </p:cNvSpPr>
              <p:nvPr/>
            </p:nvSpPr>
            <p:spPr bwMode="auto">
              <a:xfrm flipV="1">
                <a:off x="4467" y="383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5" name="Line 599"/>
              <p:cNvSpPr>
                <a:spLocks noChangeShapeType="1"/>
              </p:cNvSpPr>
              <p:nvPr/>
            </p:nvSpPr>
            <p:spPr bwMode="auto">
              <a:xfrm flipH="1" flipV="1">
                <a:off x="4244" y="3795"/>
                <a:ext cx="26"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6" name="Line 600"/>
              <p:cNvSpPr>
                <a:spLocks noChangeShapeType="1"/>
              </p:cNvSpPr>
              <p:nvPr/>
            </p:nvSpPr>
            <p:spPr bwMode="auto">
              <a:xfrm flipV="1">
                <a:off x="4229" y="3795"/>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7" name="Line 601"/>
              <p:cNvSpPr>
                <a:spLocks noChangeShapeType="1"/>
              </p:cNvSpPr>
              <p:nvPr/>
            </p:nvSpPr>
            <p:spPr bwMode="auto">
              <a:xfrm flipH="1">
                <a:off x="4150" y="3671"/>
                <a:ext cx="14"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8" name="Line 602"/>
              <p:cNvSpPr>
                <a:spLocks noChangeShapeType="1"/>
              </p:cNvSpPr>
              <p:nvPr/>
            </p:nvSpPr>
            <p:spPr bwMode="auto">
              <a:xfrm>
                <a:off x="4123" y="3603"/>
                <a:ext cx="27" cy="8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09" name="Line 603"/>
              <p:cNvSpPr>
                <a:spLocks noChangeShapeType="1"/>
              </p:cNvSpPr>
              <p:nvPr/>
            </p:nvSpPr>
            <p:spPr bwMode="auto">
              <a:xfrm flipH="1" flipV="1">
                <a:off x="4144" y="3818"/>
                <a:ext cx="26"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0" name="Line 604"/>
              <p:cNvSpPr>
                <a:spLocks noChangeShapeType="1"/>
              </p:cNvSpPr>
              <p:nvPr/>
            </p:nvSpPr>
            <p:spPr bwMode="auto">
              <a:xfrm flipV="1">
                <a:off x="4129" y="3818"/>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1" name="Line 605"/>
              <p:cNvSpPr>
                <a:spLocks noChangeShapeType="1"/>
              </p:cNvSpPr>
              <p:nvPr/>
            </p:nvSpPr>
            <p:spPr bwMode="auto">
              <a:xfrm flipH="1" flipV="1">
                <a:off x="4594" y="386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2" name="Line 606"/>
              <p:cNvSpPr>
                <a:spLocks noChangeShapeType="1"/>
              </p:cNvSpPr>
              <p:nvPr/>
            </p:nvSpPr>
            <p:spPr bwMode="auto">
              <a:xfrm>
                <a:off x="4579" y="386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3" name="Line 607"/>
              <p:cNvSpPr>
                <a:spLocks noChangeShapeType="1"/>
              </p:cNvSpPr>
              <p:nvPr/>
            </p:nvSpPr>
            <p:spPr bwMode="auto">
              <a:xfrm>
                <a:off x="4182" y="3484"/>
                <a:ext cx="27" cy="14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4" name="Line 608"/>
              <p:cNvSpPr>
                <a:spLocks noChangeShapeType="1"/>
              </p:cNvSpPr>
              <p:nvPr/>
            </p:nvSpPr>
            <p:spPr bwMode="auto">
              <a:xfrm flipV="1">
                <a:off x="4194" y="3633"/>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5" name="Line 609"/>
              <p:cNvSpPr>
                <a:spLocks noChangeShapeType="1"/>
              </p:cNvSpPr>
              <p:nvPr/>
            </p:nvSpPr>
            <p:spPr bwMode="auto">
              <a:xfrm flipH="1" flipV="1">
                <a:off x="4014" y="387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6" name="Line 610"/>
              <p:cNvSpPr>
                <a:spLocks noChangeShapeType="1"/>
              </p:cNvSpPr>
              <p:nvPr/>
            </p:nvSpPr>
            <p:spPr bwMode="auto">
              <a:xfrm flipV="1">
                <a:off x="3999" y="3870"/>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7" name="Line 611"/>
              <p:cNvSpPr>
                <a:spLocks noChangeShapeType="1"/>
              </p:cNvSpPr>
              <p:nvPr/>
            </p:nvSpPr>
            <p:spPr bwMode="auto">
              <a:xfrm flipV="1">
                <a:off x="4888" y="390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8" name="Line 612"/>
              <p:cNvSpPr>
                <a:spLocks noChangeShapeType="1"/>
              </p:cNvSpPr>
              <p:nvPr/>
            </p:nvSpPr>
            <p:spPr bwMode="auto">
              <a:xfrm flipH="1" flipV="1">
                <a:off x="4300" y="3805"/>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19" name="Line 613"/>
              <p:cNvSpPr>
                <a:spLocks noChangeShapeType="1"/>
              </p:cNvSpPr>
              <p:nvPr/>
            </p:nvSpPr>
            <p:spPr bwMode="auto">
              <a:xfrm flipV="1">
                <a:off x="4285" y="3805"/>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0" name="Line 614"/>
              <p:cNvSpPr>
                <a:spLocks noChangeShapeType="1"/>
              </p:cNvSpPr>
              <p:nvPr/>
            </p:nvSpPr>
            <p:spPr bwMode="auto">
              <a:xfrm flipH="1" flipV="1">
                <a:off x="4229" y="3804"/>
                <a:ext cx="26"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1" name="Line 615"/>
              <p:cNvSpPr>
                <a:spLocks noChangeShapeType="1"/>
              </p:cNvSpPr>
              <p:nvPr/>
            </p:nvSpPr>
            <p:spPr bwMode="auto">
              <a:xfrm flipV="1">
                <a:off x="4214" y="3804"/>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2" name="Line 616"/>
              <p:cNvSpPr>
                <a:spLocks noChangeShapeType="1"/>
              </p:cNvSpPr>
              <p:nvPr/>
            </p:nvSpPr>
            <p:spPr bwMode="auto">
              <a:xfrm flipH="1" flipV="1">
                <a:off x="4426" y="3819"/>
                <a:ext cx="26"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3" name="Line 617"/>
              <p:cNvSpPr>
                <a:spLocks noChangeShapeType="1"/>
              </p:cNvSpPr>
              <p:nvPr/>
            </p:nvSpPr>
            <p:spPr bwMode="auto">
              <a:xfrm flipV="1">
                <a:off x="4411" y="381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4" name="Line 618"/>
              <p:cNvSpPr>
                <a:spLocks noChangeShapeType="1"/>
              </p:cNvSpPr>
              <p:nvPr/>
            </p:nvSpPr>
            <p:spPr bwMode="auto">
              <a:xfrm flipH="1">
                <a:off x="4164" y="3656"/>
                <a:ext cx="15"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5" name="Line 619"/>
              <p:cNvSpPr>
                <a:spLocks noChangeShapeType="1"/>
              </p:cNvSpPr>
              <p:nvPr/>
            </p:nvSpPr>
            <p:spPr bwMode="auto">
              <a:xfrm>
                <a:off x="4138" y="3568"/>
                <a:ext cx="26" cy="10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6" name="Line 620"/>
              <p:cNvSpPr>
                <a:spLocks noChangeShapeType="1"/>
              </p:cNvSpPr>
              <p:nvPr/>
            </p:nvSpPr>
            <p:spPr bwMode="auto">
              <a:xfrm flipH="1" flipV="1">
                <a:off x="3758" y="390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7" name="Line 621"/>
              <p:cNvSpPr>
                <a:spLocks noChangeShapeType="1"/>
              </p:cNvSpPr>
              <p:nvPr/>
            </p:nvSpPr>
            <p:spPr bwMode="auto">
              <a:xfrm flipV="1">
                <a:off x="3743" y="390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8" name="Line 622"/>
              <p:cNvSpPr>
                <a:spLocks noChangeShapeType="1"/>
              </p:cNvSpPr>
              <p:nvPr/>
            </p:nvSpPr>
            <p:spPr bwMode="auto">
              <a:xfrm flipH="1" flipV="1">
                <a:off x="3828" y="3906"/>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29" name="Line 623"/>
              <p:cNvSpPr>
                <a:spLocks noChangeShapeType="1"/>
              </p:cNvSpPr>
              <p:nvPr/>
            </p:nvSpPr>
            <p:spPr bwMode="auto">
              <a:xfrm flipV="1">
                <a:off x="3814" y="390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0" name="Line 624"/>
              <p:cNvSpPr>
                <a:spLocks noChangeShapeType="1"/>
              </p:cNvSpPr>
              <p:nvPr/>
            </p:nvSpPr>
            <p:spPr bwMode="auto">
              <a:xfrm flipH="1" flipV="1">
                <a:off x="3899" y="3906"/>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1" name="Line 625"/>
              <p:cNvSpPr>
                <a:spLocks noChangeShapeType="1"/>
              </p:cNvSpPr>
              <p:nvPr/>
            </p:nvSpPr>
            <p:spPr bwMode="auto">
              <a:xfrm flipV="1">
                <a:off x="3884" y="390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2" name="Line 626"/>
              <p:cNvSpPr>
                <a:spLocks noChangeShapeType="1"/>
              </p:cNvSpPr>
              <p:nvPr/>
            </p:nvSpPr>
            <p:spPr bwMode="auto">
              <a:xfrm flipH="1" flipV="1">
                <a:off x="4650" y="3871"/>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3" name="Line 627"/>
              <p:cNvSpPr>
                <a:spLocks noChangeShapeType="1"/>
              </p:cNvSpPr>
              <p:nvPr/>
            </p:nvSpPr>
            <p:spPr bwMode="auto">
              <a:xfrm flipV="1">
                <a:off x="4635" y="387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4" name="Line 628"/>
              <p:cNvSpPr>
                <a:spLocks noChangeShapeType="1"/>
              </p:cNvSpPr>
              <p:nvPr/>
            </p:nvSpPr>
            <p:spPr bwMode="auto">
              <a:xfrm>
                <a:off x="4168" y="3506"/>
                <a:ext cx="26" cy="13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5" name="Line 629"/>
              <p:cNvSpPr>
                <a:spLocks noChangeShapeType="1"/>
              </p:cNvSpPr>
              <p:nvPr/>
            </p:nvSpPr>
            <p:spPr bwMode="auto">
              <a:xfrm flipV="1">
                <a:off x="4179" y="3643"/>
                <a:ext cx="15"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6" name="Line 630"/>
              <p:cNvSpPr>
                <a:spLocks noChangeShapeType="1"/>
              </p:cNvSpPr>
              <p:nvPr/>
            </p:nvSpPr>
            <p:spPr bwMode="auto">
              <a:xfrm>
                <a:off x="4153" y="3535"/>
                <a:ext cx="26" cy="1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7" name="Line 631"/>
              <p:cNvSpPr>
                <a:spLocks noChangeShapeType="1"/>
              </p:cNvSpPr>
              <p:nvPr/>
            </p:nvSpPr>
            <p:spPr bwMode="auto">
              <a:xfrm flipH="1" flipV="1">
                <a:off x="4129" y="3827"/>
                <a:ext cx="26"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8" name="Line 632"/>
              <p:cNvSpPr>
                <a:spLocks noChangeShapeType="1"/>
              </p:cNvSpPr>
              <p:nvPr/>
            </p:nvSpPr>
            <p:spPr bwMode="auto">
              <a:xfrm flipV="1">
                <a:off x="4114" y="3827"/>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39" name="Line 633"/>
              <p:cNvSpPr>
                <a:spLocks noChangeShapeType="1"/>
              </p:cNvSpPr>
              <p:nvPr/>
            </p:nvSpPr>
            <p:spPr bwMode="auto">
              <a:xfrm flipH="1" flipV="1">
                <a:off x="4706" y="388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0" name="Line 634"/>
              <p:cNvSpPr>
                <a:spLocks noChangeShapeType="1"/>
              </p:cNvSpPr>
              <p:nvPr/>
            </p:nvSpPr>
            <p:spPr bwMode="auto">
              <a:xfrm flipV="1">
                <a:off x="4691" y="388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1" name="Line 635"/>
              <p:cNvSpPr>
                <a:spLocks noChangeShapeType="1"/>
              </p:cNvSpPr>
              <p:nvPr/>
            </p:nvSpPr>
            <p:spPr bwMode="auto">
              <a:xfrm flipH="1" flipV="1">
                <a:off x="4832" y="3897"/>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2" name="Line 636"/>
              <p:cNvSpPr>
                <a:spLocks noChangeShapeType="1"/>
              </p:cNvSpPr>
              <p:nvPr/>
            </p:nvSpPr>
            <p:spPr bwMode="auto">
              <a:xfrm flipV="1">
                <a:off x="4817" y="3897"/>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3" name="Line 637"/>
              <p:cNvSpPr>
                <a:spLocks noChangeShapeType="1"/>
              </p:cNvSpPr>
              <p:nvPr/>
            </p:nvSpPr>
            <p:spPr bwMode="auto">
              <a:xfrm flipH="1" flipV="1">
                <a:off x="3999" y="3878"/>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4" name="Line 638"/>
              <p:cNvSpPr>
                <a:spLocks noChangeShapeType="1"/>
              </p:cNvSpPr>
              <p:nvPr/>
            </p:nvSpPr>
            <p:spPr bwMode="auto">
              <a:xfrm flipV="1">
                <a:off x="3984" y="3878"/>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5" name="Line 639"/>
              <p:cNvSpPr>
                <a:spLocks noChangeShapeType="1"/>
              </p:cNvSpPr>
              <p:nvPr/>
            </p:nvSpPr>
            <p:spPr bwMode="auto">
              <a:xfrm flipH="1" flipV="1">
                <a:off x="4214" y="3812"/>
                <a:ext cx="27"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6" name="Line 640"/>
              <p:cNvSpPr>
                <a:spLocks noChangeShapeType="1"/>
              </p:cNvSpPr>
              <p:nvPr/>
            </p:nvSpPr>
            <p:spPr bwMode="auto">
              <a:xfrm flipV="1">
                <a:off x="4199" y="3812"/>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7" name="Line 641"/>
              <p:cNvSpPr>
                <a:spLocks noChangeShapeType="1"/>
              </p:cNvSpPr>
              <p:nvPr/>
            </p:nvSpPr>
            <p:spPr bwMode="auto">
              <a:xfrm flipH="1" flipV="1">
                <a:off x="4355" y="3813"/>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8" name="Line 642"/>
              <p:cNvSpPr>
                <a:spLocks noChangeShapeType="1"/>
              </p:cNvSpPr>
              <p:nvPr/>
            </p:nvSpPr>
            <p:spPr bwMode="auto">
              <a:xfrm flipV="1">
                <a:off x="4341" y="3813"/>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49" name="Line 643"/>
              <p:cNvSpPr>
                <a:spLocks noChangeShapeType="1"/>
              </p:cNvSpPr>
              <p:nvPr/>
            </p:nvSpPr>
            <p:spPr bwMode="auto">
              <a:xfrm flipH="1" flipV="1">
                <a:off x="4097" y="3599"/>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50" name="Line 644"/>
              <p:cNvSpPr>
                <a:spLocks noChangeShapeType="1"/>
              </p:cNvSpPr>
              <p:nvPr/>
            </p:nvSpPr>
            <p:spPr bwMode="auto">
              <a:xfrm flipH="1">
                <a:off x="4097" y="3542"/>
                <a:ext cx="15" cy="5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51" name="Line 645"/>
              <p:cNvSpPr>
                <a:spLocks noChangeShapeType="1"/>
              </p:cNvSpPr>
              <p:nvPr/>
            </p:nvSpPr>
            <p:spPr bwMode="auto">
              <a:xfrm flipH="1" flipV="1">
                <a:off x="4285" y="3812"/>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52" name="Line 646"/>
              <p:cNvSpPr>
                <a:spLocks noChangeShapeType="1"/>
              </p:cNvSpPr>
              <p:nvPr/>
            </p:nvSpPr>
            <p:spPr bwMode="auto">
              <a:xfrm flipV="1">
                <a:off x="4270" y="3812"/>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53" name="Line 647"/>
              <p:cNvSpPr>
                <a:spLocks noChangeShapeType="1"/>
              </p:cNvSpPr>
              <p:nvPr/>
            </p:nvSpPr>
            <p:spPr bwMode="auto">
              <a:xfrm flipH="1" flipV="1">
                <a:off x="4114" y="3836"/>
                <a:ext cx="26"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54" name="Line 648"/>
              <p:cNvSpPr>
                <a:spLocks noChangeShapeType="1"/>
              </p:cNvSpPr>
              <p:nvPr/>
            </p:nvSpPr>
            <p:spPr bwMode="auto">
              <a:xfrm flipV="1">
                <a:off x="4099" y="3836"/>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255" name="Line 649"/>
              <p:cNvSpPr>
                <a:spLocks noChangeShapeType="1"/>
              </p:cNvSpPr>
              <p:nvPr/>
            </p:nvSpPr>
            <p:spPr bwMode="auto">
              <a:xfrm flipH="1" flipV="1">
                <a:off x="4467" y="3838"/>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72" name="Line 650"/>
              <p:cNvSpPr>
                <a:spLocks noChangeShapeType="1"/>
              </p:cNvSpPr>
              <p:nvPr/>
            </p:nvSpPr>
            <p:spPr bwMode="auto">
              <a:xfrm flipV="1">
                <a:off x="4452" y="383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73" name="Line 651"/>
              <p:cNvSpPr>
                <a:spLocks noChangeShapeType="1"/>
              </p:cNvSpPr>
              <p:nvPr/>
            </p:nvSpPr>
            <p:spPr bwMode="auto">
              <a:xfrm flipH="1" flipV="1">
                <a:off x="3743" y="391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74" name="Line 652"/>
              <p:cNvSpPr>
                <a:spLocks noChangeShapeType="1"/>
              </p:cNvSpPr>
              <p:nvPr/>
            </p:nvSpPr>
            <p:spPr bwMode="auto">
              <a:xfrm flipV="1">
                <a:off x="3728" y="391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75" name="Line 653"/>
              <p:cNvSpPr>
                <a:spLocks noChangeShapeType="1"/>
              </p:cNvSpPr>
              <p:nvPr/>
            </p:nvSpPr>
            <p:spPr bwMode="auto">
              <a:xfrm flipH="1" flipV="1">
                <a:off x="4523" y="3851"/>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76" name="Line 654"/>
              <p:cNvSpPr>
                <a:spLocks noChangeShapeType="1"/>
              </p:cNvSpPr>
              <p:nvPr/>
            </p:nvSpPr>
            <p:spPr bwMode="auto">
              <a:xfrm flipV="1">
                <a:off x="4508" y="385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77" name="Line 655"/>
              <p:cNvSpPr>
                <a:spLocks noChangeShapeType="1"/>
              </p:cNvSpPr>
              <p:nvPr/>
            </p:nvSpPr>
            <p:spPr bwMode="auto">
              <a:xfrm flipH="1" flipV="1">
                <a:off x="4761" y="3892"/>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78" name="Line 656"/>
              <p:cNvSpPr>
                <a:spLocks noChangeShapeType="1"/>
              </p:cNvSpPr>
              <p:nvPr/>
            </p:nvSpPr>
            <p:spPr bwMode="auto">
              <a:xfrm flipV="1">
                <a:off x="4747" y="3892"/>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79" name="Line 657"/>
              <p:cNvSpPr>
                <a:spLocks noChangeShapeType="1"/>
              </p:cNvSpPr>
              <p:nvPr/>
            </p:nvSpPr>
            <p:spPr bwMode="auto">
              <a:xfrm flipH="1" flipV="1">
                <a:off x="4199" y="3821"/>
                <a:ext cx="27"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0" name="Line 658"/>
              <p:cNvSpPr>
                <a:spLocks noChangeShapeType="1"/>
              </p:cNvSpPr>
              <p:nvPr/>
            </p:nvSpPr>
            <p:spPr bwMode="auto">
              <a:xfrm flipV="1">
                <a:off x="4185" y="3821"/>
                <a:ext cx="14"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1" name="Line 659"/>
              <p:cNvSpPr>
                <a:spLocks noChangeShapeType="1"/>
              </p:cNvSpPr>
              <p:nvPr/>
            </p:nvSpPr>
            <p:spPr bwMode="auto">
              <a:xfrm flipH="1" flipV="1">
                <a:off x="3984" y="3885"/>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2" name="Line 660"/>
              <p:cNvSpPr>
                <a:spLocks noChangeShapeType="1"/>
              </p:cNvSpPr>
              <p:nvPr/>
            </p:nvSpPr>
            <p:spPr bwMode="auto">
              <a:xfrm flipV="1">
                <a:off x="3970" y="3885"/>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3" name="Line 661"/>
              <p:cNvSpPr>
                <a:spLocks noChangeShapeType="1"/>
              </p:cNvSpPr>
              <p:nvPr/>
            </p:nvSpPr>
            <p:spPr bwMode="auto">
              <a:xfrm flipH="1" flipV="1">
                <a:off x="3814" y="3909"/>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4" name="Line 662"/>
              <p:cNvSpPr>
                <a:spLocks noChangeShapeType="1"/>
              </p:cNvSpPr>
              <p:nvPr/>
            </p:nvSpPr>
            <p:spPr bwMode="auto">
              <a:xfrm flipV="1">
                <a:off x="3799" y="390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5" name="Line 663"/>
              <p:cNvSpPr>
                <a:spLocks noChangeShapeType="1"/>
              </p:cNvSpPr>
              <p:nvPr/>
            </p:nvSpPr>
            <p:spPr bwMode="auto">
              <a:xfrm flipV="1">
                <a:off x="4873" y="390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6" name="Line 664"/>
              <p:cNvSpPr>
                <a:spLocks noChangeShapeType="1"/>
              </p:cNvSpPr>
              <p:nvPr/>
            </p:nvSpPr>
            <p:spPr bwMode="auto">
              <a:xfrm flipH="1" flipV="1">
                <a:off x="4099" y="3845"/>
                <a:ext cx="27"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7" name="Line 665"/>
              <p:cNvSpPr>
                <a:spLocks noChangeShapeType="1"/>
              </p:cNvSpPr>
              <p:nvPr/>
            </p:nvSpPr>
            <p:spPr bwMode="auto">
              <a:xfrm flipV="1">
                <a:off x="4085" y="3845"/>
                <a:ext cx="14"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8" name="Line 666"/>
              <p:cNvSpPr>
                <a:spLocks noChangeShapeType="1"/>
              </p:cNvSpPr>
              <p:nvPr/>
            </p:nvSpPr>
            <p:spPr bwMode="auto">
              <a:xfrm flipH="1" flipV="1">
                <a:off x="3884" y="3910"/>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89" name="Line 667"/>
              <p:cNvSpPr>
                <a:spLocks noChangeShapeType="1"/>
              </p:cNvSpPr>
              <p:nvPr/>
            </p:nvSpPr>
            <p:spPr bwMode="auto">
              <a:xfrm flipV="1">
                <a:off x="3870" y="3910"/>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0" name="Line 668"/>
              <p:cNvSpPr>
                <a:spLocks noChangeShapeType="1"/>
              </p:cNvSpPr>
              <p:nvPr/>
            </p:nvSpPr>
            <p:spPr bwMode="auto">
              <a:xfrm flipH="1" flipV="1">
                <a:off x="4270" y="3820"/>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1" name="Line 669"/>
              <p:cNvSpPr>
                <a:spLocks noChangeShapeType="1"/>
              </p:cNvSpPr>
              <p:nvPr/>
            </p:nvSpPr>
            <p:spPr bwMode="auto">
              <a:xfrm flipV="1">
                <a:off x="4255" y="382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2" name="Line 670"/>
              <p:cNvSpPr>
                <a:spLocks noChangeShapeType="1"/>
              </p:cNvSpPr>
              <p:nvPr/>
            </p:nvSpPr>
            <p:spPr bwMode="auto">
              <a:xfrm flipH="1" flipV="1">
                <a:off x="4411" y="3821"/>
                <a:ext cx="27"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3" name="Line 671"/>
              <p:cNvSpPr>
                <a:spLocks noChangeShapeType="1"/>
              </p:cNvSpPr>
              <p:nvPr/>
            </p:nvSpPr>
            <p:spPr bwMode="auto">
              <a:xfrm flipV="1">
                <a:off x="4397" y="3821"/>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4" name="Line 672"/>
              <p:cNvSpPr>
                <a:spLocks noChangeShapeType="1"/>
              </p:cNvSpPr>
              <p:nvPr/>
            </p:nvSpPr>
            <p:spPr bwMode="auto">
              <a:xfrm flipH="1" flipV="1">
                <a:off x="4579" y="386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5" name="Line 673"/>
              <p:cNvSpPr>
                <a:spLocks noChangeShapeType="1"/>
              </p:cNvSpPr>
              <p:nvPr/>
            </p:nvSpPr>
            <p:spPr bwMode="auto">
              <a:xfrm flipV="1">
                <a:off x="4564" y="386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6" name="Line 674"/>
              <p:cNvSpPr>
                <a:spLocks noChangeShapeType="1"/>
              </p:cNvSpPr>
              <p:nvPr/>
            </p:nvSpPr>
            <p:spPr bwMode="auto">
              <a:xfrm>
                <a:off x="4259" y="3274"/>
                <a:ext cx="26" cy="2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7" name="Line 675"/>
              <p:cNvSpPr>
                <a:spLocks noChangeShapeType="1"/>
              </p:cNvSpPr>
              <p:nvPr/>
            </p:nvSpPr>
            <p:spPr bwMode="auto">
              <a:xfrm>
                <a:off x="4271" y="3476"/>
                <a:ext cx="14"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8" name="Line 676"/>
              <p:cNvSpPr>
                <a:spLocks noChangeShapeType="1"/>
              </p:cNvSpPr>
              <p:nvPr/>
            </p:nvSpPr>
            <p:spPr bwMode="auto">
              <a:xfrm flipH="1" flipV="1">
                <a:off x="4185" y="3830"/>
                <a:ext cx="26"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299" name="Line 677"/>
              <p:cNvSpPr>
                <a:spLocks noChangeShapeType="1"/>
              </p:cNvSpPr>
              <p:nvPr/>
            </p:nvSpPr>
            <p:spPr bwMode="auto">
              <a:xfrm flipV="1">
                <a:off x="4170" y="3830"/>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0" name="Line 678"/>
              <p:cNvSpPr>
                <a:spLocks noChangeShapeType="1"/>
              </p:cNvSpPr>
              <p:nvPr/>
            </p:nvSpPr>
            <p:spPr bwMode="auto">
              <a:xfrm flipH="1" flipV="1">
                <a:off x="4341" y="3818"/>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1" name="Line 679"/>
              <p:cNvSpPr>
                <a:spLocks noChangeShapeType="1"/>
              </p:cNvSpPr>
              <p:nvPr/>
            </p:nvSpPr>
            <p:spPr bwMode="auto">
              <a:xfrm flipV="1">
                <a:off x="4326" y="381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2" name="Line 680"/>
              <p:cNvSpPr>
                <a:spLocks noChangeShapeType="1"/>
              </p:cNvSpPr>
              <p:nvPr/>
            </p:nvSpPr>
            <p:spPr bwMode="auto">
              <a:xfrm>
                <a:off x="4306" y="3295"/>
                <a:ext cx="15" cy="3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3" name="Line 681"/>
              <p:cNvSpPr>
                <a:spLocks noChangeShapeType="1"/>
              </p:cNvSpPr>
              <p:nvPr/>
            </p:nvSpPr>
            <p:spPr bwMode="auto">
              <a:xfrm flipH="1" flipV="1">
                <a:off x="4085" y="3855"/>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4" name="Line 682"/>
              <p:cNvSpPr>
                <a:spLocks noChangeShapeType="1"/>
              </p:cNvSpPr>
              <p:nvPr/>
            </p:nvSpPr>
            <p:spPr bwMode="auto">
              <a:xfrm flipV="1">
                <a:off x="4070" y="3855"/>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5" name="Line 683"/>
              <p:cNvSpPr>
                <a:spLocks noChangeShapeType="1"/>
              </p:cNvSpPr>
              <p:nvPr/>
            </p:nvSpPr>
            <p:spPr bwMode="auto">
              <a:xfrm flipH="1" flipV="1">
                <a:off x="4635" y="3872"/>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6" name="Line 684"/>
              <p:cNvSpPr>
                <a:spLocks noChangeShapeType="1"/>
              </p:cNvSpPr>
              <p:nvPr/>
            </p:nvSpPr>
            <p:spPr bwMode="auto">
              <a:xfrm>
                <a:off x="4620" y="387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7" name="Line 685"/>
              <p:cNvSpPr>
                <a:spLocks noChangeShapeType="1"/>
              </p:cNvSpPr>
              <p:nvPr/>
            </p:nvSpPr>
            <p:spPr bwMode="auto">
              <a:xfrm flipH="1" flipV="1">
                <a:off x="4817" y="3899"/>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8" name="Line 686"/>
              <p:cNvSpPr>
                <a:spLocks noChangeShapeType="1"/>
              </p:cNvSpPr>
              <p:nvPr/>
            </p:nvSpPr>
            <p:spPr bwMode="auto">
              <a:xfrm flipV="1">
                <a:off x="4803" y="3899"/>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09" name="Line 687"/>
              <p:cNvSpPr>
                <a:spLocks noChangeShapeType="1"/>
              </p:cNvSpPr>
              <p:nvPr/>
            </p:nvSpPr>
            <p:spPr bwMode="auto">
              <a:xfrm flipH="1" flipV="1">
                <a:off x="4691" y="388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0" name="Line 688"/>
              <p:cNvSpPr>
                <a:spLocks noChangeShapeType="1"/>
              </p:cNvSpPr>
              <p:nvPr/>
            </p:nvSpPr>
            <p:spPr bwMode="auto">
              <a:xfrm flipV="1">
                <a:off x="4676" y="388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1" name="Line 689"/>
              <p:cNvSpPr>
                <a:spLocks noChangeShapeType="1"/>
              </p:cNvSpPr>
              <p:nvPr/>
            </p:nvSpPr>
            <p:spPr bwMode="auto">
              <a:xfrm flipH="1" flipV="1">
                <a:off x="3970" y="3891"/>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2" name="Line 690"/>
              <p:cNvSpPr>
                <a:spLocks noChangeShapeType="1"/>
              </p:cNvSpPr>
              <p:nvPr/>
            </p:nvSpPr>
            <p:spPr bwMode="auto">
              <a:xfrm flipV="1">
                <a:off x="3955" y="3891"/>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3" name="Line 691"/>
              <p:cNvSpPr>
                <a:spLocks noChangeShapeType="1"/>
              </p:cNvSpPr>
              <p:nvPr/>
            </p:nvSpPr>
            <p:spPr bwMode="auto">
              <a:xfrm flipH="1" flipV="1">
                <a:off x="4255" y="3827"/>
                <a:ext cx="27"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4" name="Line 692"/>
              <p:cNvSpPr>
                <a:spLocks noChangeShapeType="1"/>
              </p:cNvSpPr>
              <p:nvPr/>
            </p:nvSpPr>
            <p:spPr bwMode="auto">
              <a:xfrm flipV="1">
                <a:off x="4241" y="3827"/>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5" name="Line 693"/>
              <p:cNvSpPr>
                <a:spLocks noChangeShapeType="1"/>
              </p:cNvSpPr>
              <p:nvPr/>
            </p:nvSpPr>
            <p:spPr bwMode="auto">
              <a:xfrm flipH="1" flipV="1">
                <a:off x="4170" y="3839"/>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6" name="Line 694"/>
              <p:cNvSpPr>
                <a:spLocks noChangeShapeType="1"/>
              </p:cNvSpPr>
              <p:nvPr/>
            </p:nvSpPr>
            <p:spPr bwMode="auto">
              <a:xfrm flipV="1">
                <a:off x="4155" y="3839"/>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7" name="Line 695"/>
              <p:cNvSpPr>
                <a:spLocks noChangeShapeType="1"/>
              </p:cNvSpPr>
              <p:nvPr/>
            </p:nvSpPr>
            <p:spPr bwMode="auto">
              <a:xfrm flipH="1" flipV="1">
                <a:off x="3728" y="3915"/>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8" name="Line 696"/>
              <p:cNvSpPr>
                <a:spLocks noChangeShapeType="1"/>
              </p:cNvSpPr>
              <p:nvPr/>
            </p:nvSpPr>
            <p:spPr bwMode="auto">
              <a:xfrm flipH="1">
                <a:off x="4109" y="3603"/>
                <a:ext cx="14" cy="3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19" name="Line 697"/>
              <p:cNvSpPr>
                <a:spLocks noChangeShapeType="1"/>
              </p:cNvSpPr>
              <p:nvPr/>
            </p:nvSpPr>
            <p:spPr bwMode="auto">
              <a:xfrm flipH="1" flipV="1">
                <a:off x="4070" y="3863"/>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0" name="Line 698"/>
              <p:cNvSpPr>
                <a:spLocks noChangeShapeType="1"/>
              </p:cNvSpPr>
              <p:nvPr/>
            </p:nvSpPr>
            <p:spPr bwMode="auto">
              <a:xfrm flipV="1">
                <a:off x="4055" y="3863"/>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1" name="Line 699"/>
              <p:cNvSpPr>
                <a:spLocks noChangeShapeType="1"/>
              </p:cNvSpPr>
              <p:nvPr/>
            </p:nvSpPr>
            <p:spPr bwMode="auto">
              <a:xfrm flipH="1" flipV="1">
                <a:off x="4452" y="3839"/>
                <a:ext cx="27"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2" name="Line 700"/>
              <p:cNvSpPr>
                <a:spLocks noChangeShapeType="1"/>
              </p:cNvSpPr>
              <p:nvPr/>
            </p:nvSpPr>
            <p:spPr bwMode="auto">
              <a:xfrm flipV="1">
                <a:off x="4438" y="3839"/>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3" name="Line 701"/>
              <p:cNvSpPr>
                <a:spLocks noChangeShapeType="1"/>
              </p:cNvSpPr>
              <p:nvPr/>
            </p:nvSpPr>
            <p:spPr bwMode="auto">
              <a:xfrm flipH="1" flipV="1">
                <a:off x="3799" y="391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4" name="Line 702"/>
              <p:cNvSpPr>
                <a:spLocks noChangeShapeType="1"/>
              </p:cNvSpPr>
              <p:nvPr/>
            </p:nvSpPr>
            <p:spPr bwMode="auto">
              <a:xfrm flipV="1">
                <a:off x="3784" y="391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5" name="Line 703"/>
              <p:cNvSpPr>
                <a:spLocks noChangeShapeType="1"/>
              </p:cNvSpPr>
              <p:nvPr/>
            </p:nvSpPr>
            <p:spPr bwMode="auto">
              <a:xfrm flipH="1" flipV="1">
                <a:off x="4508" y="385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6" name="Line 704"/>
              <p:cNvSpPr>
                <a:spLocks noChangeShapeType="1"/>
              </p:cNvSpPr>
              <p:nvPr/>
            </p:nvSpPr>
            <p:spPr bwMode="auto">
              <a:xfrm flipV="1">
                <a:off x="4494" y="3852"/>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7" name="Line 705"/>
              <p:cNvSpPr>
                <a:spLocks noChangeShapeType="1"/>
              </p:cNvSpPr>
              <p:nvPr/>
            </p:nvSpPr>
            <p:spPr bwMode="auto">
              <a:xfrm flipH="1" flipV="1">
                <a:off x="3870" y="391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8" name="Line 706"/>
              <p:cNvSpPr>
                <a:spLocks noChangeShapeType="1"/>
              </p:cNvSpPr>
              <p:nvPr/>
            </p:nvSpPr>
            <p:spPr bwMode="auto">
              <a:xfrm flipV="1">
                <a:off x="3855" y="391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29" name="Line 707"/>
              <p:cNvSpPr>
                <a:spLocks noChangeShapeType="1"/>
              </p:cNvSpPr>
              <p:nvPr/>
            </p:nvSpPr>
            <p:spPr bwMode="auto">
              <a:xfrm flipH="1" flipV="1">
                <a:off x="4397" y="3824"/>
                <a:ext cx="26"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0" name="Line 708"/>
              <p:cNvSpPr>
                <a:spLocks noChangeShapeType="1"/>
              </p:cNvSpPr>
              <p:nvPr/>
            </p:nvSpPr>
            <p:spPr bwMode="auto">
              <a:xfrm flipV="1">
                <a:off x="4382" y="382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1" name="Line 709"/>
              <p:cNvSpPr>
                <a:spLocks noChangeShapeType="1"/>
              </p:cNvSpPr>
              <p:nvPr/>
            </p:nvSpPr>
            <p:spPr bwMode="auto">
              <a:xfrm flipH="1" flipV="1">
                <a:off x="4326" y="3823"/>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2" name="Line 710"/>
              <p:cNvSpPr>
                <a:spLocks noChangeShapeType="1"/>
              </p:cNvSpPr>
              <p:nvPr/>
            </p:nvSpPr>
            <p:spPr bwMode="auto">
              <a:xfrm flipV="1">
                <a:off x="4311" y="382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3" name="Line 711"/>
              <p:cNvSpPr>
                <a:spLocks noChangeShapeType="1"/>
              </p:cNvSpPr>
              <p:nvPr/>
            </p:nvSpPr>
            <p:spPr bwMode="auto">
              <a:xfrm flipH="1" flipV="1">
                <a:off x="4747" y="389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4" name="Line 712"/>
              <p:cNvSpPr>
                <a:spLocks noChangeShapeType="1"/>
              </p:cNvSpPr>
              <p:nvPr/>
            </p:nvSpPr>
            <p:spPr bwMode="auto">
              <a:xfrm flipV="1">
                <a:off x="4732" y="389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5" name="Line 713"/>
              <p:cNvSpPr>
                <a:spLocks noChangeShapeType="1"/>
              </p:cNvSpPr>
              <p:nvPr/>
            </p:nvSpPr>
            <p:spPr bwMode="auto">
              <a:xfrm flipH="1" flipV="1">
                <a:off x="3955" y="3899"/>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6" name="Line 714"/>
              <p:cNvSpPr>
                <a:spLocks noChangeShapeType="1"/>
              </p:cNvSpPr>
              <p:nvPr/>
            </p:nvSpPr>
            <p:spPr bwMode="auto">
              <a:xfrm flipV="1">
                <a:off x="3940" y="3899"/>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7" name="Line 715"/>
              <p:cNvSpPr>
                <a:spLocks noChangeShapeType="1"/>
              </p:cNvSpPr>
              <p:nvPr/>
            </p:nvSpPr>
            <p:spPr bwMode="auto">
              <a:xfrm flipH="1" flipV="1">
                <a:off x="4241" y="3835"/>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8" name="Line 716"/>
              <p:cNvSpPr>
                <a:spLocks noChangeShapeType="1"/>
              </p:cNvSpPr>
              <p:nvPr/>
            </p:nvSpPr>
            <p:spPr bwMode="auto">
              <a:xfrm flipV="1">
                <a:off x="4226" y="3835"/>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39" name="Line 717"/>
              <p:cNvSpPr>
                <a:spLocks noChangeShapeType="1"/>
              </p:cNvSpPr>
              <p:nvPr/>
            </p:nvSpPr>
            <p:spPr bwMode="auto">
              <a:xfrm flipH="1" flipV="1">
                <a:off x="4155" y="3847"/>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0" name="Line 718"/>
              <p:cNvSpPr>
                <a:spLocks noChangeShapeType="1"/>
              </p:cNvSpPr>
              <p:nvPr/>
            </p:nvSpPr>
            <p:spPr bwMode="auto">
              <a:xfrm flipV="1">
                <a:off x="4140" y="3847"/>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1" name="Line 719"/>
              <p:cNvSpPr>
                <a:spLocks noChangeShapeType="1"/>
              </p:cNvSpPr>
              <p:nvPr/>
            </p:nvSpPr>
            <p:spPr bwMode="auto">
              <a:xfrm flipV="1">
                <a:off x="4859" y="3905"/>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2" name="Line 720"/>
              <p:cNvSpPr>
                <a:spLocks noChangeShapeType="1"/>
              </p:cNvSpPr>
              <p:nvPr/>
            </p:nvSpPr>
            <p:spPr bwMode="auto">
              <a:xfrm flipH="1" flipV="1">
                <a:off x="4055" y="3871"/>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3" name="Line 721"/>
              <p:cNvSpPr>
                <a:spLocks noChangeShapeType="1"/>
              </p:cNvSpPr>
              <p:nvPr/>
            </p:nvSpPr>
            <p:spPr bwMode="auto">
              <a:xfrm flipV="1">
                <a:off x="4040" y="3871"/>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4" name="Line 722"/>
              <p:cNvSpPr>
                <a:spLocks noChangeShapeType="1"/>
              </p:cNvSpPr>
              <p:nvPr/>
            </p:nvSpPr>
            <p:spPr bwMode="auto">
              <a:xfrm flipH="1" flipV="1">
                <a:off x="4564" y="386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5" name="Line 723"/>
              <p:cNvSpPr>
                <a:spLocks noChangeShapeType="1"/>
              </p:cNvSpPr>
              <p:nvPr/>
            </p:nvSpPr>
            <p:spPr bwMode="auto">
              <a:xfrm flipV="1">
                <a:off x="4550" y="3861"/>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6" name="Line 724"/>
              <p:cNvSpPr>
                <a:spLocks noChangeShapeType="1"/>
              </p:cNvSpPr>
              <p:nvPr/>
            </p:nvSpPr>
            <p:spPr bwMode="auto">
              <a:xfrm flipH="1" flipV="1">
                <a:off x="4803" y="3901"/>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7" name="Line 725"/>
              <p:cNvSpPr>
                <a:spLocks noChangeShapeType="1"/>
              </p:cNvSpPr>
              <p:nvPr/>
            </p:nvSpPr>
            <p:spPr bwMode="auto">
              <a:xfrm flipV="1">
                <a:off x="4788" y="390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8" name="Line 726"/>
              <p:cNvSpPr>
                <a:spLocks noChangeShapeType="1"/>
              </p:cNvSpPr>
              <p:nvPr/>
            </p:nvSpPr>
            <p:spPr bwMode="auto">
              <a:xfrm flipH="1" flipV="1">
                <a:off x="4311" y="3830"/>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49" name="Line 727"/>
              <p:cNvSpPr>
                <a:spLocks noChangeShapeType="1"/>
              </p:cNvSpPr>
              <p:nvPr/>
            </p:nvSpPr>
            <p:spPr bwMode="auto">
              <a:xfrm flipV="1">
                <a:off x="4296" y="3830"/>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0" name="Line 728"/>
              <p:cNvSpPr>
                <a:spLocks noChangeShapeType="1"/>
              </p:cNvSpPr>
              <p:nvPr/>
            </p:nvSpPr>
            <p:spPr bwMode="auto">
              <a:xfrm flipH="1" flipV="1">
                <a:off x="4140" y="3855"/>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1" name="Line 729"/>
              <p:cNvSpPr>
                <a:spLocks noChangeShapeType="1"/>
              </p:cNvSpPr>
              <p:nvPr/>
            </p:nvSpPr>
            <p:spPr bwMode="auto">
              <a:xfrm flipV="1">
                <a:off x="4126" y="3855"/>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2" name="Line 730"/>
              <p:cNvSpPr>
                <a:spLocks noChangeShapeType="1"/>
              </p:cNvSpPr>
              <p:nvPr/>
            </p:nvSpPr>
            <p:spPr bwMode="auto">
              <a:xfrm flipH="1" flipV="1">
                <a:off x="4620" y="3872"/>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3" name="Line 731"/>
              <p:cNvSpPr>
                <a:spLocks noChangeShapeType="1"/>
              </p:cNvSpPr>
              <p:nvPr/>
            </p:nvSpPr>
            <p:spPr bwMode="auto">
              <a:xfrm>
                <a:off x="4605" y="3871"/>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4" name="Line 732"/>
              <p:cNvSpPr>
                <a:spLocks noChangeShapeType="1"/>
              </p:cNvSpPr>
              <p:nvPr/>
            </p:nvSpPr>
            <p:spPr bwMode="auto">
              <a:xfrm flipH="1" flipV="1">
                <a:off x="4676" y="3885"/>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5" name="Line 733"/>
              <p:cNvSpPr>
                <a:spLocks noChangeShapeType="1"/>
              </p:cNvSpPr>
              <p:nvPr/>
            </p:nvSpPr>
            <p:spPr bwMode="auto">
              <a:xfrm flipV="1">
                <a:off x="4661" y="388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6" name="Line 734"/>
              <p:cNvSpPr>
                <a:spLocks noChangeShapeType="1"/>
              </p:cNvSpPr>
              <p:nvPr/>
            </p:nvSpPr>
            <p:spPr bwMode="auto">
              <a:xfrm flipH="1" flipV="1">
                <a:off x="3940" y="3906"/>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7" name="Line 735"/>
              <p:cNvSpPr>
                <a:spLocks noChangeShapeType="1"/>
              </p:cNvSpPr>
              <p:nvPr/>
            </p:nvSpPr>
            <p:spPr bwMode="auto">
              <a:xfrm flipV="1">
                <a:off x="3925" y="390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8" name="Line 736"/>
              <p:cNvSpPr>
                <a:spLocks noChangeShapeType="1"/>
              </p:cNvSpPr>
              <p:nvPr/>
            </p:nvSpPr>
            <p:spPr bwMode="auto">
              <a:xfrm flipH="1" flipV="1">
                <a:off x="4226" y="3842"/>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59" name="Line 737"/>
              <p:cNvSpPr>
                <a:spLocks noChangeShapeType="1"/>
              </p:cNvSpPr>
              <p:nvPr/>
            </p:nvSpPr>
            <p:spPr bwMode="auto">
              <a:xfrm flipV="1">
                <a:off x="4211" y="384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0" name="Line 738"/>
              <p:cNvSpPr>
                <a:spLocks noChangeShapeType="1"/>
              </p:cNvSpPr>
              <p:nvPr/>
            </p:nvSpPr>
            <p:spPr bwMode="auto">
              <a:xfrm flipH="1" flipV="1">
                <a:off x="3855" y="391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1" name="Line 739"/>
              <p:cNvSpPr>
                <a:spLocks noChangeShapeType="1"/>
              </p:cNvSpPr>
              <p:nvPr/>
            </p:nvSpPr>
            <p:spPr bwMode="auto">
              <a:xfrm flipV="1">
                <a:off x="3840" y="391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2" name="Line 740"/>
              <p:cNvSpPr>
                <a:spLocks noChangeShapeType="1"/>
              </p:cNvSpPr>
              <p:nvPr/>
            </p:nvSpPr>
            <p:spPr bwMode="auto">
              <a:xfrm flipH="1" flipV="1">
                <a:off x="3784" y="3917"/>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3" name="Line 741"/>
              <p:cNvSpPr>
                <a:spLocks noChangeShapeType="1"/>
              </p:cNvSpPr>
              <p:nvPr/>
            </p:nvSpPr>
            <p:spPr bwMode="auto">
              <a:xfrm flipV="1">
                <a:off x="3769" y="391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4" name="Line 742"/>
              <p:cNvSpPr>
                <a:spLocks noChangeShapeType="1"/>
              </p:cNvSpPr>
              <p:nvPr/>
            </p:nvSpPr>
            <p:spPr bwMode="auto">
              <a:xfrm flipH="1" flipV="1">
                <a:off x="4382" y="3828"/>
                <a:ext cx="26" cy="2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5" name="Line 743"/>
              <p:cNvSpPr>
                <a:spLocks noChangeShapeType="1"/>
              </p:cNvSpPr>
              <p:nvPr/>
            </p:nvSpPr>
            <p:spPr bwMode="auto">
              <a:xfrm flipV="1">
                <a:off x="4367" y="382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6" name="Line 744"/>
              <p:cNvSpPr>
                <a:spLocks noChangeShapeType="1"/>
              </p:cNvSpPr>
              <p:nvPr/>
            </p:nvSpPr>
            <p:spPr bwMode="auto">
              <a:xfrm flipH="1" flipV="1">
                <a:off x="4040" y="387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7" name="Line 745"/>
              <p:cNvSpPr>
                <a:spLocks noChangeShapeType="1"/>
              </p:cNvSpPr>
              <p:nvPr/>
            </p:nvSpPr>
            <p:spPr bwMode="auto">
              <a:xfrm flipV="1">
                <a:off x="4026" y="3878"/>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8" name="Line 746"/>
              <p:cNvSpPr>
                <a:spLocks noChangeShapeType="1"/>
              </p:cNvSpPr>
              <p:nvPr/>
            </p:nvSpPr>
            <p:spPr bwMode="auto">
              <a:xfrm flipH="1" flipV="1">
                <a:off x="4494" y="385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69" name="Line 747"/>
              <p:cNvSpPr>
                <a:spLocks noChangeShapeType="1"/>
              </p:cNvSpPr>
              <p:nvPr/>
            </p:nvSpPr>
            <p:spPr bwMode="auto">
              <a:xfrm flipV="1">
                <a:off x="4479" y="385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0" name="Line 748"/>
              <p:cNvSpPr>
                <a:spLocks noChangeShapeType="1"/>
              </p:cNvSpPr>
              <p:nvPr/>
            </p:nvSpPr>
            <p:spPr bwMode="auto">
              <a:xfrm flipH="1" flipV="1">
                <a:off x="4438" y="3840"/>
                <a:ext cx="26"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1" name="Line 749"/>
              <p:cNvSpPr>
                <a:spLocks noChangeShapeType="1"/>
              </p:cNvSpPr>
              <p:nvPr/>
            </p:nvSpPr>
            <p:spPr bwMode="auto">
              <a:xfrm flipV="1">
                <a:off x="4423" y="384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2" name="Line 750"/>
              <p:cNvSpPr>
                <a:spLocks noChangeShapeType="1"/>
              </p:cNvSpPr>
              <p:nvPr/>
            </p:nvSpPr>
            <p:spPr bwMode="auto">
              <a:xfrm flipH="1" flipV="1">
                <a:off x="4296" y="3838"/>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3" name="Line 751"/>
              <p:cNvSpPr>
                <a:spLocks noChangeShapeType="1"/>
              </p:cNvSpPr>
              <p:nvPr/>
            </p:nvSpPr>
            <p:spPr bwMode="auto">
              <a:xfrm flipV="1">
                <a:off x="4282" y="3838"/>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4" name="Line 752"/>
              <p:cNvSpPr>
                <a:spLocks noChangeShapeType="1"/>
              </p:cNvSpPr>
              <p:nvPr/>
            </p:nvSpPr>
            <p:spPr bwMode="auto">
              <a:xfrm flipH="1" flipV="1">
                <a:off x="4126" y="3863"/>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5" name="Line 753"/>
              <p:cNvSpPr>
                <a:spLocks noChangeShapeType="1"/>
              </p:cNvSpPr>
              <p:nvPr/>
            </p:nvSpPr>
            <p:spPr bwMode="auto">
              <a:xfrm flipV="1">
                <a:off x="4111" y="3863"/>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6" name="Line 754"/>
              <p:cNvSpPr>
                <a:spLocks noChangeShapeType="1"/>
              </p:cNvSpPr>
              <p:nvPr/>
            </p:nvSpPr>
            <p:spPr bwMode="auto">
              <a:xfrm flipH="1" flipV="1">
                <a:off x="4732" y="389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7" name="Line 755"/>
              <p:cNvSpPr>
                <a:spLocks noChangeShapeType="1"/>
              </p:cNvSpPr>
              <p:nvPr/>
            </p:nvSpPr>
            <p:spPr bwMode="auto">
              <a:xfrm flipV="1">
                <a:off x="4717" y="389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8" name="Line 756"/>
              <p:cNvSpPr>
                <a:spLocks noChangeShapeType="1"/>
              </p:cNvSpPr>
              <p:nvPr/>
            </p:nvSpPr>
            <p:spPr bwMode="auto">
              <a:xfrm flipH="1" flipV="1">
                <a:off x="4211" y="3849"/>
                <a:ext cx="27"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79" name="Line 757"/>
              <p:cNvSpPr>
                <a:spLocks noChangeShapeType="1"/>
              </p:cNvSpPr>
              <p:nvPr/>
            </p:nvSpPr>
            <p:spPr bwMode="auto">
              <a:xfrm flipV="1">
                <a:off x="4196" y="3849"/>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0" name="Line 758"/>
              <p:cNvSpPr>
                <a:spLocks noChangeShapeType="1"/>
              </p:cNvSpPr>
              <p:nvPr/>
            </p:nvSpPr>
            <p:spPr bwMode="auto">
              <a:xfrm flipV="1">
                <a:off x="4844" y="390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1" name="Line 759"/>
              <p:cNvSpPr>
                <a:spLocks noChangeShapeType="1"/>
              </p:cNvSpPr>
              <p:nvPr/>
            </p:nvSpPr>
            <p:spPr bwMode="auto">
              <a:xfrm flipH="1">
                <a:off x="4142" y="3420"/>
                <a:ext cx="2"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2" name="Line 760"/>
              <p:cNvSpPr>
                <a:spLocks noChangeShapeType="1"/>
              </p:cNvSpPr>
              <p:nvPr/>
            </p:nvSpPr>
            <p:spPr bwMode="auto">
              <a:xfrm flipH="1" flipV="1">
                <a:off x="3925" y="391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3" name="Line 761"/>
              <p:cNvSpPr>
                <a:spLocks noChangeShapeType="1"/>
              </p:cNvSpPr>
              <p:nvPr/>
            </p:nvSpPr>
            <p:spPr bwMode="auto">
              <a:xfrm flipV="1">
                <a:off x="3911" y="3911"/>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4" name="Line 762"/>
              <p:cNvSpPr>
                <a:spLocks noChangeShapeType="1"/>
              </p:cNvSpPr>
              <p:nvPr/>
            </p:nvSpPr>
            <p:spPr bwMode="auto">
              <a:xfrm>
                <a:off x="4292" y="3266"/>
                <a:ext cx="26" cy="106"/>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5" name="Line 763"/>
              <p:cNvSpPr>
                <a:spLocks noChangeShapeType="1"/>
              </p:cNvSpPr>
              <p:nvPr/>
            </p:nvSpPr>
            <p:spPr bwMode="auto">
              <a:xfrm>
                <a:off x="4303" y="3343"/>
                <a:ext cx="15"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6" name="Line 764"/>
              <p:cNvSpPr>
                <a:spLocks noChangeShapeType="1"/>
              </p:cNvSpPr>
              <p:nvPr/>
            </p:nvSpPr>
            <p:spPr bwMode="auto">
              <a:xfrm flipH="1" flipV="1">
                <a:off x="4026" y="388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7" name="Line 765"/>
              <p:cNvSpPr>
                <a:spLocks noChangeShapeType="1"/>
              </p:cNvSpPr>
              <p:nvPr/>
            </p:nvSpPr>
            <p:spPr bwMode="auto">
              <a:xfrm flipV="1">
                <a:off x="4011" y="3885"/>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8" name="Line 766"/>
              <p:cNvSpPr>
                <a:spLocks noChangeShapeType="1"/>
              </p:cNvSpPr>
              <p:nvPr/>
            </p:nvSpPr>
            <p:spPr bwMode="auto">
              <a:xfrm flipH="1" flipV="1">
                <a:off x="4550" y="386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89" name="Line 767"/>
              <p:cNvSpPr>
                <a:spLocks noChangeShapeType="1"/>
              </p:cNvSpPr>
              <p:nvPr/>
            </p:nvSpPr>
            <p:spPr bwMode="auto">
              <a:xfrm flipV="1">
                <a:off x="4535" y="386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90" name="Line 768"/>
              <p:cNvSpPr>
                <a:spLocks noChangeShapeType="1"/>
              </p:cNvSpPr>
              <p:nvPr/>
            </p:nvSpPr>
            <p:spPr bwMode="auto">
              <a:xfrm flipH="1" flipV="1">
                <a:off x="4367" y="3834"/>
                <a:ext cx="26"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91" name="Line 769"/>
              <p:cNvSpPr>
                <a:spLocks noChangeShapeType="1"/>
              </p:cNvSpPr>
              <p:nvPr/>
            </p:nvSpPr>
            <p:spPr bwMode="auto">
              <a:xfrm flipV="1">
                <a:off x="4352" y="383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92" name="Line 770"/>
              <p:cNvSpPr>
                <a:spLocks noChangeShapeType="1"/>
              </p:cNvSpPr>
              <p:nvPr/>
            </p:nvSpPr>
            <p:spPr bwMode="auto">
              <a:xfrm flipH="1" flipV="1">
                <a:off x="4111" y="3871"/>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310393" name="Line 771"/>
              <p:cNvSpPr>
                <a:spLocks noChangeShapeType="1"/>
              </p:cNvSpPr>
              <p:nvPr/>
            </p:nvSpPr>
            <p:spPr bwMode="auto">
              <a:xfrm flipV="1">
                <a:off x="4096" y="3871"/>
                <a:ext cx="15" cy="7"/>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7" name="Group 772"/>
            <p:cNvGrpSpPr>
              <a:grpSpLocks/>
            </p:cNvGrpSpPr>
            <p:nvPr/>
          </p:nvGrpSpPr>
          <p:grpSpPr bwMode="auto">
            <a:xfrm>
              <a:off x="3755" y="3242"/>
              <a:ext cx="1089" cy="705"/>
              <a:chOff x="3755" y="3242"/>
              <a:chExt cx="1089" cy="705"/>
            </a:xfrm>
          </p:grpSpPr>
          <p:sp>
            <p:nvSpPr>
              <p:cNvPr id="223978" name="Line 773"/>
              <p:cNvSpPr>
                <a:spLocks noChangeShapeType="1"/>
              </p:cNvSpPr>
              <p:nvPr/>
            </p:nvSpPr>
            <p:spPr bwMode="auto">
              <a:xfrm flipH="1" flipV="1">
                <a:off x="4282" y="3846"/>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79" name="Line 774"/>
              <p:cNvSpPr>
                <a:spLocks noChangeShapeType="1"/>
              </p:cNvSpPr>
              <p:nvPr/>
            </p:nvSpPr>
            <p:spPr bwMode="auto">
              <a:xfrm flipV="1">
                <a:off x="4267" y="3846"/>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0" name="Line 775"/>
              <p:cNvSpPr>
                <a:spLocks noChangeShapeType="1"/>
              </p:cNvSpPr>
              <p:nvPr/>
            </p:nvSpPr>
            <p:spPr bwMode="auto">
              <a:xfrm>
                <a:off x="4244" y="3261"/>
                <a:ext cx="27" cy="2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1" name="Line 776"/>
              <p:cNvSpPr>
                <a:spLocks noChangeShapeType="1"/>
              </p:cNvSpPr>
              <p:nvPr/>
            </p:nvSpPr>
            <p:spPr bwMode="auto">
              <a:xfrm>
                <a:off x="4256" y="3467"/>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2" name="Line 777"/>
              <p:cNvSpPr>
                <a:spLocks noChangeShapeType="1"/>
              </p:cNvSpPr>
              <p:nvPr/>
            </p:nvSpPr>
            <p:spPr bwMode="auto">
              <a:xfrm flipH="1" flipV="1">
                <a:off x="3840" y="392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3" name="Line 778"/>
              <p:cNvSpPr>
                <a:spLocks noChangeShapeType="1"/>
              </p:cNvSpPr>
              <p:nvPr/>
            </p:nvSpPr>
            <p:spPr bwMode="auto">
              <a:xfrm flipV="1">
                <a:off x="3825" y="392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4" name="Line 779"/>
              <p:cNvSpPr>
                <a:spLocks noChangeShapeType="1"/>
              </p:cNvSpPr>
              <p:nvPr/>
            </p:nvSpPr>
            <p:spPr bwMode="auto">
              <a:xfrm flipH="1" flipV="1">
                <a:off x="4788" y="390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5" name="Line 780"/>
              <p:cNvSpPr>
                <a:spLocks noChangeShapeType="1"/>
              </p:cNvSpPr>
              <p:nvPr/>
            </p:nvSpPr>
            <p:spPr bwMode="auto">
              <a:xfrm flipV="1">
                <a:off x="4773" y="3902"/>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6" name="Line 781"/>
              <p:cNvSpPr>
                <a:spLocks noChangeShapeType="1"/>
              </p:cNvSpPr>
              <p:nvPr/>
            </p:nvSpPr>
            <p:spPr bwMode="auto">
              <a:xfrm flipH="1" flipV="1">
                <a:off x="3769" y="392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7" name="Line 782"/>
              <p:cNvSpPr>
                <a:spLocks noChangeShapeType="1"/>
              </p:cNvSpPr>
              <p:nvPr/>
            </p:nvSpPr>
            <p:spPr bwMode="auto">
              <a:xfrm flipV="1">
                <a:off x="3755" y="3921"/>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8" name="Line 783"/>
              <p:cNvSpPr>
                <a:spLocks noChangeShapeType="1"/>
              </p:cNvSpPr>
              <p:nvPr/>
            </p:nvSpPr>
            <p:spPr bwMode="auto">
              <a:xfrm flipH="1" flipV="1">
                <a:off x="4661" y="3886"/>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89" name="Line 784"/>
              <p:cNvSpPr>
                <a:spLocks noChangeShapeType="1"/>
              </p:cNvSpPr>
              <p:nvPr/>
            </p:nvSpPr>
            <p:spPr bwMode="auto">
              <a:xfrm>
                <a:off x="4647" y="3886"/>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0" name="Line 785"/>
              <p:cNvSpPr>
                <a:spLocks noChangeShapeType="1"/>
              </p:cNvSpPr>
              <p:nvPr/>
            </p:nvSpPr>
            <p:spPr bwMode="auto">
              <a:xfrm flipH="1" flipV="1">
                <a:off x="4196" y="3856"/>
                <a:ext cx="27"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1" name="Line 786"/>
              <p:cNvSpPr>
                <a:spLocks noChangeShapeType="1"/>
              </p:cNvSpPr>
              <p:nvPr/>
            </p:nvSpPr>
            <p:spPr bwMode="auto">
              <a:xfrm flipV="1">
                <a:off x="4182" y="3856"/>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2" name="Line 787"/>
              <p:cNvSpPr>
                <a:spLocks noChangeShapeType="1"/>
              </p:cNvSpPr>
              <p:nvPr/>
            </p:nvSpPr>
            <p:spPr bwMode="auto">
              <a:xfrm flipH="1" flipV="1">
                <a:off x="4423" y="3844"/>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3" name="Line 788"/>
              <p:cNvSpPr>
                <a:spLocks noChangeShapeType="1"/>
              </p:cNvSpPr>
              <p:nvPr/>
            </p:nvSpPr>
            <p:spPr bwMode="auto">
              <a:xfrm flipV="1">
                <a:off x="4408" y="384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4" name="Line 789"/>
              <p:cNvSpPr>
                <a:spLocks noChangeShapeType="1"/>
              </p:cNvSpPr>
              <p:nvPr/>
            </p:nvSpPr>
            <p:spPr bwMode="auto">
              <a:xfrm flipH="1">
                <a:off x="4123" y="3568"/>
                <a:ext cx="15" cy="3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5" name="Line 790"/>
              <p:cNvSpPr>
                <a:spLocks noChangeShapeType="1"/>
              </p:cNvSpPr>
              <p:nvPr/>
            </p:nvSpPr>
            <p:spPr bwMode="auto">
              <a:xfrm flipH="1" flipV="1">
                <a:off x="4605" y="3871"/>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6" name="Line 791"/>
              <p:cNvSpPr>
                <a:spLocks noChangeShapeType="1"/>
              </p:cNvSpPr>
              <p:nvPr/>
            </p:nvSpPr>
            <p:spPr bwMode="auto">
              <a:xfrm>
                <a:off x="4591" y="3870"/>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7" name="Line 792"/>
              <p:cNvSpPr>
                <a:spLocks noChangeShapeType="1"/>
              </p:cNvSpPr>
              <p:nvPr/>
            </p:nvSpPr>
            <p:spPr bwMode="auto">
              <a:xfrm flipH="1" flipV="1">
                <a:off x="4479" y="385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8" name="Line 793"/>
              <p:cNvSpPr>
                <a:spLocks noChangeShapeType="1"/>
              </p:cNvSpPr>
              <p:nvPr/>
            </p:nvSpPr>
            <p:spPr bwMode="auto">
              <a:xfrm flipV="1">
                <a:off x="4464" y="385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99" name="Line 794"/>
              <p:cNvSpPr>
                <a:spLocks noChangeShapeType="1"/>
              </p:cNvSpPr>
              <p:nvPr/>
            </p:nvSpPr>
            <p:spPr bwMode="auto">
              <a:xfrm flipH="1" flipV="1">
                <a:off x="4011" y="389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0" name="Line 795"/>
              <p:cNvSpPr>
                <a:spLocks noChangeShapeType="1"/>
              </p:cNvSpPr>
              <p:nvPr/>
            </p:nvSpPr>
            <p:spPr bwMode="auto">
              <a:xfrm flipV="1">
                <a:off x="3996" y="389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1" name="Line 796"/>
              <p:cNvSpPr>
                <a:spLocks noChangeShapeType="1"/>
              </p:cNvSpPr>
              <p:nvPr/>
            </p:nvSpPr>
            <p:spPr bwMode="auto">
              <a:xfrm flipH="1" flipV="1">
                <a:off x="3911" y="3917"/>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2" name="Line 797"/>
              <p:cNvSpPr>
                <a:spLocks noChangeShapeType="1"/>
              </p:cNvSpPr>
              <p:nvPr/>
            </p:nvSpPr>
            <p:spPr bwMode="auto">
              <a:xfrm flipV="1">
                <a:off x="3896" y="3917"/>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3" name="Line 798"/>
              <p:cNvSpPr>
                <a:spLocks noChangeShapeType="1"/>
              </p:cNvSpPr>
              <p:nvPr/>
            </p:nvSpPr>
            <p:spPr bwMode="auto">
              <a:xfrm flipH="1" flipV="1">
                <a:off x="4096" y="3878"/>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4" name="Line 799"/>
              <p:cNvSpPr>
                <a:spLocks noChangeShapeType="1"/>
              </p:cNvSpPr>
              <p:nvPr/>
            </p:nvSpPr>
            <p:spPr bwMode="auto">
              <a:xfrm flipV="1">
                <a:off x="4081" y="387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5" name="Line 800"/>
              <p:cNvSpPr>
                <a:spLocks noChangeShapeType="1"/>
              </p:cNvSpPr>
              <p:nvPr/>
            </p:nvSpPr>
            <p:spPr bwMode="auto">
              <a:xfrm flipH="1" flipV="1">
                <a:off x="4267" y="3852"/>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6" name="Line 801"/>
              <p:cNvSpPr>
                <a:spLocks noChangeShapeType="1"/>
              </p:cNvSpPr>
              <p:nvPr/>
            </p:nvSpPr>
            <p:spPr bwMode="auto">
              <a:xfrm flipV="1">
                <a:off x="4252" y="3852"/>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7" name="Line 802"/>
              <p:cNvSpPr>
                <a:spLocks noChangeShapeType="1"/>
              </p:cNvSpPr>
              <p:nvPr/>
            </p:nvSpPr>
            <p:spPr bwMode="auto">
              <a:xfrm flipH="1" flipV="1">
                <a:off x="4352" y="3839"/>
                <a:ext cx="27"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8" name="Line 803"/>
              <p:cNvSpPr>
                <a:spLocks noChangeShapeType="1"/>
              </p:cNvSpPr>
              <p:nvPr/>
            </p:nvSpPr>
            <p:spPr bwMode="auto">
              <a:xfrm flipV="1">
                <a:off x="4338" y="3839"/>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09" name="Line 804"/>
              <p:cNvSpPr>
                <a:spLocks noChangeShapeType="1"/>
              </p:cNvSpPr>
              <p:nvPr/>
            </p:nvSpPr>
            <p:spPr bwMode="auto">
              <a:xfrm flipH="1" flipV="1">
                <a:off x="4717" y="3894"/>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0" name="Line 805"/>
              <p:cNvSpPr>
                <a:spLocks noChangeShapeType="1"/>
              </p:cNvSpPr>
              <p:nvPr/>
            </p:nvSpPr>
            <p:spPr bwMode="auto">
              <a:xfrm flipV="1">
                <a:off x="4703" y="3894"/>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1" name="Line 806"/>
              <p:cNvSpPr>
                <a:spLocks noChangeShapeType="1"/>
              </p:cNvSpPr>
              <p:nvPr/>
            </p:nvSpPr>
            <p:spPr bwMode="auto">
              <a:xfrm flipV="1">
                <a:off x="4829" y="390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2" name="Line 807"/>
              <p:cNvSpPr>
                <a:spLocks noChangeShapeType="1"/>
              </p:cNvSpPr>
              <p:nvPr/>
            </p:nvSpPr>
            <p:spPr bwMode="auto">
              <a:xfrm flipH="1" flipV="1">
                <a:off x="4182" y="3863"/>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3" name="Line 808"/>
              <p:cNvSpPr>
                <a:spLocks noChangeShapeType="1"/>
              </p:cNvSpPr>
              <p:nvPr/>
            </p:nvSpPr>
            <p:spPr bwMode="auto">
              <a:xfrm flipV="1">
                <a:off x="4167" y="386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4" name="Line 809"/>
              <p:cNvSpPr>
                <a:spLocks noChangeShapeType="1"/>
              </p:cNvSpPr>
              <p:nvPr/>
            </p:nvSpPr>
            <p:spPr bwMode="auto">
              <a:xfrm flipH="1" flipV="1">
                <a:off x="4535" y="386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5" name="Line 810"/>
              <p:cNvSpPr>
                <a:spLocks noChangeShapeType="1"/>
              </p:cNvSpPr>
              <p:nvPr/>
            </p:nvSpPr>
            <p:spPr bwMode="auto">
              <a:xfrm flipV="1">
                <a:off x="4520" y="386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6" name="Line 811"/>
              <p:cNvSpPr>
                <a:spLocks noChangeShapeType="1"/>
              </p:cNvSpPr>
              <p:nvPr/>
            </p:nvSpPr>
            <p:spPr bwMode="auto">
              <a:xfrm flipH="1" flipV="1">
                <a:off x="3996" y="3899"/>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7" name="Line 812"/>
              <p:cNvSpPr>
                <a:spLocks noChangeShapeType="1"/>
              </p:cNvSpPr>
              <p:nvPr/>
            </p:nvSpPr>
            <p:spPr bwMode="auto">
              <a:xfrm flipV="1">
                <a:off x="3981" y="3899"/>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8" name="Line 813"/>
              <p:cNvSpPr>
                <a:spLocks noChangeShapeType="1"/>
              </p:cNvSpPr>
              <p:nvPr/>
            </p:nvSpPr>
            <p:spPr bwMode="auto">
              <a:xfrm flipH="1" flipV="1">
                <a:off x="3825" y="392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19" name="Line 814"/>
              <p:cNvSpPr>
                <a:spLocks noChangeShapeType="1"/>
              </p:cNvSpPr>
              <p:nvPr/>
            </p:nvSpPr>
            <p:spPr bwMode="auto">
              <a:xfrm flipV="1">
                <a:off x="3810" y="392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0" name="Line 815"/>
              <p:cNvSpPr>
                <a:spLocks noChangeShapeType="1"/>
              </p:cNvSpPr>
              <p:nvPr/>
            </p:nvSpPr>
            <p:spPr bwMode="auto">
              <a:xfrm flipH="1" flipV="1">
                <a:off x="3755" y="392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1" name="Line 816"/>
              <p:cNvSpPr>
                <a:spLocks noChangeShapeType="1"/>
              </p:cNvSpPr>
              <p:nvPr/>
            </p:nvSpPr>
            <p:spPr bwMode="auto">
              <a:xfrm flipH="1" flipV="1">
                <a:off x="4408" y="3849"/>
                <a:ext cx="27"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2" name="Line 817"/>
              <p:cNvSpPr>
                <a:spLocks noChangeShapeType="1"/>
              </p:cNvSpPr>
              <p:nvPr/>
            </p:nvSpPr>
            <p:spPr bwMode="auto">
              <a:xfrm flipV="1">
                <a:off x="4393" y="384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3" name="Line 818"/>
              <p:cNvSpPr>
                <a:spLocks noChangeShapeType="1"/>
              </p:cNvSpPr>
              <p:nvPr/>
            </p:nvSpPr>
            <p:spPr bwMode="auto">
              <a:xfrm flipH="1" flipV="1">
                <a:off x="4112" y="3542"/>
                <a:ext cx="26" cy="2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4" name="Line 819"/>
              <p:cNvSpPr>
                <a:spLocks noChangeShapeType="1"/>
              </p:cNvSpPr>
              <p:nvPr/>
            </p:nvSpPr>
            <p:spPr bwMode="auto">
              <a:xfrm flipH="1">
                <a:off x="4112" y="3485"/>
                <a:ext cx="14" cy="5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5" name="Line 820"/>
              <p:cNvSpPr>
                <a:spLocks noChangeShapeType="1"/>
              </p:cNvSpPr>
              <p:nvPr/>
            </p:nvSpPr>
            <p:spPr bwMode="auto">
              <a:xfrm flipH="1" flipV="1">
                <a:off x="4252" y="3860"/>
                <a:ext cx="27"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6" name="Line 821"/>
              <p:cNvSpPr>
                <a:spLocks noChangeShapeType="1"/>
              </p:cNvSpPr>
              <p:nvPr/>
            </p:nvSpPr>
            <p:spPr bwMode="auto">
              <a:xfrm flipV="1">
                <a:off x="4238" y="3860"/>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7" name="Line 822"/>
              <p:cNvSpPr>
                <a:spLocks noChangeShapeType="1"/>
              </p:cNvSpPr>
              <p:nvPr/>
            </p:nvSpPr>
            <p:spPr bwMode="auto">
              <a:xfrm flipH="1" flipV="1">
                <a:off x="4773" y="3903"/>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8" name="Line 823"/>
              <p:cNvSpPr>
                <a:spLocks noChangeShapeType="1"/>
              </p:cNvSpPr>
              <p:nvPr/>
            </p:nvSpPr>
            <p:spPr bwMode="auto">
              <a:xfrm flipV="1">
                <a:off x="4758" y="390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29" name="Line 824"/>
              <p:cNvSpPr>
                <a:spLocks noChangeShapeType="1"/>
              </p:cNvSpPr>
              <p:nvPr/>
            </p:nvSpPr>
            <p:spPr bwMode="auto">
              <a:xfrm flipH="1" flipV="1">
                <a:off x="3896" y="3923"/>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0" name="Line 825"/>
              <p:cNvSpPr>
                <a:spLocks noChangeShapeType="1"/>
              </p:cNvSpPr>
              <p:nvPr/>
            </p:nvSpPr>
            <p:spPr bwMode="auto">
              <a:xfrm flipV="1">
                <a:off x="3881" y="392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1" name="Line 826"/>
              <p:cNvSpPr>
                <a:spLocks noChangeShapeType="1"/>
              </p:cNvSpPr>
              <p:nvPr/>
            </p:nvSpPr>
            <p:spPr bwMode="auto">
              <a:xfrm flipH="1" flipV="1">
                <a:off x="4081" y="3884"/>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2" name="Line 827"/>
              <p:cNvSpPr>
                <a:spLocks noChangeShapeType="1"/>
              </p:cNvSpPr>
              <p:nvPr/>
            </p:nvSpPr>
            <p:spPr bwMode="auto">
              <a:xfrm flipV="1">
                <a:off x="4067" y="3884"/>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3" name="Line 828"/>
              <p:cNvSpPr>
                <a:spLocks noChangeShapeType="1"/>
              </p:cNvSpPr>
              <p:nvPr/>
            </p:nvSpPr>
            <p:spPr bwMode="auto">
              <a:xfrm flipH="1" flipV="1">
                <a:off x="4338" y="3846"/>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4" name="Line 829"/>
              <p:cNvSpPr>
                <a:spLocks noChangeShapeType="1"/>
              </p:cNvSpPr>
              <p:nvPr/>
            </p:nvSpPr>
            <p:spPr bwMode="auto">
              <a:xfrm flipV="1">
                <a:off x="4323" y="3846"/>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5" name="Line 830"/>
              <p:cNvSpPr>
                <a:spLocks noChangeShapeType="1"/>
              </p:cNvSpPr>
              <p:nvPr/>
            </p:nvSpPr>
            <p:spPr bwMode="auto">
              <a:xfrm flipH="1" flipV="1">
                <a:off x="4464" y="385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6" name="Line 831"/>
              <p:cNvSpPr>
                <a:spLocks noChangeShapeType="1"/>
              </p:cNvSpPr>
              <p:nvPr/>
            </p:nvSpPr>
            <p:spPr bwMode="auto">
              <a:xfrm flipV="1">
                <a:off x="4449" y="385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7" name="Line 832"/>
              <p:cNvSpPr>
                <a:spLocks noChangeShapeType="1"/>
              </p:cNvSpPr>
              <p:nvPr/>
            </p:nvSpPr>
            <p:spPr bwMode="auto">
              <a:xfrm flipH="1" flipV="1">
                <a:off x="4167" y="3869"/>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8" name="Line 833"/>
              <p:cNvSpPr>
                <a:spLocks noChangeShapeType="1"/>
              </p:cNvSpPr>
              <p:nvPr/>
            </p:nvSpPr>
            <p:spPr bwMode="auto">
              <a:xfrm flipV="1">
                <a:off x="4152" y="3869"/>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39" name="Line 834"/>
              <p:cNvSpPr>
                <a:spLocks noChangeShapeType="1"/>
              </p:cNvSpPr>
              <p:nvPr/>
            </p:nvSpPr>
            <p:spPr bwMode="auto">
              <a:xfrm flipH="1" flipV="1">
                <a:off x="4647" y="3886"/>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0" name="Line 835"/>
              <p:cNvSpPr>
                <a:spLocks noChangeShapeType="1"/>
              </p:cNvSpPr>
              <p:nvPr/>
            </p:nvSpPr>
            <p:spPr bwMode="auto">
              <a:xfrm>
                <a:off x="4632" y="388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1" name="Line 836"/>
              <p:cNvSpPr>
                <a:spLocks noChangeShapeType="1"/>
              </p:cNvSpPr>
              <p:nvPr/>
            </p:nvSpPr>
            <p:spPr bwMode="auto">
              <a:xfrm flipH="1" flipV="1">
                <a:off x="3981" y="3907"/>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2" name="Line 837"/>
              <p:cNvSpPr>
                <a:spLocks noChangeShapeType="1"/>
              </p:cNvSpPr>
              <p:nvPr/>
            </p:nvSpPr>
            <p:spPr bwMode="auto">
              <a:xfrm flipV="1">
                <a:off x="3967" y="3907"/>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3" name="Line 838"/>
              <p:cNvSpPr>
                <a:spLocks noChangeShapeType="1"/>
              </p:cNvSpPr>
              <p:nvPr/>
            </p:nvSpPr>
            <p:spPr bwMode="auto">
              <a:xfrm flipH="1" flipV="1">
                <a:off x="4238" y="3868"/>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4" name="Line 839"/>
              <p:cNvSpPr>
                <a:spLocks noChangeShapeType="1"/>
              </p:cNvSpPr>
              <p:nvPr/>
            </p:nvSpPr>
            <p:spPr bwMode="auto">
              <a:xfrm flipV="1">
                <a:off x="4223" y="3868"/>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5" name="Line 840"/>
              <p:cNvSpPr>
                <a:spLocks noChangeShapeType="1"/>
              </p:cNvSpPr>
              <p:nvPr/>
            </p:nvSpPr>
            <p:spPr bwMode="auto">
              <a:xfrm flipH="1" flipV="1">
                <a:off x="4591" y="3870"/>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6" name="Line 841"/>
              <p:cNvSpPr>
                <a:spLocks noChangeShapeType="1"/>
              </p:cNvSpPr>
              <p:nvPr/>
            </p:nvSpPr>
            <p:spPr bwMode="auto">
              <a:xfrm flipV="1">
                <a:off x="4576" y="387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7" name="Line 842"/>
              <p:cNvSpPr>
                <a:spLocks noChangeShapeType="1"/>
              </p:cNvSpPr>
              <p:nvPr/>
            </p:nvSpPr>
            <p:spPr bwMode="auto">
              <a:xfrm flipH="1" flipV="1">
                <a:off x="4323" y="3853"/>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8" name="Line 843"/>
              <p:cNvSpPr>
                <a:spLocks noChangeShapeType="1"/>
              </p:cNvSpPr>
              <p:nvPr/>
            </p:nvSpPr>
            <p:spPr bwMode="auto">
              <a:xfrm flipV="1">
                <a:off x="4308" y="3853"/>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49" name="Line 844"/>
              <p:cNvSpPr>
                <a:spLocks noChangeShapeType="1"/>
              </p:cNvSpPr>
              <p:nvPr/>
            </p:nvSpPr>
            <p:spPr bwMode="auto">
              <a:xfrm flipV="1">
                <a:off x="4814" y="391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0" name="Line 845"/>
              <p:cNvSpPr>
                <a:spLocks noChangeShapeType="1"/>
              </p:cNvSpPr>
              <p:nvPr/>
            </p:nvSpPr>
            <p:spPr bwMode="auto">
              <a:xfrm flipH="1" flipV="1">
                <a:off x="4703" y="389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1" name="Line 846"/>
              <p:cNvSpPr>
                <a:spLocks noChangeShapeType="1"/>
              </p:cNvSpPr>
              <p:nvPr/>
            </p:nvSpPr>
            <p:spPr bwMode="auto">
              <a:xfrm flipV="1">
                <a:off x="4688" y="389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2" name="Line 847"/>
              <p:cNvSpPr>
                <a:spLocks noChangeShapeType="1"/>
              </p:cNvSpPr>
              <p:nvPr/>
            </p:nvSpPr>
            <p:spPr bwMode="auto">
              <a:xfrm flipH="1" flipV="1">
                <a:off x="4152" y="3877"/>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3" name="Line 848"/>
              <p:cNvSpPr>
                <a:spLocks noChangeShapeType="1"/>
              </p:cNvSpPr>
              <p:nvPr/>
            </p:nvSpPr>
            <p:spPr bwMode="auto">
              <a:xfrm flipV="1">
                <a:off x="4137" y="3877"/>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4" name="Line 849"/>
              <p:cNvSpPr>
                <a:spLocks noChangeShapeType="1"/>
              </p:cNvSpPr>
              <p:nvPr/>
            </p:nvSpPr>
            <p:spPr bwMode="auto">
              <a:xfrm flipH="1" flipV="1">
                <a:off x="4393" y="3853"/>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5" name="Line 850"/>
              <p:cNvSpPr>
                <a:spLocks noChangeShapeType="1"/>
              </p:cNvSpPr>
              <p:nvPr/>
            </p:nvSpPr>
            <p:spPr bwMode="auto">
              <a:xfrm flipV="1">
                <a:off x="4379" y="3853"/>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6" name="Line 851"/>
              <p:cNvSpPr>
                <a:spLocks noChangeShapeType="1"/>
              </p:cNvSpPr>
              <p:nvPr/>
            </p:nvSpPr>
            <p:spPr bwMode="auto">
              <a:xfrm flipH="1" flipV="1">
                <a:off x="3810" y="3927"/>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7" name="Line 852"/>
              <p:cNvSpPr>
                <a:spLocks noChangeShapeType="1"/>
              </p:cNvSpPr>
              <p:nvPr/>
            </p:nvSpPr>
            <p:spPr bwMode="auto">
              <a:xfrm flipV="1">
                <a:off x="3796" y="3927"/>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8" name="Line 853"/>
              <p:cNvSpPr>
                <a:spLocks noChangeShapeType="1"/>
              </p:cNvSpPr>
              <p:nvPr/>
            </p:nvSpPr>
            <p:spPr bwMode="auto">
              <a:xfrm flipH="1" flipV="1">
                <a:off x="3881" y="3928"/>
                <a:ext cx="27"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59" name="Line 854"/>
              <p:cNvSpPr>
                <a:spLocks noChangeShapeType="1"/>
              </p:cNvSpPr>
              <p:nvPr/>
            </p:nvSpPr>
            <p:spPr bwMode="auto">
              <a:xfrm flipV="1">
                <a:off x="3866" y="392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0" name="Line 855"/>
              <p:cNvSpPr>
                <a:spLocks noChangeShapeType="1"/>
              </p:cNvSpPr>
              <p:nvPr/>
            </p:nvSpPr>
            <p:spPr bwMode="auto">
              <a:xfrm>
                <a:off x="4230" y="3253"/>
                <a:ext cx="26" cy="2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1" name="Line 856"/>
              <p:cNvSpPr>
                <a:spLocks noChangeShapeType="1"/>
              </p:cNvSpPr>
              <p:nvPr/>
            </p:nvSpPr>
            <p:spPr bwMode="auto">
              <a:xfrm>
                <a:off x="4241" y="346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2" name="Line 857"/>
              <p:cNvSpPr>
                <a:spLocks noChangeShapeType="1"/>
              </p:cNvSpPr>
              <p:nvPr/>
            </p:nvSpPr>
            <p:spPr bwMode="auto">
              <a:xfrm>
                <a:off x="4292" y="3266"/>
                <a:ext cx="14"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3" name="Line 858"/>
              <p:cNvSpPr>
                <a:spLocks noChangeShapeType="1"/>
              </p:cNvSpPr>
              <p:nvPr/>
            </p:nvSpPr>
            <p:spPr bwMode="auto">
              <a:xfrm flipH="1" flipV="1">
                <a:off x="4067" y="3888"/>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4" name="Line 859"/>
              <p:cNvSpPr>
                <a:spLocks noChangeShapeType="1"/>
              </p:cNvSpPr>
              <p:nvPr/>
            </p:nvSpPr>
            <p:spPr bwMode="auto">
              <a:xfrm flipV="1">
                <a:off x="4052" y="388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5" name="Line 860"/>
              <p:cNvSpPr>
                <a:spLocks noChangeShapeType="1"/>
              </p:cNvSpPr>
              <p:nvPr/>
            </p:nvSpPr>
            <p:spPr bwMode="auto">
              <a:xfrm flipH="1" flipV="1">
                <a:off x="3967" y="3914"/>
                <a:ext cx="26"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6" name="Line 861"/>
              <p:cNvSpPr>
                <a:spLocks noChangeShapeType="1"/>
              </p:cNvSpPr>
              <p:nvPr/>
            </p:nvSpPr>
            <p:spPr bwMode="auto">
              <a:xfrm flipV="1">
                <a:off x="3952" y="391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7" name="Line 862"/>
              <p:cNvSpPr>
                <a:spLocks noChangeShapeType="1"/>
              </p:cNvSpPr>
              <p:nvPr/>
            </p:nvSpPr>
            <p:spPr bwMode="auto">
              <a:xfrm flipH="1" flipV="1">
                <a:off x="4520" y="3865"/>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8" name="Line 863"/>
              <p:cNvSpPr>
                <a:spLocks noChangeShapeType="1"/>
              </p:cNvSpPr>
              <p:nvPr/>
            </p:nvSpPr>
            <p:spPr bwMode="auto">
              <a:xfrm flipV="1">
                <a:off x="4505" y="386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69" name="Line 864"/>
              <p:cNvSpPr>
                <a:spLocks noChangeShapeType="1"/>
              </p:cNvSpPr>
              <p:nvPr/>
            </p:nvSpPr>
            <p:spPr bwMode="auto">
              <a:xfrm flipH="1" flipV="1">
                <a:off x="4223" y="3875"/>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0" name="Line 865"/>
              <p:cNvSpPr>
                <a:spLocks noChangeShapeType="1"/>
              </p:cNvSpPr>
              <p:nvPr/>
            </p:nvSpPr>
            <p:spPr bwMode="auto">
              <a:xfrm flipV="1">
                <a:off x="4208" y="3875"/>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1" name="Line 866"/>
              <p:cNvSpPr>
                <a:spLocks noChangeShapeType="1"/>
              </p:cNvSpPr>
              <p:nvPr/>
            </p:nvSpPr>
            <p:spPr bwMode="auto">
              <a:xfrm flipH="1" flipV="1">
                <a:off x="4308" y="3861"/>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2" name="Line 867"/>
              <p:cNvSpPr>
                <a:spLocks noChangeShapeType="1"/>
              </p:cNvSpPr>
              <p:nvPr/>
            </p:nvSpPr>
            <p:spPr bwMode="auto">
              <a:xfrm flipV="1">
                <a:off x="4293" y="3861"/>
                <a:ext cx="15"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3" name="Line 868"/>
              <p:cNvSpPr>
                <a:spLocks noChangeShapeType="1"/>
              </p:cNvSpPr>
              <p:nvPr/>
            </p:nvSpPr>
            <p:spPr bwMode="auto">
              <a:xfrm flipH="1" flipV="1">
                <a:off x="4449" y="3862"/>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4" name="Line 869"/>
              <p:cNvSpPr>
                <a:spLocks noChangeShapeType="1"/>
              </p:cNvSpPr>
              <p:nvPr/>
            </p:nvSpPr>
            <p:spPr bwMode="auto">
              <a:xfrm flipV="1">
                <a:off x="4435" y="3862"/>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5" name="Line 870"/>
              <p:cNvSpPr>
                <a:spLocks noChangeShapeType="1"/>
              </p:cNvSpPr>
              <p:nvPr/>
            </p:nvSpPr>
            <p:spPr bwMode="auto">
              <a:xfrm flipH="1" flipV="1">
                <a:off x="4137" y="3886"/>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6" name="Line 871"/>
              <p:cNvSpPr>
                <a:spLocks noChangeShapeType="1"/>
              </p:cNvSpPr>
              <p:nvPr/>
            </p:nvSpPr>
            <p:spPr bwMode="auto">
              <a:xfrm flipV="1">
                <a:off x="4123" y="3886"/>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7" name="Line 872"/>
              <p:cNvSpPr>
                <a:spLocks noChangeShapeType="1"/>
              </p:cNvSpPr>
              <p:nvPr/>
            </p:nvSpPr>
            <p:spPr bwMode="auto">
              <a:xfrm flipH="1" flipV="1">
                <a:off x="4758" y="3903"/>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8" name="Line 873"/>
              <p:cNvSpPr>
                <a:spLocks noChangeShapeType="1"/>
              </p:cNvSpPr>
              <p:nvPr/>
            </p:nvSpPr>
            <p:spPr bwMode="auto">
              <a:xfrm>
                <a:off x="4744" y="3903"/>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79" name="Line 874"/>
              <p:cNvSpPr>
                <a:spLocks noChangeShapeType="1"/>
              </p:cNvSpPr>
              <p:nvPr/>
            </p:nvSpPr>
            <p:spPr bwMode="auto">
              <a:xfrm flipH="1">
                <a:off x="4138" y="3535"/>
                <a:ext cx="15" cy="3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0" name="Line 875"/>
              <p:cNvSpPr>
                <a:spLocks noChangeShapeType="1"/>
              </p:cNvSpPr>
              <p:nvPr/>
            </p:nvSpPr>
            <p:spPr bwMode="auto">
              <a:xfrm flipH="1" flipV="1">
                <a:off x="4379" y="3857"/>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1" name="Line 876"/>
              <p:cNvSpPr>
                <a:spLocks noChangeShapeType="1"/>
              </p:cNvSpPr>
              <p:nvPr/>
            </p:nvSpPr>
            <p:spPr bwMode="auto">
              <a:xfrm flipV="1">
                <a:off x="4364" y="385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2" name="Line 877"/>
              <p:cNvSpPr>
                <a:spLocks noChangeShapeType="1"/>
              </p:cNvSpPr>
              <p:nvPr/>
            </p:nvSpPr>
            <p:spPr bwMode="auto">
              <a:xfrm flipH="1" flipV="1">
                <a:off x="4293" y="3870"/>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3" name="Line 878"/>
              <p:cNvSpPr>
                <a:spLocks noChangeShapeType="1"/>
              </p:cNvSpPr>
              <p:nvPr/>
            </p:nvSpPr>
            <p:spPr bwMode="auto">
              <a:xfrm flipV="1">
                <a:off x="4279" y="3870"/>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4" name="Line 879"/>
              <p:cNvSpPr>
                <a:spLocks noChangeShapeType="1"/>
              </p:cNvSpPr>
              <p:nvPr/>
            </p:nvSpPr>
            <p:spPr bwMode="auto">
              <a:xfrm flipV="1">
                <a:off x="4800" y="3913"/>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5" name="Line 880"/>
              <p:cNvSpPr>
                <a:spLocks noChangeShapeType="1"/>
              </p:cNvSpPr>
              <p:nvPr/>
            </p:nvSpPr>
            <p:spPr bwMode="auto">
              <a:xfrm flipH="1" flipV="1">
                <a:off x="3952" y="3920"/>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6" name="Line 881"/>
              <p:cNvSpPr>
                <a:spLocks noChangeShapeType="1"/>
              </p:cNvSpPr>
              <p:nvPr/>
            </p:nvSpPr>
            <p:spPr bwMode="auto">
              <a:xfrm flipV="1">
                <a:off x="3937" y="392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7" name="Line 882"/>
              <p:cNvSpPr>
                <a:spLocks noChangeShapeType="1"/>
              </p:cNvSpPr>
              <p:nvPr/>
            </p:nvSpPr>
            <p:spPr bwMode="auto">
              <a:xfrm flipH="1" flipV="1">
                <a:off x="4576" y="3871"/>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8" name="Line 883"/>
              <p:cNvSpPr>
                <a:spLocks noChangeShapeType="1"/>
              </p:cNvSpPr>
              <p:nvPr/>
            </p:nvSpPr>
            <p:spPr bwMode="auto">
              <a:xfrm flipV="1">
                <a:off x="4561" y="387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89" name="Line 884"/>
              <p:cNvSpPr>
                <a:spLocks noChangeShapeType="1"/>
              </p:cNvSpPr>
              <p:nvPr/>
            </p:nvSpPr>
            <p:spPr bwMode="auto">
              <a:xfrm flipH="1" flipV="1">
                <a:off x="4052" y="3894"/>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0" name="Line 885"/>
              <p:cNvSpPr>
                <a:spLocks noChangeShapeType="1"/>
              </p:cNvSpPr>
              <p:nvPr/>
            </p:nvSpPr>
            <p:spPr bwMode="auto">
              <a:xfrm flipV="1">
                <a:off x="4037" y="3894"/>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1" name="Line 886"/>
              <p:cNvSpPr>
                <a:spLocks noChangeShapeType="1"/>
              </p:cNvSpPr>
              <p:nvPr/>
            </p:nvSpPr>
            <p:spPr bwMode="auto">
              <a:xfrm flipH="1" flipV="1">
                <a:off x="4632" y="3885"/>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2" name="Line 887"/>
              <p:cNvSpPr>
                <a:spLocks noChangeShapeType="1"/>
              </p:cNvSpPr>
              <p:nvPr/>
            </p:nvSpPr>
            <p:spPr bwMode="auto">
              <a:xfrm flipV="1">
                <a:off x="4617" y="388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3" name="Line 888"/>
              <p:cNvSpPr>
                <a:spLocks noChangeShapeType="1"/>
              </p:cNvSpPr>
              <p:nvPr/>
            </p:nvSpPr>
            <p:spPr bwMode="auto">
              <a:xfrm flipH="1" flipV="1">
                <a:off x="3796" y="393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4" name="Line 889"/>
              <p:cNvSpPr>
                <a:spLocks noChangeShapeType="1"/>
              </p:cNvSpPr>
              <p:nvPr/>
            </p:nvSpPr>
            <p:spPr bwMode="auto">
              <a:xfrm flipV="1">
                <a:off x="3781" y="393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5" name="Line 890"/>
              <p:cNvSpPr>
                <a:spLocks noChangeShapeType="1"/>
              </p:cNvSpPr>
              <p:nvPr/>
            </p:nvSpPr>
            <p:spPr bwMode="auto">
              <a:xfrm flipH="1" flipV="1">
                <a:off x="3866" y="3931"/>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6" name="Line 891"/>
              <p:cNvSpPr>
                <a:spLocks noChangeShapeType="1"/>
              </p:cNvSpPr>
              <p:nvPr/>
            </p:nvSpPr>
            <p:spPr bwMode="auto">
              <a:xfrm flipV="1">
                <a:off x="3852" y="3931"/>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7" name="Line 892"/>
              <p:cNvSpPr>
                <a:spLocks noChangeShapeType="1"/>
              </p:cNvSpPr>
              <p:nvPr/>
            </p:nvSpPr>
            <p:spPr bwMode="auto">
              <a:xfrm flipH="1" flipV="1">
                <a:off x="4208" y="3880"/>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8" name="Line 893"/>
              <p:cNvSpPr>
                <a:spLocks noChangeShapeType="1"/>
              </p:cNvSpPr>
              <p:nvPr/>
            </p:nvSpPr>
            <p:spPr bwMode="auto">
              <a:xfrm flipV="1">
                <a:off x="4193" y="388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099" name="Line 894"/>
              <p:cNvSpPr>
                <a:spLocks noChangeShapeType="1"/>
              </p:cNvSpPr>
              <p:nvPr/>
            </p:nvSpPr>
            <p:spPr bwMode="auto">
              <a:xfrm flipH="1" flipV="1">
                <a:off x="4688" y="389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0" name="Line 895"/>
              <p:cNvSpPr>
                <a:spLocks noChangeShapeType="1"/>
              </p:cNvSpPr>
              <p:nvPr/>
            </p:nvSpPr>
            <p:spPr bwMode="auto">
              <a:xfrm flipV="1">
                <a:off x="4673" y="389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1" name="Line 896"/>
              <p:cNvSpPr>
                <a:spLocks noChangeShapeType="1"/>
              </p:cNvSpPr>
              <p:nvPr/>
            </p:nvSpPr>
            <p:spPr bwMode="auto">
              <a:xfrm flipH="1" flipV="1">
                <a:off x="4123" y="389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2" name="Line 897"/>
              <p:cNvSpPr>
                <a:spLocks noChangeShapeType="1"/>
              </p:cNvSpPr>
              <p:nvPr/>
            </p:nvSpPr>
            <p:spPr bwMode="auto">
              <a:xfrm flipV="1">
                <a:off x="4108" y="389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3" name="Line 898"/>
              <p:cNvSpPr>
                <a:spLocks noChangeShapeType="1"/>
              </p:cNvSpPr>
              <p:nvPr/>
            </p:nvSpPr>
            <p:spPr bwMode="auto">
              <a:xfrm flipH="1" flipV="1">
                <a:off x="4505" y="3866"/>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4" name="Line 899"/>
              <p:cNvSpPr>
                <a:spLocks noChangeShapeType="1"/>
              </p:cNvSpPr>
              <p:nvPr/>
            </p:nvSpPr>
            <p:spPr bwMode="auto">
              <a:xfrm flipV="1">
                <a:off x="4490" y="386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5" name="Line 900"/>
              <p:cNvSpPr>
                <a:spLocks noChangeShapeType="1"/>
              </p:cNvSpPr>
              <p:nvPr/>
            </p:nvSpPr>
            <p:spPr bwMode="auto">
              <a:xfrm flipH="1" flipV="1">
                <a:off x="4279" y="387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6" name="Line 901"/>
              <p:cNvSpPr>
                <a:spLocks noChangeShapeType="1"/>
              </p:cNvSpPr>
              <p:nvPr/>
            </p:nvSpPr>
            <p:spPr bwMode="auto">
              <a:xfrm flipV="1">
                <a:off x="4264" y="387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7" name="Line 902"/>
              <p:cNvSpPr>
                <a:spLocks noChangeShapeType="1"/>
              </p:cNvSpPr>
              <p:nvPr/>
            </p:nvSpPr>
            <p:spPr bwMode="auto">
              <a:xfrm flipH="1" flipV="1">
                <a:off x="4435" y="3866"/>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8" name="Line 903"/>
              <p:cNvSpPr>
                <a:spLocks noChangeShapeType="1"/>
              </p:cNvSpPr>
              <p:nvPr/>
            </p:nvSpPr>
            <p:spPr bwMode="auto">
              <a:xfrm flipV="1">
                <a:off x="4420" y="386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09" name="Line 904"/>
              <p:cNvSpPr>
                <a:spLocks noChangeShapeType="1"/>
              </p:cNvSpPr>
              <p:nvPr/>
            </p:nvSpPr>
            <p:spPr bwMode="auto">
              <a:xfrm flipH="1" flipV="1">
                <a:off x="4037" y="3901"/>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0" name="Line 905"/>
              <p:cNvSpPr>
                <a:spLocks noChangeShapeType="1"/>
              </p:cNvSpPr>
              <p:nvPr/>
            </p:nvSpPr>
            <p:spPr bwMode="auto">
              <a:xfrm flipV="1">
                <a:off x="4022" y="390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1" name="Line 906"/>
              <p:cNvSpPr>
                <a:spLocks noChangeShapeType="1"/>
              </p:cNvSpPr>
              <p:nvPr/>
            </p:nvSpPr>
            <p:spPr bwMode="auto">
              <a:xfrm flipH="1" flipV="1">
                <a:off x="4364" y="3862"/>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2" name="Line 907"/>
              <p:cNvSpPr>
                <a:spLocks noChangeShapeType="1"/>
              </p:cNvSpPr>
              <p:nvPr/>
            </p:nvSpPr>
            <p:spPr bwMode="auto">
              <a:xfrm flipV="1">
                <a:off x="4349" y="386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3" name="Line 908"/>
              <p:cNvSpPr>
                <a:spLocks noChangeShapeType="1"/>
              </p:cNvSpPr>
              <p:nvPr/>
            </p:nvSpPr>
            <p:spPr bwMode="auto">
              <a:xfrm flipH="1" flipV="1">
                <a:off x="4193" y="3887"/>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4" name="Line 909"/>
              <p:cNvSpPr>
                <a:spLocks noChangeShapeType="1"/>
              </p:cNvSpPr>
              <p:nvPr/>
            </p:nvSpPr>
            <p:spPr bwMode="auto">
              <a:xfrm flipV="1">
                <a:off x="4178" y="3887"/>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5" name="Line 910"/>
              <p:cNvSpPr>
                <a:spLocks noChangeShapeType="1"/>
              </p:cNvSpPr>
              <p:nvPr/>
            </p:nvSpPr>
            <p:spPr bwMode="auto">
              <a:xfrm flipH="1" flipV="1">
                <a:off x="3937" y="3924"/>
                <a:ext cx="26"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6" name="Line 911"/>
              <p:cNvSpPr>
                <a:spLocks noChangeShapeType="1"/>
              </p:cNvSpPr>
              <p:nvPr/>
            </p:nvSpPr>
            <p:spPr bwMode="auto">
              <a:xfrm flipV="1">
                <a:off x="3922" y="392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7" name="Line 912"/>
              <p:cNvSpPr>
                <a:spLocks noChangeShapeType="1"/>
              </p:cNvSpPr>
              <p:nvPr/>
            </p:nvSpPr>
            <p:spPr bwMode="auto">
              <a:xfrm flipH="1" flipV="1">
                <a:off x="4744" y="390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8" name="Line 913"/>
              <p:cNvSpPr>
                <a:spLocks noChangeShapeType="1"/>
              </p:cNvSpPr>
              <p:nvPr/>
            </p:nvSpPr>
            <p:spPr bwMode="auto">
              <a:xfrm flipV="1">
                <a:off x="4729" y="390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19" name="Line 914"/>
              <p:cNvSpPr>
                <a:spLocks noChangeShapeType="1"/>
              </p:cNvSpPr>
              <p:nvPr/>
            </p:nvSpPr>
            <p:spPr bwMode="auto">
              <a:xfrm>
                <a:off x="4277" y="3242"/>
                <a:ext cx="26" cy="10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0" name="Line 915"/>
              <p:cNvSpPr>
                <a:spLocks noChangeShapeType="1"/>
              </p:cNvSpPr>
              <p:nvPr/>
            </p:nvSpPr>
            <p:spPr bwMode="auto">
              <a:xfrm>
                <a:off x="4288" y="3316"/>
                <a:ext cx="15" cy="2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1" name="Line 916"/>
              <p:cNvSpPr>
                <a:spLocks noChangeShapeType="1"/>
              </p:cNvSpPr>
              <p:nvPr/>
            </p:nvSpPr>
            <p:spPr bwMode="auto">
              <a:xfrm flipH="1" flipV="1">
                <a:off x="4561" y="3874"/>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2" name="Line 917"/>
              <p:cNvSpPr>
                <a:spLocks noChangeShapeType="1"/>
              </p:cNvSpPr>
              <p:nvPr/>
            </p:nvSpPr>
            <p:spPr bwMode="auto">
              <a:xfrm flipV="1">
                <a:off x="4546" y="387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3" name="Line 918"/>
              <p:cNvSpPr>
                <a:spLocks noChangeShapeType="1"/>
              </p:cNvSpPr>
              <p:nvPr/>
            </p:nvSpPr>
            <p:spPr bwMode="auto">
              <a:xfrm flipH="1" flipV="1">
                <a:off x="3781" y="393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4" name="Line 919"/>
              <p:cNvSpPr>
                <a:spLocks noChangeShapeType="1"/>
              </p:cNvSpPr>
              <p:nvPr/>
            </p:nvSpPr>
            <p:spPr bwMode="auto">
              <a:xfrm>
                <a:off x="4215" y="3256"/>
                <a:ext cx="26" cy="20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5" name="Line 920"/>
              <p:cNvSpPr>
                <a:spLocks noChangeShapeType="1"/>
              </p:cNvSpPr>
              <p:nvPr/>
            </p:nvSpPr>
            <p:spPr bwMode="auto">
              <a:xfrm>
                <a:off x="4227" y="3459"/>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6" name="Line 921"/>
              <p:cNvSpPr>
                <a:spLocks noChangeShapeType="1"/>
              </p:cNvSpPr>
              <p:nvPr/>
            </p:nvSpPr>
            <p:spPr bwMode="auto">
              <a:xfrm>
                <a:off x="4785" y="391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7" name="Line 922"/>
              <p:cNvSpPr>
                <a:spLocks noChangeShapeType="1"/>
              </p:cNvSpPr>
              <p:nvPr/>
            </p:nvSpPr>
            <p:spPr bwMode="auto">
              <a:xfrm flipH="1" flipV="1">
                <a:off x="3852" y="393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8" name="Line 923"/>
              <p:cNvSpPr>
                <a:spLocks noChangeShapeType="1"/>
              </p:cNvSpPr>
              <p:nvPr/>
            </p:nvSpPr>
            <p:spPr bwMode="auto">
              <a:xfrm flipV="1">
                <a:off x="3837" y="393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29" name="Line 924"/>
              <p:cNvSpPr>
                <a:spLocks noChangeShapeType="1"/>
              </p:cNvSpPr>
              <p:nvPr/>
            </p:nvSpPr>
            <p:spPr bwMode="auto">
              <a:xfrm flipH="1">
                <a:off x="4152" y="3363"/>
                <a:ext cx="7" cy="2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0" name="Line 925"/>
              <p:cNvSpPr>
                <a:spLocks noChangeShapeType="1"/>
              </p:cNvSpPr>
              <p:nvPr/>
            </p:nvSpPr>
            <p:spPr bwMode="auto">
              <a:xfrm flipH="1" flipV="1">
                <a:off x="4264" y="3884"/>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1" name="Line 926"/>
              <p:cNvSpPr>
                <a:spLocks noChangeShapeType="1"/>
              </p:cNvSpPr>
              <p:nvPr/>
            </p:nvSpPr>
            <p:spPr bwMode="auto">
              <a:xfrm flipV="1">
                <a:off x="4249" y="388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2" name="Line 927"/>
              <p:cNvSpPr>
                <a:spLocks noChangeShapeType="1"/>
              </p:cNvSpPr>
              <p:nvPr/>
            </p:nvSpPr>
            <p:spPr bwMode="auto">
              <a:xfrm flipH="1" flipV="1">
                <a:off x="4108" y="3895"/>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3" name="Line 928"/>
              <p:cNvSpPr>
                <a:spLocks noChangeShapeType="1"/>
              </p:cNvSpPr>
              <p:nvPr/>
            </p:nvSpPr>
            <p:spPr bwMode="auto">
              <a:xfrm flipV="1">
                <a:off x="4093" y="3895"/>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4" name="Line 929"/>
              <p:cNvSpPr>
                <a:spLocks noChangeShapeType="1"/>
              </p:cNvSpPr>
              <p:nvPr/>
            </p:nvSpPr>
            <p:spPr bwMode="auto">
              <a:xfrm flipH="1" flipV="1">
                <a:off x="4617" y="3885"/>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5" name="Line 930"/>
              <p:cNvSpPr>
                <a:spLocks noChangeShapeType="1"/>
              </p:cNvSpPr>
              <p:nvPr/>
            </p:nvSpPr>
            <p:spPr bwMode="auto">
              <a:xfrm flipV="1">
                <a:off x="4602" y="3885"/>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6" name="Line 931"/>
              <p:cNvSpPr>
                <a:spLocks noChangeShapeType="1"/>
              </p:cNvSpPr>
              <p:nvPr/>
            </p:nvSpPr>
            <p:spPr bwMode="auto">
              <a:xfrm flipH="1" flipV="1">
                <a:off x="4022" y="3907"/>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7" name="Line 932"/>
              <p:cNvSpPr>
                <a:spLocks noChangeShapeType="1"/>
              </p:cNvSpPr>
              <p:nvPr/>
            </p:nvSpPr>
            <p:spPr bwMode="auto">
              <a:xfrm flipV="1">
                <a:off x="4008" y="3907"/>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8" name="Line 933"/>
              <p:cNvSpPr>
                <a:spLocks noChangeShapeType="1"/>
              </p:cNvSpPr>
              <p:nvPr/>
            </p:nvSpPr>
            <p:spPr bwMode="auto">
              <a:xfrm flipH="1" flipV="1">
                <a:off x="4178" y="3895"/>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39" name="Line 934"/>
              <p:cNvSpPr>
                <a:spLocks noChangeShapeType="1"/>
              </p:cNvSpPr>
              <p:nvPr/>
            </p:nvSpPr>
            <p:spPr bwMode="auto">
              <a:xfrm flipV="1">
                <a:off x="4164" y="389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0" name="Line 935"/>
              <p:cNvSpPr>
                <a:spLocks noChangeShapeType="1"/>
              </p:cNvSpPr>
              <p:nvPr/>
            </p:nvSpPr>
            <p:spPr bwMode="auto">
              <a:xfrm flipH="1" flipV="1">
                <a:off x="4490" y="3870"/>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1" name="Line 936"/>
              <p:cNvSpPr>
                <a:spLocks noChangeShapeType="1"/>
              </p:cNvSpPr>
              <p:nvPr/>
            </p:nvSpPr>
            <p:spPr bwMode="auto">
              <a:xfrm flipV="1">
                <a:off x="4476" y="3870"/>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2" name="Line 937"/>
              <p:cNvSpPr>
                <a:spLocks noChangeShapeType="1"/>
              </p:cNvSpPr>
              <p:nvPr/>
            </p:nvSpPr>
            <p:spPr bwMode="auto">
              <a:xfrm flipH="1" flipV="1">
                <a:off x="4349" y="3869"/>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3" name="Line 938"/>
              <p:cNvSpPr>
                <a:spLocks noChangeShapeType="1"/>
              </p:cNvSpPr>
              <p:nvPr/>
            </p:nvSpPr>
            <p:spPr bwMode="auto">
              <a:xfrm flipV="1">
                <a:off x="4334" y="3869"/>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4" name="Line 939"/>
              <p:cNvSpPr>
                <a:spLocks noChangeShapeType="1"/>
              </p:cNvSpPr>
              <p:nvPr/>
            </p:nvSpPr>
            <p:spPr bwMode="auto">
              <a:xfrm flipH="1" flipV="1">
                <a:off x="4673" y="3898"/>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5" name="Line 940"/>
              <p:cNvSpPr>
                <a:spLocks noChangeShapeType="1"/>
              </p:cNvSpPr>
              <p:nvPr/>
            </p:nvSpPr>
            <p:spPr bwMode="auto">
              <a:xfrm flipV="1">
                <a:off x="4658" y="389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6" name="Line 941"/>
              <p:cNvSpPr>
                <a:spLocks noChangeShapeType="1"/>
              </p:cNvSpPr>
              <p:nvPr/>
            </p:nvSpPr>
            <p:spPr bwMode="auto">
              <a:xfrm flipH="1" flipV="1">
                <a:off x="4420" y="3869"/>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7" name="Line 942"/>
              <p:cNvSpPr>
                <a:spLocks noChangeShapeType="1"/>
              </p:cNvSpPr>
              <p:nvPr/>
            </p:nvSpPr>
            <p:spPr bwMode="auto">
              <a:xfrm flipV="1">
                <a:off x="4405" y="386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8" name="Line 943"/>
              <p:cNvSpPr>
                <a:spLocks noChangeShapeType="1"/>
              </p:cNvSpPr>
              <p:nvPr/>
            </p:nvSpPr>
            <p:spPr bwMode="auto">
              <a:xfrm flipH="1">
                <a:off x="4153" y="3506"/>
                <a:ext cx="15" cy="2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49" name="Line 944"/>
              <p:cNvSpPr>
                <a:spLocks noChangeShapeType="1"/>
              </p:cNvSpPr>
              <p:nvPr/>
            </p:nvSpPr>
            <p:spPr bwMode="auto">
              <a:xfrm>
                <a:off x="4126" y="3485"/>
                <a:ext cx="27" cy="5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0" name="Line 945"/>
              <p:cNvSpPr>
                <a:spLocks noChangeShapeType="1"/>
              </p:cNvSpPr>
              <p:nvPr/>
            </p:nvSpPr>
            <p:spPr bwMode="auto">
              <a:xfrm flipH="1" flipV="1">
                <a:off x="3922" y="3928"/>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1" name="Line 946"/>
              <p:cNvSpPr>
                <a:spLocks noChangeShapeType="1"/>
              </p:cNvSpPr>
              <p:nvPr/>
            </p:nvSpPr>
            <p:spPr bwMode="auto">
              <a:xfrm flipV="1">
                <a:off x="3908" y="392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2" name="Line 947"/>
              <p:cNvSpPr>
                <a:spLocks noChangeShapeType="1"/>
              </p:cNvSpPr>
              <p:nvPr/>
            </p:nvSpPr>
            <p:spPr bwMode="auto">
              <a:xfrm flipH="1" flipV="1">
                <a:off x="4093" y="3902"/>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3" name="Line 948"/>
              <p:cNvSpPr>
                <a:spLocks noChangeShapeType="1"/>
              </p:cNvSpPr>
              <p:nvPr/>
            </p:nvSpPr>
            <p:spPr bwMode="auto">
              <a:xfrm flipV="1">
                <a:off x="4078" y="390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4" name="Line 949"/>
              <p:cNvSpPr>
                <a:spLocks noChangeShapeType="1"/>
              </p:cNvSpPr>
              <p:nvPr/>
            </p:nvSpPr>
            <p:spPr bwMode="auto">
              <a:xfrm flipH="1" flipV="1">
                <a:off x="3837" y="3938"/>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5" name="Line 950"/>
              <p:cNvSpPr>
                <a:spLocks noChangeShapeType="1"/>
              </p:cNvSpPr>
              <p:nvPr/>
            </p:nvSpPr>
            <p:spPr bwMode="auto">
              <a:xfrm flipV="1">
                <a:off x="3822" y="393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6" name="Line 951"/>
              <p:cNvSpPr>
                <a:spLocks noChangeShapeType="1"/>
              </p:cNvSpPr>
              <p:nvPr/>
            </p:nvSpPr>
            <p:spPr bwMode="auto">
              <a:xfrm flipH="1" flipV="1">
                <a:off x="4008" y="391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7" name="Line 952"/>
              <p:cNvSpPr>
                <a:spLocks noChangeShapeType="1"/>
              </p:cNvSpPr>
              <p:nvPr/>
            </p:nvSpPr>
            <p:spPr bwMode="auto">
              <a:xfrm flipV="1">
                <a:off x="3993" y="391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8" name="Line 953"/>
              <p:cNvSpPr>
                <a:spLocks noChangeShapeType="1"/>
              </p:cNvSpPr>
              <p:nvPr/>
            </p:nvSpPr>
            <p:spPr bwMode="auto">
              <a:xfrm flipH="1" flipV="1">
                <a:off x="4249" y="3888"/>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59" name="Line 954"/>
              <p:cNvSpPr>
                <a:spLocks noChangeShapeType="1"/>
              </p:cNvSpPr>
              <p:nvPr/>
            </p:nvSpPr>
            <p:spPr bwMode="auto">
              <a:xfrm flipV="1">
                <a:off x="4234" y="3888"/>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0" name="Line 955"/>
              <p:cNvSpPr>
                <a:spLocks noChangeShapeType="1"/>
              </p:cNvSpPr>
              <p:nvPr/>
            </p:nvSpPr>
            <p:spPr bwMode="auto">
              <a:xfrm flipH="1" flipV="1">
                <a:off x="4334" y="3875"/>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1" name="Line 956"/>
              <p:cNvSpPr>
                <a:spLocks noChangeShapeType="1"/>
              </p:cNvSpPr>
              <p:nvPr/>
            </p:nvSpPr>
            <p:spPr bwMode="auto">
              <a:xfrm flipV="1">
                <a:off x="4320" y="3875"/>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2" name="Line 957"/>
              <p:cNvSpPr>
                <a:spLocks noChangeShapeType="1"/>
              </p:cNvSpPr>
              <p:nvPr/>
            </p:nvSpPr>
            <p:spPr bwMode="auto">
              <a:xfrm flipH="1" flipV="1">
                <a:off x="4729" y="390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3" name="Line 958"/>
              <p:cNvSpPr>
                <a:spLocks noChangeShapeType="1"/>
              </p:cNvSpPr>
              <p:nvPr/>
            </p:nvSpPr>
            <p:spPr bwMode="auto">
              <a:xfrm flipV="1">
                <a:off x="4714" y="390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4" name="Line 959"/>
              <p:cNvSpPr>
                <a:spLocks noChangeShapeType="1"/>
              </p:cNvSpPr>
              <p:nvPr/>
            </p:nvSpPr>
            <p:spPr bwMode="auto">
              <a:xfrm flipH="1" flipV="1">
                <a:off x="4546" y="3877"/>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5" name="Line 960"/>
              <p:cNvSpPr>
                <a:spLocks noChangeShapeType="1"/>
              </p:cNvSpPr>
              <p:nvPr/>
            </p:nvSpPr>
            <p:spPr bwMode="auto">
              <a:xfrm flipV="1">
                <a:off x="4532" y="387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6" name="Line 961"/>
              <p:cNvSpPr>
                <a:spLocks noChangeShapeType="1"/>
              </p:cNvSpPr>
              <p:nvPr/>
            </p:nvSpPr>
            <p:spPr bwMode="auto">
              <a:xfrm flipH="1" flipV="1">
                <a:off x="4164" y="3899"/>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7" name="Line 962"/>
              <p:cNvSpPr>
                <a:spLocks noChangeShapeType="1"/>
              </p:cNvSpPr>
              <p:nvPr/>
            </p:nvSpPr>
            <p:spPr bwMode="auto">
              <a:xfrm flipV="1">
                <a:off x="4149" y="389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8" name="Line 963"/>
              <p:cNvSpPr>
                <a:spLocks noChangeShapeType="1"/>
              </p:cNvSpPr>
              <p:nvPr/>
            </p:nvSpPr>
            <p:spPr bwMode="auto">
              <a:xfrm flipH="1" flipV="1">
                <a:off x="4405" y="3874"/>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69" name="Line 964"/>
              <p:cNvSpPr>
                <a:spLocks noChangeShapeType="1"/>
              </p:cNvSpPr>
              <p:nvPr/>
            </p:nvSpPr>
            <p:spPr bwMode="auto">
              <a:xfrm flipV="1">
                <a:off x="4390" y="387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70" name="Line 965"/>
              <p:cNvSpPr>
                <a:spLocks noChangeShapeType="1"/>
              </p:cNvSpPr>
              <p:nvPr/>
            </p:nvSpPr>
            <p:spPr bwMode="auto">
              <a:xfrm flipH="1" flipV="1">
                <a:off x="4476" y="387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71" name="Line 966"/>
              <p:cNvSpPr>
                <a:spLocks noChangeShapeType="1"/>
              </p:cNvSpPr>
              <p:nvPr/>
            </p:nvSpPr>
            <p:spPr bwMode="auto">
              <a:xfrm flipV="1">
                <a:off x="4461" y="387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72" name="Line 967"/>
              <p:cNvSpPr>
                <a:spLocks noChangeShapeType="1"/>
              </p:cNvSpPr>
              <p:nvPr/>
            </p:nvSpPr>
            <p:spPr bwMode="auto">
              <a:xfrm flipH="1" flipV="1">
                <a:off x="4078" y="3909"/>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73" name="Line 968"/>
              <p:cNvSpPr>
                <a:spLocks noChangeShapeType="1"/>
              </p:cNvSpPr>
              <p:nvPr/>
            </p:nvSpPr>
            <p:spPr bwMode="auto">
              <a:xfrm flipV="1">
                <a:off x="4064" y="3909"/>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74" name="Line 969"/>
              <p:cNvSpPr>
                <a:spLocks noChangeShapeType="1"/>
              </p:cNvSpPr>
              <p:nvPr/>
            </p:nvSpPr>
            <p:spPr bwMode="auto">
              <a:xfrm flipH="1" flipV="1">
                <a:off x="4602" y="3887"/>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75" name="Line 970"/>
              <p:cNvSpPr>
                <a:spLocks noChangeShapeType="1"/>
              </p:cNvSpPr>
              <p:nvPr/>
            </p:nvSpPr>
            <p:spPr bwMode="auto">
              <a:xfrm flipV="1">
                <a:off x="4588" y="3887"/>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76" name="Line 971"/>
              <p:cNvSpPr>
                <a:spLocks noChangeShapeType="1"/>
              </p:cNvSpPr>
              <p:nvPr/>
            </p:nvSpPr>
            <p:spPr bwMode="auto">
              <a:xfrm flipV="1">
                <a:off x="4770" y="3914"/>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4177" name="Line 972"/>
              <p:cNvSpPr>
                <a:spLocks noChangeShapeType="1"/>
              </p:cNvSpPr>
              <p:nvPr/>
            </p:nvSpPr>
            <p:spPr bwMode="auto">
              <a:xfrm flipH="1" flipV="1">
                <a:off x="3908" y="3933"/>
                <a:ext cx="26" cy="10"/>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8" name="Group 973"/>
            <p:cNvGrpSpPr>
              <a:grpSpLocks/>
            </p:cNvGrpSpPr>
            <p:nvPr/>
          </p:nvGrpSpPr>
          <p:grpSpPr bwMode="auto">
            <a:xfrm>
              <a:off x="3807" y="3209"/>
              <a:ext cx="963" cy="756"/>
              <a:chOff x="3807" y="3209"/>
              <a:chExt cx="963" cy="756"/>
            </a:xfrm>
          </p:grpSpPr>
          <p:sp>
            <p:nvSpPr>
              <p:cNvPr id="223778" name="Line 974"/>
              <p:cNvSpPr>
                <a:spLocks noChangeShapeType="1"/>
              </p:cNvSpPr>
              <p:nvPr/>
            </p:nvSpPr>
            <p:spPr bwMode="auto">
              <a:xfrm flipV="1">
                <a:off x="3893" y="393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79" name="Line 975"/>
              <p:cNvSpPr>
                <a:spLocks noChangeShapeType="1"/>
              </p:cNvSpPr>
              <p:nvPr/>
            </p:nvSpPr>
            <p:spPr bwMode="auto">
              <a:xfrm>
                <a:off x="4200" y="3270"/>
                <a:ext cx="27" cy="18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0" name="Line 976"/>
              <p:cNvSpPr>
                <a:spLocks noChangeShapeType="1"/>
              </p:cNvSpPr>
              <p:nvPr/>
            </p:nvSpPr>
            <p:spPr bwMode="auto">
              <a:xfrm flipV="1">
                <a:off x="4212" y="345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1" name="Line 977"/>
              <p:cNvSpPr>
                <a:spLocks noChangeShapeType="1"/>
              </p:cNvSpPr>
              <p:nvPr/>
            </p:nvSpPr>
            <p:spPr bwMode="auto">
              <a:xfrm flipH="1">
                <a:off x="4126" y="3429"/>
                <a:ext cx="15" cy="5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2" name="Line 978"/>
              <p:cNvSpPr>
                <a:spLocks noChangeShapeType="1"/>
              </p:cNvSpPr>
              <p:nvPr/>
            </p:nvSpPr>
            <p:spPr bwMode="auto">
              <a:xfrm flipH="1" flipV="1">
                <a:off x="4234" y="3895"/>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3" name="Line 979"/>
              <p:cNvSpPr>
                <a:spLocks noChangeShapeType="1"/>
              </p:cNvSpPr>
              <p:nvPr/>
            </p:nvSpPr>
            <p:spPr bwMode="auto">
              <a:xfrm flipV="1">
                <a:off x="4220" y="3895"/>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4" name="Line 980"/>
              <p:cNvSpPr>
                <a:spLocks noChangeShapeType="1"/>
              </p:cNvSpPr>
              <p:nvPr/>
            </p:nvSpPr>
            <p:spPr bwMode="auto">
              <a:xfrm flipH="1" flipV="1">
                <a:off x="4320" y="3882"/>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5" name="Line 981"/>
              <p:cNvSpPr>
                <a:spLocks noChangeShapeType="1"/>
              </p:cNvSpPr>
              <p:nvPr/>
            </p:nvSpPr>
            <p:spPr bwMode="auto">
              <a:xfrm flipV="1">
                <a:off x="4305" y="3882"/>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6" name="Line 982"/>
              <p:cNvSpPr>
                <a:spLocks noChangeShapeType="1"/>
              </p:cNvSpPr>
              <p:nvPr/>
            </p:nvSpPr>
            <p:spPr bwMode="auto">
              <a:xfrm flipH="1" flipV="1">
                <a:off x="3993" y="391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7" name="Line 983"/>
              <p:cNvSpPr>
                <a:spLocks noChangeShapeType="1"/>
              </p:cNvSpPr>
              <p:nvPr/>
            </p:nvSpPr>
            <p:spPr bwMode="auto">
              <a:xfrm flipV="1">
                <a:off x="3978" y="391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8" name="Line 984"/>
              <p:cNvSpPr>
                <a:spLocks noChangeShapeType="1"/>
              </p:cNvSpPr>
              <p:nvPr/>
            </p:nvSpPr>
            <p:spPr bwMode="auto">
              <a:xfrm flipH="1" flipV="1">
                <a:off x="4658" y="3898"/>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89" name="Line 985"/>
              <p:cNvSpPr>
                <a:spLocks noChangeShapeType="1"/>
              </p:cNvSpPr>
              <p:nvPr/>
            </p:nvSpPr>
            <p:spPr bwMode="auto">
              <a:xfrm flipV="1">
                <a:off x="4643" y="3898"/>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0" name="Line 986"/>
              <p:cNvSpPr>
                <a:spLocks noChangeShapeType="1"/>
              </p:cNvSpPr>
              <p:nvPr/>
            </p:nvSpPr>
            <p:spPr bwMode="auto">
              <a:xfrm flipH="1" flipV="1">
                <a:off x="3822" y="3942"/>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1" name="Line 987"/>
              <p:cNvSpPr>
                <a:spLocks noChangeShapeType="1"/>
              </p:cNvSpPr>
              <p:nvPr/>
            </p:nvSpPr>
            <p:spPr bwMode="auto">
              <a:xfrm flipV="1">
                <a:off x="3807" y="394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2" name="Line 988"/>
              <p:cNvSpPr>
                <a:spLocks noChangeShapeType="1"/>
              </p:cNvSpPr>
              <p:nvPr/>
            </p:nvSpPr>
            <p:spPr bwMode="auto">
              <a:xfrm flipH="1" flipV="1">
                <a:off x="4390" y="3880"/>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3" name="Line 989"/>
              <p:cNvSpPr>
                <a:spLocks noChangeShapeType="1"/>
              </p:cNvSpPr>
              <p:nvPr/>
            </p:nvSpPr>
            <p:spPr bwMode="auto">
              <a:xfrm flipV="1">
                <a:off x="4376" y="3880"/>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4" name="Line 990"/>
              <p:cNvSpPr>
                <a:spLocks noChangeShapeType="1"/>
              </p:cNvSpPr>
              <p:nvPr/>
            </p:nvSpPr>
            <p:spPr bwMode="auto">
              <a:xfrm flipH="1" flipV="1">
                <a:off x="4220" y="3903"/>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5" name="Line 991"/>
              <p:cNvSpPr>
                <a:spLocks noChangeShapeType="1"/>
              </p:cNvSpPr>
              <p:nvPr/>
            </p:nvSpPr>
            <p:spPr bwMode="auto">
              <a:xfrm flipV="1">
                <a:off x="4205" y="390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6" name="Line 992"/>
              <p:cNvSpPr>
                <a:spLocks noChangeShapeType="1"/>
              </p:cNvSpPr>
              <p:nvPr/>
            </p:nvSpPr>
            <p:spPr bwMode="auto">
              <a:xfrm flipH="1">
                <a:off x="4168" y="3484"/>
                <a:ext cx="14" cy="2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7" name="Line 993"/>
              <p:cNvSpPr>
                <a:spLocks noChangeShapeType="1"/>
              </p:cNvSpPr>
              <p:nvPr/>
            </p:nvSpPr>
            <p:spPr bwMode="auto">
              <a:xfrm>
                <a:off x="4141" y="3429"/>
                <a:ext cx="27" cy="7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8" name="Line 994"/>
              <p:cNvSpPr>
                <a:spLocks noChangeShapeType="1"/>
              </p:cNvSpPr>
              <p:nvPr/>
            </p:nvSpPr>
            <p:spPr bwMode="auto">
              <a:xfrm flipH="1" flipV="1">
                <a:off x="4532" y="3879"/>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99" name="Line 995"/>
              <p:cNvSpPr>
                <a:spLocks noChangeShapeType="1"/>
              </p:cNvSpPr>
              <p:nvPr/>
            </p:nvSpPr>
            <p:spPr bwMode="auto">
              <a:xfrm flipV="1">
                <a:off x="4517" y="3879"/>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0" name="Line 996"/>
              <p:cNvSpPr>
                <a:spLocks noChangeShapeType="1"/>
              </p:cNvSpPr>
              <p:nvPr/>
            </p:nvSpPr>
            <p:spPr bwMode="auto">
              <a:xfrm flipH="1" flipV="1">
                <a:off x="4149" y="3902"/>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1" name="Line 997"/>
              <p:cNvSpPr>
                <a:spLocks noChangeShapeType="1"/>
              </p:cNvSpPr>
              <p:nvPr/>
            </p:nvSpPr>
            <p:spPr bwMode="auto">
              <a:xfrm flipV="1">
                <a:off x="4134" y="390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2" name="Line 998"/>
              <p:cNvSpPr>
                <a:spLocks noChangeShapeType="1"/>
              </p:cNvSpPr>
              <p:nvPr/>
            </p:nvSpPr>
            <p:spPr bwMode="auto">
              <a:xfrm flipH="1" flipV="1">
                <a:off x="4305" y="3890"/>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3" name="Line 999"/>
              <p:cNvSpPr>
                <a:spLocks noChangeShapeType="1"/>
              </p:cNvSpPr>
              <p:nvPr/>
            </p:nvSpPr>
            <p:spPr bwMode="auto">
              <a:xfrm flipV="1">
                <a:off x="4290" y="389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4" name="Line 1000"/>
              <p:cNvSpPr>
                <a:spLocks noChangeShapeType="1"/>
              </p:cNvSpPr>
              <p:nvPr/>
            </p:nvSpPr>
            <p:spPr bwMode="auto">
              <a:xfrm flipH="1" flipV="1">
                <a:off x="4714" y="3906"/>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5" name="Line 1001"/>
              <p:cNvSpPr>
                <a:spLocks noChangeShapeType="1"/>
              </p:cNvSpPr>
              <p:nvPr/>
            </p:nvSpPr>
            <p:spPr bwMode="auto">
              <a:xfrm>
                <a:off x="4699" y="390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6" name="Line 1002"/>
              <p:cNvSpPr>
                <a:spLocks noChangeShapeType="1"/>
              </p:cNvSpPr>
              <p:nvPr/>
            </p:nvSpPr>
            <p:spPr bwMode="auto">
              <a:xfrm flipH="1" flipV="1">
                <a:off x="4461" y="387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7" name="Line 1003"/>
              <p:cNvSpPr>
                <a:spLocks noChangeShapeType="1"/>
              </p:cNvSpPr>
              <p:nvPr/>
            </p:nvSpPr>
            <p:spPr bwMode="auto">
              <a:xfrm flipV="1">
                <a:off x="4446" y="387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8" name="Line 1004"/>
              <p:cNvSpPr>
                <a:spLocks noChangeShapeType="1"/>
              </p:cNvSpPr>
              <p:nvPr/>
            </p:nvSpPr>
            <p:spPr bwMode="auto">
              <a:xfrm flipH="1" flipV="1">
                <a:off x="4064" y="3914"/>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09" name="Line 1005"/>
              <p:cNvSpPr>
                <a:spLocks noChangeShapeType="1"/>
              </p:cNvSpPr>
              <p:nvPr/>
            </p:nvSpPr>
            <p:spPr bwMode="auto">
              <a:xfrm flipV="1">
                <a:off x="4049" y="391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0" name="Line 1006"/>
              <p:cNvSpPr>
                <a:spLocks noChangeShapeType="1"/>
              </p:cNvSpPr>
              <p:nvPr/>
            </p:nvSpPr>
            <p:spPr bwMode="auto">
              <a:xfrm flipH="1" flipV="1">
                <a:off x="3893" y="393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1" name="Line 1007"/>
              <p:cNvSpPr>
                <a:spLocks noChangeShapeType="1"/>
              </p:cNvSpPr>
              <p:nvPr/>
            </p:nvSpPr>
            <p:spPr bwMode="auto">
              <a:xfrm flipV="1">
                <a:off x="3878" y="393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2" name="Line 1008"/>
              <p:cNvSpPr>
                <a:spLocks noChangeShapeType="1"/>
              </p:cNvSpPr>
              <p:nvPr/>
            </p:nvSpPr>
            <p:spPr bwMode="auto">
              <a:xfrm flipH="1" flipV="1">
                <a:off x="4588" y="3890"/>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3" name="Line 1009"/>
              <p:cNvSpPr>
                <a:spLocks noChangeShapeType="1"/>
              </p:cNvSpPr>
              <p:nvPr/>
            </p:nvSpPr>
            <p:spPr bwMode="auto">
              <a:xfrm flipV="1">
                <a:off x="4573" y="3890"/>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4" name="Line 1010"/>
              <p:cNvSpPr>
                <a:spLocks noChangeShapeType="1"/>
              </p:cNvSpPr>
              <p:nvPr/>
            </p:nvSpPr>
            <p:spPr bwMode="auto">
              <a:xfrm>
                <a:off x="4277" y="3242"/>
                <a:ext cx="15" cy="2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5" name="Line 1011"/>
              <p:cNvSpPr>
                <a:spLocks noChangeShapeType="1"/>
              </p:cNvSpPr>
              <p:nvPr/>
            </p:nvSpPr>
            <p:spPr bwMode="auto">
              <a:xfrm flipH="1" flipV="1">
                <a:off x="3978" y="3924"/>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6" name="Line 1012"/>
              <p:cNvSpPr>
                <a:spLocks noChangeShapeType="1"/>
              </p:cNvSpPr>
              <p:nvPr/>
            </p:nvSpPr>
            <p:spPr bwMode="auto">
              <a:xfrm flipV="1">
                <a:off x="3963" y="392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7" name="Line 1013"/>
              <p:cNvSpPr>
                <a:spLocks noChangeShapeType="1"/>
              </p:cNvSpPr>
              <p:nvPr/>
            </p:nvSpPr>
            <p:spPr bwMode="auto">
              <a:xfrm>
                <a:off x="4185" y="3295"/>
                <a:ext cx="27" cy="16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8" name="Line 1014"/>
              <p:cNvSpPr>
                <a:spLocks noChangeShapeType="1"/>
              </p:cNvSpPr>
              <p:nvPr/>
            </p:nvSpPr>
            <p:spPr bwMode="auto">
              <a:xfrm flipV="1">
                <a:off x="4197" y="3461"/>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19" name="Line 1015"/>
              <p:cNvSpPr>
                <a:spLocks noChangeShapeType="1"/>
              </p:cNvSpPr>
              <p:nvPr/>
            </p:nvSpPr>
            <p:spPr bwMode="auto">
              <a:xfrm flipV="1">
                <a:off x="4755" y="391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0" name="Line 1016"/>
              <p:cNvSpPr>
                <a:spLocks noChangeShapeType="1"/>
              </p:cNvSpPr>
              <p:nvPr/>
            </p:nvSpPr>
            <p:spPr bwMode="auto">
              <a:xfrm flipH="1" flipV="1">
                <a:off x="4290" y="3897"/>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1" name="Line 1017"/>
              <p:cNvSpPr>
                <a:spLocks noChangeShapeType="1"/>
              </p:cNvSpPr>
              <p:nvPr/>
            </p:nvSpPr>
            <p:spPr bwMode="auto">
              <a:xfrm flipV="1">
                <a:off x="4275" y="3897"/>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2" name="Line 1018"/>
              <p:cNvSpPr>
                <a:spLocks noChangeShapeType="1"/>
              </p:cNvSpPr>
              <p:nvPr/>
            </p:nvSpPr>
            <p:spPr bwMode="auto">
              <a:xfrm flipH="1" flipV="1">
                <a:off x="4134" y="3909"/>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3" name="Line 1019"/>
              <p:cNvSpPr>
                <a:spLocks noChangeShapeType="1"/>
              </p:cNvSpPr>
              <p:nvPr/>
            </p:nvSpPr>
            <p:spPr bwMode="auto">
              <a:xfrm flipV="1">
                <a:off x="4120" y="3909"/>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4" name="Line 1020"/>
              <p:cNvSpPr>
                <a:spLocks noChangeShapeType="1"/>
              </p:cNvSpPr>
              <p:nvPr/>
            </p:nvSpPr>
            <p:spPr bwMode="auto">
              <a:xfrm flipH="1" flipV="1">
                <a:off x="4376" y="3885"/>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5" name="Line 1021"/>
              <p:cNvSpPr>
                <a:spLocks noChangeShapeType="1"/>
              </p:cNvSpPr>
              <p:nvPr/>
            </p:nvSpPr>
            <p:spPr bwMode="auto">
              <a:xfrm flipV="1">
                <a:off x="4361" y="3885"/>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6" name="Line 1022"/>
              <p:cNvSpPr>
                <a:spLocks noChangeShapeType="1"/>
              </p:cNvSpPr>
              <p:nvPr/>
            </p:nvSpPr>
            <p:spPr bwMode="auto">
              <a:xfrm flipH="1" flipV="1">
                <a:off x="4205" y="3909"/>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7" name="Line 1023"/>
              <p:cNvSpPr>
                <a:spLocks noChangeShapeType="1"/>
              </p:cNvSpPr>
              <p:nvPr/>
            </p:nvSpPr>
            <p:spPr bwMode="auto">
              <a:xfrm flipV="1">
                <a:off x="4190" y="390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8" name="Line 0"/>
              <p:cNvSpPr>
                <a:spLocks noChangeShapeType="1"/>
              </p:cNvSpPr>
              <p:nvPr/>
            </p:nvSpPr>
            <p:spPr bwMode="auto">
              <a:xfrm flipH="1" flipV="1">
                <a:off x="3807" y="3945"/>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29" name="Line 1"/>
              <p:cNvSpPr>
                <a:spLocks noChangeShapeType="1"/>
              </p:cNvSpPr>
              <p:nvPr/>
            </p:nvSpPr>
            <p:spPr bwMode="auto">
              <a:xfrm flipH="1" flipV="1">
                <a:off x="4643" y="389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0" name="Line 2"/>
              <p:cNvSpPr>
                <a:spLocks noChangeShapeType="1"/>
              </p:cNvSpPr>
              <p:nvPr/>
            </p:nvSpPr>
            <p:spPr bwMode="auto">
              <a:xfrm flipV="1">
                <a:off x="4629" y="3898"/>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1" name="Line 3"/>
              <p:cNvSpPr>
                <a:spLocks noChangeShapeType="1"/>
              </p:cNvSpPr>
              <p:nvPr/>
            </p:nvSpPr>
            <p:spPr bwMode="auto">
              <a:xfrm flipH="1">
                <a:off x="4182" y="3469"/>
                <a:ext cx="15"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2" name="Line 4"/>
              <p:cNvSpPr>
                <a:spLocks noChangeShapeType="1"/>
              </p:cNvSpPr>
              <p:nvPr/>
            </p:nvSpPr>
            <p:spPr bwMode="auto">
              <a:xfrm>
                <a:off x="4156" y="3376"/>
                <a:ext cx="26" cy="10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3" name="Line 5"/>
              <p:cNvSpPr>
                <a:spLocks noChangeShapeType="1"/>
              </p:cNvSpPr>
              <p:nvPr/>
            </p:nvSpPr>
            <p:spPr bwMode="auto">
              <a:xfrm flipH="1" flipV="1">
                <a:off x="4446" y="388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4" name="Line 6"/>
              <p:cNvSpPr>
                <a:spLocks noChangeShapeType="1"/>
              </p:cNvSpPr>
              <p:nvPr/>
            </p:nvSpPr>
            <p:spPr bwMode="auto">
              <a:xfrm flipV="1">
                <a:off x="4432" y="3883"/>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5" name="Line 7"/>
              <p:cNvSpPr>
                <a:spLocks noChangeShapeType="1"/>
              </p:cNvSpPr>
              <p:nvPr/>
            </p:nvSpPr>
            <p:spPr bwMode="auto">
              <a:xfrm flipH="1" flipV="1">
                <a:off x="4049" y="3919"/>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6" name="Line 8"/>
              <p:cNvSpPr>
                <a:spLocks noChangeShapeType="1"/>
              </p:cNvSpPr>
              <p:nvPr/>
            </p:nvSpPr>
            <p:spPr bwMode="auto">
              <a:xfrm flipV="1">
                <a:off x="4034" y="3919"/>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7" name="Line 9"/>
              <p:cNvSpPr>
                <a:spLocks noChangeShapeType="1"/>
              </p:cNvSpPr>
              <p:nvPr/>
            </p:nvSpPr>
            <p:spPr bwMode="auto">
              <a:xfrm flipH="1" flipV="1">
                <a:off x="3878" y="3943"/>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8" name="Line 10"/>
              <p:cNvSpPr>
                <a:spLocks noChangeShapeType="1"/>
              </p:cNvSpPr>
              <p:nvPr/>
            </p:nvSpPr>
            <p:spPr bwMode="auto">
              <a:xfrm flipV="1">
                <a:off x="3863" y="394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39" name="Line 11"/>
              <p:cNvSpPr>
                <a:spLocks noChangeShapeType="1"/>
              </p:cNvSpPr>
              <p:nvPr/>
            </p:nvSpPr>
            <p:spPr bwMode="auto">
              <a:xfrm>
                <a:off x="4171" y="3330"/>
                <a:ext cx="26" cy="13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0" name="Line 12"/>
              <p:cNvSpPr>
                <a:spLocks noChangeShapeType="1"/>
              </p:cNvSpPr>
              <p:nvPr/>
            </p:nvSpPr>
            <p:spPr bwMode="auto">
              <a:xfrm flipH="1" flipV="1">
                <a:off x="4517" y="3881"/>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1" name="Line 13"/>
              <p:cNvSpPr>
                <a:spLocks noChangeShapeType="1"/>
              </p:cNvSpPr>
              <p:nvPr/>
            </p:nvSpPr>
            <p:spPr bwMode="auto">
              <a:xfrm flipV="1">
                <a:off x="4502" y="388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2" name="Line 14"/>
              <p:cNvSpPr>
                <a:spLocks noChangeShapeType="1"/>
              </p:cNvSpPr>
              <p:nvPr/>
            </p:nvSpPr>
            <p:spPr bwMode="auto">
              <a:xfrm flipH="1" flipV="1">
                <a:off x="4120" y="3917"/>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3" name="Line 15"/>
              <p:cNvSpPr>
                <a:spLocks noChangeShapeType="1"/>
              </p:cNvSpPr>
              <p:nvPr/>
            </p:nvSpPr>
            <p:spPr bwMode="auto">
              <a:xfrm flipV="1">
                <a:off x="4105" y="391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4" name="Line 16"/>
              <p:cNvSpPr>
                <a:spLocks noChangeShapeType="1"/>
              </p:cNvSpPr>
              <p:nvPr/>
            </p:nvSpPr>
            <p:spPr bwMode="auto">
              <a:xfrm flipH="1" flipV="1">
                <a:off x="4275" y="3904"/>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5" name="Line 17"/>
              <p:cNvSpPr>
                <a:spLocks noChangeShapeType="1"/>
              </p:cNvSpPr>
              <p:nvPr/>
            </p:nvSpPr>
            <p:spPr bwMode="auto">
              <a:xfrm flipV="1">
                <a:off x="4261" y="3904"/>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6" name="Line 18"/>
              <p:cNvSpPr>
                <a:spLocks noChangeShapeType="1"/>
              </p:cNvSpPr>
              <p:nvPr/>
            </p:nvSpPr>
            <p:spPr bwMode="auto">
              <a:xfrm flipH="1" flipV="1">
                <a:off x="3963" y="392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7" name="Line 19"/>
              <p:cNvSpPr>
                <a:spLocks noChangeShapeType="1"/>
              </p:cNvSpPr>
              <p:nvPr/>
            </p:nvSpPr>
            <p:spPr bwMode="auto">
              <a:xfrm flipV="1">
                <a:off x="3949" y="3928"/>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8" name="Line 20"/>
              <p:cNvSpPr>
                <a:spLocks noChangeShapeType="1"/>
              </p:cNvSpPr>
              <p:nvPr/>
            </p:nvSpPr>
            <p:spPr bwMode="auto">
              <a:xfrm flipH="1" flipV="1">
                <a:off x="4573" y="3892"/>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49" name="Line 21"/>
              <p:cNvSpPr>
                <a:spLocks noChangeShapeType="1"/>
              </p:cNvSpPr>
              <p:nvPr/>
            </p:nvSpPr>
            <p:spPr bwMode="auto">
              <a:xfrm flipV="1">
                <a:off x="4558" y="3892"/>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0" name="Line 22"/>
              <p:cNvSpPr>
                <a:spLocks noChangeShapeType="1"/>
              </p:cNvSpPr>
              <p:nvPr/>
            </p:nvSpPr>
            <p:spPr bwMode="auto">
              <a:xfrm flipH="1" flipV="1">
                <a:off x="4699" y="3906"/>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1" name="Line 23"/>
              <p:cNvSpPr>
                <a:spLocks noChangeShapeType="1"/>
              </p:cNvSpPr>
              <p:nvPr/>
            </p:nvSpPr>
            <p:spPr bwMode="auto">
              <a:xfrm>
                <a:off x="4685" y="3906"/>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2" name="Line 24"/>
              <p:cNvSpPr>
                <a:spLocks noChangeShapeType="1"/>
              </p:cNvSpPr>
              <p:nvPr/>
            </p:nvSpPr>
            <p:spPr bwMode="auto">
              <a:xfrm flipH="1" flipV="1">
                <a:off x="4361" y="3890"/>
                <a:ext cx="26"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3" name="Line 25"/>
              <p:cNvSpPr>
                <a:spLocks noChangeShapeType="1"/>
              </p:cNvSpPr>
              <p:nvPr/>
            </p:nvSpPr>
            <p:spPr bwMode="auto">
              <a:xfrm flipV="1">
                <a:off x="4346" y="3890"/>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4" name="Line 26"/>
              <p:cNvSpPr>
                <a:spLocks noChangeShapeType="1"/>
              </p:cNvSpPr>
              <p:nvPr/>
            </p:nvSpPr>
            <p:spPr bwMode="auto">
              <a:xfrm flipH="1" flipV="1">
                <a:off x="4190" y="3914"/>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5" name="Line 27"/>
              <p:cNvSpPr>
                <a:spLocks noChangeShapeType="1"/>
              </p:cNvSpPr>
              <p:nvPr/>
            </p:nvSpPr>
            <p:spPr bwMode="auto">
              <a:xfrm flipV="1">
                <a:off x="4175" y="391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6" name="Line 28"/>
              <p:cNvSpPr>
                <a:spLocks noChangeShapeType="1"/>
              </p:cNvSpPr>
              <p:nvPr/>
            </p:nvSpPr>
            <p:spPr bwMode="auto">
              <a:xfrm flipH="1" flipV="1">
                <a:off x="4034" y="3925"/>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7" name="Line 29"/>
              <p:cNvSpPr>
                <a:spLocks noChangeShapeType="1"/>
              </p:cNvSpPr>
              <p:nvPr/>
            </p:nvSpPr>
            <p:spPr bwMode="auto">
              <a:xfrm flipV="1">
                <a:off x="4019" y="3925"/>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8" name="Line 30"/>
              <p:cNvSpPr>
                <a:spLocks noChangeShapeType="1"/>
              </p:cNvSpPr>
              <p:nvPr/>
            </p:nvSpPr>
            <p:spPr bwMode="auto">
              <a:xfrm flipH="1" flipV="1">
                <a:off x="4432" y="388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59" name="Line 31"/>
              <p:cNvSpPr>
                <a:spLocks noChangeShapeType="1"/>
              </p:cNvSpPr>
              <p:nvPr/>
            </p:nvSpPr>
            <p:spPr bwMode="auto">
              <a:xfrm flipV="1">
                <a:off x="4417" y="388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0" name="Line 32"/>
              <p:cNvSpPr>
                <a:spLocks noChangeShapeType="1"/>
              </p:cNvSpPr>
              <p:nvPr/>
            </p:nvSpPr>
            <p:spPr bwMode="auto">
              <a:xfrm>
                <a:off x="4741" y="3915"/>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1" name="Line 33"/>
              <p:cNvSpPr>
                <a:spLocks noChangeShapeType="1"/>
              </p:cNvSpPr>
              <p:nvPr/>
            </p:nvSpPr>
            <p:spPr bwMode="auto">
              <a:xfrm flipH="1" flipV="1">
                <a:off x="4629" y="3901"/>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2" name="Line 34"/>
              <p:cNvSpPr>
                <a:spLocks noChangeShapeType="1"/>
              </p:cNvSpPr>
              <p:nvPr/>
            </p:nvSpPr>
            <p:spPr bwMode="auto">
              <a:xfrm flipV="1">
                <a:off x="4614" y="390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3" name="Line 35"/>
              <p:cNvSpPr>
                <a:spLocks noChangeShapeType="1"/>
              </p:cNvSpPr>
              <p:nvPr/>
            </p:nvSpPr>
            <p:spPr bwMode="auto">
              <a:xfrm flipH="1" flipV="1">
                <a:off x="3949" y="393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4" name="Line 36"/>
              <p:cNvSpPr>
                <a:spLocks noChangeShapeType="1"/>
              </p:cNvSpPr>
              <p:nvPr/>
            </p:nvSpPr>
            <p:spPr bwMode="auto">
              <a:xfrm flipV="1">
                <a:off x="3934" y="3935"/>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5" name="Line 37"/>
              <p:cNvSpPr>
                <a:spLocks noChangeShapeType="1"/>
              </p:cNvSpPr>
              <p:nvPr/>
            </p:nvSpPr>
            <p:spPr bwMode="auto">
              <a:xfrm>
                <a:off x="4262" y="3222"/>
                <a:ext cx="26" cy="9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6" name="Line 38"/>
              <p:cNvSpPr>
                <a:spLocks noChangeShapeType="1"/>
              </p:cNvSpPr>
              <p:nvPr/>
            </p:nvSpPr>
            <p:spPr bwMode="auto">
              <a:xfrm>
                <a:off x="4274" y="3293"/>
                <a:ext cx="14" cy="2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7" name="Line 39"/>
              <p:cNvSpPr>
                <a:spLocks noChangeShapeType="1"/>
              </p:cNvSpPr>
              <p:nvPr/>
            </p:nvSpPr>
            <p:spPr bwMode="auto">
              <a:xfrm flipH="1" flipV="1">
                <a:off x="4261" y="391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8" name="Line 40"/>
              <p:cNvSpPr>
                <a:spLocks noChangeShapeType="1"/>
              </p:cNvSpPr>
              <p:nvPr/>
            </p:nvSpPr>
            <p:spPr bwMode="auto">
              <a:xfrm flipV="1">
                <a:off x="4246" y="391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69" name="Line 41"/>
              <p:cNvSpPr>
                <a:spLocks noChangeShapeType="1"/>
              </p:cNvSpPr>
              <p:nvPr/>
            </p:nvSpPr>
            <p:spPr bwMode="auto">
              <a:xfrm flipH="1" flipV="1">
                <a:off x="3863" y="3947"/>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0" name="Line 42"/>
              <p:cNvSpPr>
                <a:spLocks noChangeShapeType="1"/>
              </p:cNvSpPr>
              <p:nvPr/>
            </p:nvSpPr>
            <p:spPr bwMode="auto">
              <a:xfrm flipV="1">
                <a:off x="3849" y="3947"/>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1" name="Line 43"/>
              <p:cNvSpPr>
                <a:spLocks noChangeShapeType="1"/>
              </p:cNvSpPr>
              <p:nvPr/>
            </p:nvSpPr>
            <p:spPr bwMode="auto">
              <a:xfrm flipH="1" flipV="1">
                <a:off x="4346" y="3897"/>
                <a:ext cx="26" cy="1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2" name="Line 44"/>
              <p:cNvSpPr>
                <a:spLocks noChangeShapeType="1"/>
              </p:cNvSpPr>
              <p:nvPr/>
            </p:nvSpPr>
            <p:spPr bwMode="auto">
              <a:xfrm flipV="1">
                <a:off x="4331" y="3897"/>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3" name="Line 45"/>
              <p:cNvSpPr>
                <a:spLocks noChangeShapeType="1"/>
              </p:cNvSpPr>
              <p:nvPr/>
            </p:nvSpPr>
            <p:spPr bwMode="auto">
              <a:xfrm flipH="1" flipV="1">
                <a:off x="4105" y="3921"/>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4" name="Line 46"/>
              <p:cNvSpPr>
                <a:spLocks noChangeShapeType="1"/>
              </p:cNvSpPr>
              <p:nvPr/>
            </p:nvSpPr>
            <p:spPr bwMode="auto">
              <a:xfrm flipV="1">
                <a:off x="4090" y="392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5" name="Line 47"/>
              <p:cNvSpPr>
                <a:spLocks noChangeShapeType="1"/>
              </p:cNvSpPr>
              <p:nvPr/>
            </p:nvSpPr>
            <p:spPr bwMode="auto">
              <a:xfrm flipH="1" flipV="1">
                <a:off x="4502" y="3884"/>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6" name="Line 48"/>
              <p:cNvSpPr>
                <a:spLocks noChangeShapeType="1"/>
              </p:cNvSpPr>
              <p:nvPr/>
            </p:nvSpPr>
            <p:spPr bwMode="auto">
              <a:xfrm flipV="1">
                <a:off x="4487" y="388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7" name="Line 49"/>
              <p:cNvSpPr>
                <a:spLocks noChangeShapeType="1"/>
              </p:cNvSpPr>
              <p:nvPr/>
            </p:nvSpPr>
            <p:spPr bwMode="auto">
              <a:xfrm flipH="1" flipV="1">
                <a:off x="4175" y="3919"/>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8" name="Line 50"/>
              <p:cNvSpPr>
                <a:spLocks noChangeShapeType="1"/>
              </p:cNvSpPr>
              <p:nvPr/>
            </p:nvSpPr>
            <p:spPr bwMode="auto">
              <a:xfrm flipV="1">
                <a:off x="4161" y="3919"/>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79" name="Line 51"/>
              <p:cNvSpPr>
                <a:spLocks noChangeShapeType="1"/>
              </p:cNvSpPr>
              <p:nvPr/>
            </p:nvSpPr>
            <p:spPr bwMode="auto">
              <a:xfrm flipH="1" flipV="1">
                <a:off x="3934" y="3943"/>
                <a:ext cx="26"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0" name="Line 52"/>
              <p:cNvSpPr>
                <a:spLocks noChangeShapeType="1"/>
              </p:cNvSpPr>
              <p:nvPr/>
            </p:nvSpPr>
            <p:spPr bwMode="auto">
              <a:xfrm flipV="1">
                <a:off x="3919" y="394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1" name="Line 53"/>
              <p:cNvSpPr>
                <a:spLocks noChangeShapeType="1"/>
              </p:cNvSpPr>
              <p:nvPr/>
            </p:nvSpPr>
            <p:spPr bwMode="auto">
              <a:xfrm flipH="1">
                <a:off x="4159" y="3345"/>
                <a:ext cx="7" cy="1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2" name="Line 54"/>
              <p:cNvSpPr>
                <a:spLocks noChangeShapeType="1"/>
              </p:cNvSpPr>
              <p:nvPr/>
            </p:nvSpPr>
            <p:spPr bwMode="auto">
              <a:xfrm flipH="1">
                <a:off x="4159" y="3310"/>
                <a:ext cx="15" cy="5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3" name="Line 55"/>
              <p:cNvSpPr>
                <a:spLocks noChangeShapeType="1"/>
              </p:cNvSpPr>
              <p:nvPr/>
            </p:nvSpPr>
            <p:spPr bwMode="auto">
              <a:xfrm flipH="1" flipV="1">
                <a:off x="4019" y="3930"/>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4" name="Line 56"/>
              <p:cNvSpPr>
                <a:spLocks noChangeShapeType="1"/>
              </p:cNvSpPr>
              <p:nvPr/>
            </p:nvSpPr>
            <p:spPr bwMode="auto">
              <a:xfrm flipV="1">
                <a:off x="4005" y="3930"/>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5" name="Line 57"/>
              <p:cNvSpPr>
                <a:spLocks noChangeShapeType="1"/>
              </p:cNvSpPr>
              <p:nvPr/>
            </p:nvSpPr>
            <p:spPr bwMode="auto">
              <a:xfrm flipH="1" flipV="1">
                <a:off x="4417" y="3893"/>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6" name="Line 58"/>
              <p:cNvSpPr>
                <a:spLocks noChangeShapeType="1"/>
              </p:cNvSpPr>
              <p:nvPr/>
            </p:nvSpPr>
            <p:spPr bwMode="auto">
              <a:xfrm flipV="1">
                <a:off x="4402" y="389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7" name="Line 59"/>
              <p:cNvSpPr>
                <a:spLocks noChangeShapeType="1"/>
              </p:cNvSpPr>
              <p:nvPr/>
            </p:nvSpPr>
            <p:spPr bwMode="auto">
              <a:xfrm flipH="1" flipV="1">
                <a:off x="4558" y="3894"/>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8" name="Line 60"/>
              <p:cNvSpPr>
                <a:spLocks noChangeShapeType="1"/>
              </p:cNvSpPr>
              <p:nvPr/>
            </p:nvSpPr>
            <p:spPr bwMode="auto">
              <a:xfrm flipV="1">
                <a:off x="4543" y="389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89" name="Line 61"/>
              <p:cNvSpPr>
                <a:spLocks noChangeShapeType="1"/>
              </p:cNvSpPr>
              <p:nvPr/>
            </p:nvSpPr>
            <p:spPr bwMode="auto">
              <a:xfrm flipH="1" flipV="1">
                <a:off x="4331" y="3905"/>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0" name="Line 62"/>
              <p:cNvSpPr>
                <a:spLocks noChangeShapeType="1"/>
              </p:cNvSpPr>
              <p:nvPr/>
            </p:nvSpPr>
            <p:spPr bwMode="auto">
              <a:xfrm flipV="1">
                <a:off x="4317" y="3905"/>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1" name="Line 63"/>
              <p:cNvSpPr>
                <a:spLocks noChangeShapeType="1"/>
              </p:cNvSpPr>
              <p:nvPr/>
            </p:nvSpPr>
            <p:spPr bwMode="auto">
              <a:xfrm flipH="1" flipV="1">
                <a:off x="4246" y="3917"/>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2" name="Line 64"/>
              <p:cNvSpPr>
                <a:spLocks noChangeShapeType="1"/>
              </p:cNvSpPr>
              <p:nvPr/>
            </p:nvSpPr>
            <p:spPr bwMode="auto">
              <a:xfrm flipV="1">
                <a:off x="4231" y="391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3" name="Line 65"/>
              <p:cNvSpPr>
                <a:spLocks noChangeShapeType="1"/>
              </p:cNvSpPr>
              <p:nvPr/>
            </p:nvSpPr>
            <p:spPr bwMode="auto">
              <a:xfrm flipH="1" flipV="1">
                <a:off x="4685" y="390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4" name="Line 66"/>
              <p:cNvSpPr>
                <a:spLocks noChangeShapeType="1"/>
              </p:cNvSpPr>
              <p:nvPr/>
            </p:nvSpPr>
            <p:spPr bwMode="auto">
              <a:xfrm flipV="1">
                <a:off x="4670" y="390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5" name="Line 67"/>
              <p:cNvSpPr>
                <a:spLocks noChangeShapeType="1"/>
              </p:cNvSpPr>
              <p:nvPr/>
            </p:nvSpPr>
            <p:spPr bwMode="auto">
              <a:xfrm flipH="1" flipV="1">
                <a:off x="3849" y="3951"/>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6" name="Line 68"/>
              <p:cNvSpPr>
                <a:spLocks noChangeShapeType="1"/>
              </p:cNvSpPr>
              <p:nvPr/>
            </p:nvSpPr>
            <p:spPr bwMode="auto">
              <a:xfrm flipV="1">
                <a:off x="3834" y="395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7" name="Line 69"/>
              <p:cNvSpPr>
                <a:spLocks noChangeShapeType="1"/>
              </p:cNvSpPr>
              <p:nvPr/>
            </p:nvSpPr>
            <p:spPr bwMode="auto">
              <a:xfrm flipH="1" flipV="1">
                <a:off x="4090" y="392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8" name="Line 70"/>
              <p:cNvSpPr>
                <a:spLocks noChangeShapeType="1"/>
              </p:cNvSpPr>
              <p:nvPr/>
            </p:nvSpPr>
            <p:spPr bwMode="auto">
              <a:xfrm flipV="1">
                <a:off x="4075" y="392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899" name="Line 71"/>
              <p:cNvSpPr>
                <a:spLocks noChangeShapeType="1"/>
              </p:cNvSpPr>
              <p:nvPr/>
            </p:nvSpPr>
            <p:spPr bwMode="auto">
              <a:xfrm flipH="1" flipV="1">
                <a:off x="4614" y="3903"/>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0" name="Line 72"/>
              <p:cNvSpPr>
                <a:spLocks noChangeShapeType="1"/>
              </p:cNvSpPr>
              <p:nvPr/>
            </p:nvSpPr>
            <p:spPr bwMode="auto">
              <a:xfrm flipV="1">
                <a:off x="4599" y="3903"/>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1" name="Line 73"/>
              <p:cNvSpPr>
                <a:spLocks noChangeShapeType="1"/>
              </p:cNvSpPr>
              <p:nvPr/>
            </p:nvSpPr>
            <p:spPr bwMode="auto">
              <a:xfrm flipH="1" flipV="1">
                <a:off x="4487" y="3888"/>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2" name="Line 74"/>
              <p:cNvSpPr>
                <a:spLocks noChangeShapeType="1"/>
              </p:cNvSpPr>
              <p:nvPr/>
            </p:nvSpPr>
            <p:spPr bwMode="auto">
              <a:xfrm flipV="1">
                <a:off x="4473" y="388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3" name="Line 75"/>
              <p:cNvSpPr>
                <a:spLocks noChangeShapeType="1"/>
              </p:cNvSpPr>
              <p:nvPr/>
            </p:nvSpPr>
            <p:spPr bwMode="auto">
              <a:xfrm flipH="1" flipV="1">
                <a:off x="4402" y="3900"/>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4" name="Line 76"/>
              <p:cNvSpPr>
                <a:spLocks noChangeShapeType="1"/>
              </p:cNvSpPr>
              <p:nvPr/>
            </p:nvSpPr>
            <p:spPr bwMode="auto">
              <a:xfrm flipV="1">
                <a:off x="4387" y="3900"/>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5" name="Line 77"/>
              <p:cNvSpPr>
                <a:spLocks noChangeShapeType="1"/>
              </p:cNvSpPr>
              <p:nvPr/>
            </p:nvSpPr>
            <p:spPr bwMode="auto">
              <a:xfrm flipH="1" flipV="1">
                <a:off x="4161" y="3924"/>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6" name="Line 78"/>
              <p:cNvSpPr>
                <a:spLocks noChangeShapeType="1"/>
              </p:cNvSpPr>
              <p:nvPr/>
            </p:nvSpPr>
            <p:spPr bwMode="auto">
              <a:xfrm flipV="1">
                <a:off x="4146" y="392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7" name="Line 79"/>
              <p:cNvSpPr>
                <a:spLocks noChangeShapeType="1"/>
              </p:cNvSpPr>
              <p:nvPr/>
            </p:nvSpPr>
            <p:spPr bwMode="auto">
              <a:xfrm>
                <a:off x="4726" y="391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8" name="Line 80"/>
              <p:cNvSpPr>
                <a:spLocks noChangeShapeType="1"/>
              </p:cNvSpPr>
              <p:nvPr/>
            </p:nvSpPr>
            <p:spPr bwMode="auto">
              <a:xfrm flipH="1" flipV="1">
                <a:off x="3919" y="3948"/>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09" name="Line 81"/>
              <p:cNvSpPr>
                <a:spLocks noChangeShapeType="1"/>
              </p:cNvSpPr>
              <p:nvPr/>
            </p:nvSpPr>
            <p:spPr bwMode="auto">
              <a:xfrm flipV="1">
                <a:off x="3904" y="394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0" name="Line 82"/>
              <p:cNvSpPr>
                <a:spLocks noChangeShapeType="1"/>
              </p:cNvSpPr>
              <p:nvPr/>
            </p:nvSpPr>
            <p:spPr bwMode="auto">
              <a:xfrm flipH="1" flipV="1">
                <a:off x="4317" y="3910"/>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1" name="Line 83"/>
              <p:cNvSpPr>
                <a:spLocks noChangeShapeType="1"/>
              </p:cNvSpPr>
              <p:nvPr/>
            </p:nvSpPr>
            <p:spPr bwMode="auto">
              <a:xfrm flipV="1">
                <a:off x="4302" y="391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2" name="Line 84"/>
              <p:cNvSpPr>
                <a:spLocks noChangeShapeType="1"/>
              </p:cNvSpPr>
              <p:nvPr/>
            </p:nvSpPr>
            <p:spPr bwMode="auto">
              <a:xfrm flipH="1" flipV="1">
                <a:off x="4231" y="392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3" name="Line 85"/>
              <p:cNvSpPr>
                <a:spLocks noChangeShapeType="1"/>
              </p:cNvSpPr>
              <p:nvPr/>
            </p:nvSpPr>
            <p:spPr bwMode="auto">
              <a:xfrm flipV="1">
                <a:off x="4217" y="3922"/>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4" name="Line 86"/>
              <p:cNvSpPr>
                <a:spLocks noChangeShapeType="1"/>
              </p:cNvSpPr>
              <p:nvPr/>
            </p:nvSpPr>
            <p:spPr bwMode="auto">
              <a:xfrm flipH="1" flipV="1">
                <a:off x="4005" y="393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5" name="Line 87"/>
              <p:cNvSpPr>
                <a:spLocks noChangeShapeType="1"/>
              </p:cNvSpPr>
              <p:nvPr/>
            </p:nvSpPr>
            <p:spPr bwMode="auto">
              <a:xfrm flipV="1">
                <a:off x="3990" y="393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6" name="Line 88"/>
              <p:cNvSpPr>
                <a:spLocks noChangeShapeType="1"/>
              </p:cNvSpPr>
              <p:nvPr/>
            </p:nvSpPr>
            <p:spPr bwMode="auto">
              <a:xfrm flipH="1" flipV="1">
                <a:off x="3834" y="3957"/>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7" name="Line 89"/>
              <p:cNvSpPr>
                <a:spLocks noChangeShapeType="1"/>
              </p:cNvSpPr>
              <p:nvPr/>
            </p:nvSpPr>
            <p:spPr bwMode="auto">
              <a:xfrm flipH="1" flipV="1">
                <a:off x="4543" y="3896"/>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8" name="Line 90"/>
              <p:cNvSpPr>
                <a:spLocks noChangeShapeType="1"/>
              </p:cNvSpPr>
              <p:nvPr/>
            </p:nvSpPr>
            <p:spPr bwMode="auto">
              <a:xfrm flipV="1">
                <a:off x="4529" y="3896"/>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19" name="Line 91"/>
              <p:cNvSpPr>
                <a:spLocks noChangeShapeType="1"/>
              </p:cNvSpPr>
              <p:nvPr/>
            </p:nvSpPr>
            <p:spPr bwMode="auto">
              <a:xfrm flipH="1" flipV="1">
                <a:off x="4387" y="390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0" name="Line 92"/>
              <p:cNvSpPr>
                <a:spLocks noChangeShapeType="1"/>
              </p:cNvSpPr>
              <p:nvPr/>
            </p:nvSpPr>
            <p:spPr bwMode="auto">
              <a:xfrm flipV="1">
                <a:off x="4372" y="390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1" name="Line 93"/>
              <p:cNvSpPr>
                <a:spLocks noChangeShapeType="1"/>
              </p:cNvSpPr>
              <p:nvPr/>
            </p:nvSpPr>
            <p:spPr bwMode="auto">
              <a:xfrm flipH="1" flipV="1">
                <a:off x="4075" y="3931"/>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2" name="Line 94"/>
              <p:cNvSpPr>
                <a:spLocks noChangeShapeType="1"/>
              </p:cNvSpPr>
              <p:nvPr/>
            </p:nvSpPr>
            <p:spPr bwMode="auto">
              <a:xfrm flipV="1">
                <a:off x="4060" y="393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3" name="Line 95"/>
              <p:cNvSpPr>
                <a:spLocks noChangeShapeType="1"/>
              </p:cNvSpPr>
              <p:nvPr/>
            </p:nvSpPr>
            <p:spPr bwMode="auto">
              <a:xfrm flipH="1">
                <a:off x="4141" y="3376"/>
                <a:ext cx="15" cy="5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4" name="Line 96"/>
              <p:cNvSpPr>
                <a:spLocks noChangeShapeType="1"/>
              </p:cNvSpPr>
              <p:nvPr/>
            </p:nvSpPr>
            <p:spPr bwMode="auto">
              <a:xfrm flipH="1" flipV="1">
                <a:off x="4670" y="3908"/>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5" name="Line 97"/>
              <p:cNvSpPr>
                <a:spLocks noChangeShapeType="1"/>
              </p:cNvSpPr>
              <p:nvPr/>
            </p:nvSpPr>
            <p:spPr bwMode="auto">
              <a:xfrm flipV="1">
                <a:off x="4655" y="390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6" name="Line 98"/>
              <p:cNvSpPr>
                <a:spLocks noChangeShapeType="1"/>
              </p:cNvSpPr>
              <p:nvPr/>
            </p:nvSpPr>
            <p:spPr bwMode="auto">
              <a:xfrm flipH="1" flipV="1">
                <a:off x="4473" y="389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7" name="Line 99"/>
              <p:cNvSpPr>
                <a:spLocks noChangeShapeType="1"/>
              </p:cNvSpPr>
              <p:nvPr/>
            </p:nvSpPr>
            <p:spPr bwMode="auto">
              <a:xfrm flipV="1">
                <a:off x="4458" y="389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8" name="Line 100"/>
              <p:cNvSpPr>
                <a:spLocks noChangeShapeType="1"/>
              </p:cNvSpPr>
              <p:nvPr/>
            </p:nvSpPr>
            <p:spPr bwMode="auto">
              <a:xfrm flipH="1" flipV="1">
                <a:off x="4146" y="3929"/>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29" name="Line 101"/>
              <p:cNvSpPr>
                <a:spLocks noChangeShapeType="1"/>
              </p:cNvSpPr>
              <p:nvPr/>
            </p:nvSpPr>
            <p:spPr bwMode="auto">
              <a:xfrm flipV="1">
                <a:off x="4131" y="392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0" name="Line 102"/>
              <p:cNvSpPr>
                <a:spLocks noChangeShapeType="1"/>
              </p:cNvSpPr>
              <p:nvPr/>
            </p:nvSpPr>
            <p:spPr bwMode="auto">
              <a:xfrm>
                <a:off x="4262" y="3222"/>
                <a:ext cx="15"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1" name="Line 103"/>
              <p:cNvSpPr>
                <a:spLocks noChangeShapeType="1"/>
              </p:cNvSpPr>
              <p:nvPr/>
            </p:nvSpPr>
            <p:spPr bwMode="auto">
              <a:xfrm flipH="1" flipV="1">
                <a:off x="4302" y="3915"/>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2" name="Line 104"/>
              <p:cNvSpPr>
                <a:spLocks noChangeShapeType="1"/>
              </p:cNvSpPr>
              <p:nvPr/>
            </p:nvSpPr>
            <p:spPr bwMode="auto">
              <a:xfrm flipV="1">
                <a:off x="4287" y="3915"/>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3" name="Line 105"/>
              <p:cNvSpPr>
                <a:spLocks noChangeShapeType="1"/>
              </p:cNvSpPr>
              <p:nvPr/>
            </p:nvSpPr>
            <p:spPr bwMode="auto">
              <a:xfrm flipH="1" flipV="1">
                <a:off x="4599" y="3904"/>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4" name="Line 106"/>
              <p:cNvSpPr>
                <a:spLocks noChangeShapeType="1"/>
              </p:cNvSpPr>
              <p:nvPr/>
            </p:nvSpPr>
            <p:spPr bwMode="auto">
              <a:xfrm flipV="1">
                <a:off x="4585" y="3904"/>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5" name="Line 107"/>
              <p:cNvSpPr>
                <a:spLocks noChangeShapeType="1"/>
              </p:cNvSpPr>
              <p:nvPr/>
            </p:nvSpPr>
            <p:spPr bwMode="auto">
              <a:xfrm flipH="1" flipV="1">
                <a:off x="4217" y="392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6" name="Line 108"/>
              <p:cNvSpPr>
                <a:spLocks noChangeShapeType="1"/>
              </p:cNvSpPr>
              <p:nvPr/>
            </p:nvSpPr>
            <p:spPr bwMode="auto">
              <a:xfrm flipV="1">
                <a:off x="4202" y="392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7" name="Line 109"/>
              <p:cNvSpPr>
                <a:spLocks noChangeShapeType="1"/>
              </p:cNvSpPr>
              <p:nvPr/>
            </p:nvSpPr>
            <p:spPr bwMode="auto">
              <a:xfrm flipH="1" flipV="1">
                <a:off x="4372" y="391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8" name="Line 110"/>
              <p:cNvSpPr>
                <a:spLocks noChangeShapeType="1"/>
              </p:cNvSpPr>
              <p:nvPr/>
            </p:nvSpPr>
            <p:spPr bwMode="auto">
              <a:xfrm flipV="1">
                <a:off x="4358" y="3914"/>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39" name="Line 111"/>
              <p:cNvSpPr>
                <a:spLocks noChangeShapeType="1"/>
              </p:cNvSpPr>
              <p:nvPr/>
            </p:nvSpPr>
            <p:spPr bwMode="auto">
              <a:xfrm flipH="1" flipV="1">
                <a:off x="3904" y="3950"/>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0" name="Line 112"/>
              <p:cNvSpPr>
                <a:spLocks noChangeShapeType="1"/>
              </p:cNvSpPr>
              <p:nvPr/>
            </p:nvSpPr>
            <p:spPr bwMode="auto">
              <a:xfrm flipV="1">
                <a:off x="3890" y="3950"/>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1" name="Line 113"/>
              <p:cNvSpPr>
                <a:spLocks noChangeShapeType="1"/>
              </p:cNvSpPr>
              <p:nvPr/>
            </p:nvSpPr>
            <p:spPr bwMode="auto">
              <a:xfrm flipH="1" flipV="1">
                <a:off x="3990" y="3937"/>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2" name="Line 114"/>
              <p:cNvSpPr>
                <a:spLocks noChangeShapeType="1"/>
              </p:cNvSpPr>
              <p:nvPr/>
            </p:nvSpPr>
            <p:spPr bwMode="auto">
              <a:xfrm flipV="1">
                <a:off x="3975" y="3937"/>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3" name="Line 115"/>
              <p:cNvSpPr>
                <a:spLocks noChangeShapeType="1"/>
              </p:cNvSpPr>
              <p:nvPr/>
            </p:nvSpPr>
            <p:spPr bwMode="auto">
              <a:xfrm flipV="1">
                <a:off x="4711" y="3915"/>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4" name="Line 116"/>
              <p:cNvSpPr>
                <a:spLocks noChangeShapeType="1"/>
              </p:cNvSpPr>
              <p:nvPr/>
            </p:nvSpPr>
            <p:spPr bwMode="auto">
              <a:xfrm flipH="1" flipV="1">
                <a:off x="4060" y="393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5" name="Line 117"/>
              <p:cNvSpPr>
                <a:spLocks noChangeShapeType="1"/>
              </p:cNvSpPr>
              <p:nvPr/>
            </p:nvSpPr>
            <p:spPr bwMode="auto">
              <a:xfrm flipV="1">
                <a:off x="4046" y="3936"/>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6" name="Line 118"/>
              <p:cNvSpPr>
                <a:spLocks noChangeShapeType="1"/>
              </p:cNvSpPr>
              <p:nvPr/>
            </p:nvSpPr>
            <p:spPr bwMode="auto">
              <a:xfrm flipH="1" flipV="1">
                <a:off x="4529" y="3900"/>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7" name="Line 119"/>
              <p:cNvSpPr>
                <a:spLocks noChangeShapeType="1"/>
              </p:cNvSpPr>
              <p:nvPr/>
            </p:nvSpPr>
            <p:spPr bwMode="auto">
              <a:xfrm flipV="1">
                <a:off x="4514" y="390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8" name="Line 120"/>
              <p:cNvSpPr>
                <a:spLocks noChangeShapeType="1"/>
              </p:cNvSpPr>
              <p:nvPr/>
            </p:nvSpPr>
            <p:spPr bwMode="auto">
              <a:xfrm flipH="1" flipV="1">
                <a:off x="4458" y="389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49" name="Line 121"/>
              <p:cNvSpPr>
                <a:spLocks noChangeShapeType="1"/>
              </p:cNvSpPr>
              <p:nvPr/>
            </p:nvSpPr>
            <p:spPr bwMode="auto">
              <a:xfrm flipV="1">
                <a:off x="4443" y="389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0" name="Line 122"/>
              <p:cNvSpPr>
                <a:spLocks noChangeShapeType="1"/>
              </p:cNvSpPr>
              <p:nvPr/>
            </p:nvSpPr>
            <p:spPr bwMode="auto">
              <a:xfrm flipH="1" flipV="1">
                <a:off x="4131" y="3933"/>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1" name="Line 123"/>
              <p:cNvSpPr>
                <a:spLocks noChangeShapeType="1"/>
              </p:cNvSpPr>
              <p:nvPr/>
            </p:nvSpPr>
            <p:spPr bwMode="auto">
              <a:xfrm flipV="1">
                <a:off x="4116" y="393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2" name="Line 124"/>
              <p:cNvSpPr>
                <a:spLocks noChangeShapeType="1"/>
              </p:cNvSpPr>
              <p:nvPr/>
            </p:nvSpPr>
            <p:spPr bwMode="auto">
              <a:xfrm flipH="1" flipV="1">
                <a:off x="4287" y="3921"/>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3" name="Line 125"/>
              <p:cNvSpPr>
                <a:spLocks noChangeShapeType="1"/>
              </p:cNvSpPr>
              <p:nvPr/>
            </p:nvSpPr>
            <p:spPr bwMode="auto">
              <a:xfrm flipV="1">
                <a:off x="4272" y="392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4" name="Line 126"/>
              <p:cNvSpPr>
                <a:spLocks noChangeShapeType="1"/>
              </p:cNvSpPr>
              <p:nvPr/>
            </p:nvSpPr>
            <p:spPr bwMode="auto">
              <a:xfrm flipH="1" flipV="1">
                <a:off x="4655" y="3910"/>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5" name="Line 127"/>
              <p:cNvSpPr>
                <a:spLocks noChangeShapeType="1"/>
              </p:cNvSpPr>
              <p:nvPr/>
            </p:nvSpPr>
            <p:spPr bwMode="auto">
              <a:xfrm flipV="1">
                <a:off x="4640" y="3910"/>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6" name="Line 128"/>
              <p:cNvSpPr>
                <a:spLocks noChangeShapeType="1"/>
              </p:cNvSpPr>
              <p:nvPr/>
            </p:nvSpPr>
            <p:spPr bwMode="auto">
              <a:xfrm flipH="1" flipV="1">
                <a:off x="3975" y="3944"/>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7" name="Line 129"/>
              <p:cNvSpPr>
                <a:spLocks noChangeShapeType="1"/>
              </p:cNvSpPr>
              <p:nvPr/>
            </p:nvSpPr>
            <p:spPr bwMode="auto">
              <a:xfrm flipV="1">
                <a:off x="3960" y="394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8" name="Line 130"/>
              <p:cNvSpPr>
                <a:spLocks noChangeShapeType="1"/>
              </p:cNvSpPr>
              <p:nvPr/>
            </p:nvSpPr>
            <p:spPr bwMode="auto">
              <a:xfrm flipH="1" flipV="1">
                <a:off x="4202" y="3932"/>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59" name="Line 131"/>
              <p:cNvSpPr>
                <a:spLocks noChangeShapeType="1"/>
              </p:cNvSpPr>
              <p:nvPr/>
            </p:nvSpPr>
            <p:spPr bwMode="auto">
              <a:xfrm flipV="1">
                <a:off x="4187" y="393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0" name="Line 132"/>
              <p:cNvSpPr>
                <a:spLocks noChangeShapeType="1"/>
              </p:cNvSpPr>
              <p:nvPr/>
            </p:nvSpPr>
            <p:spPr bwMode="auto">
              <a:xfrm flipH="1" flipV="1">
                <a:off x="4358" y="3919"/>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1" name="Line 133"/>
              <p:cNvSpPr>
                <a:spLocks noChangeShapeType="1"/>
              </p:cNvSpPr>
              <p:nvPr/>
            </p:nvSpPr>
            <p:spPr bwMode="auto">
              <a:xfrm flipV="1">
                <a:off x="4343" y="391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2" name="Line 134"/>
              <p:cNvSpPr>
                <a:spLocks noChangeShapeType="1"/>
              </p:cNvSpPr>
              <p:nvPr/>
            </p:nvSpPr>
            <p:spPr bwMode="auto">
              <a:xfrm flipH="1" flipV="1">
                <a:off x="3890" y="395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3" name="Line 135"/>
              <p:cNvSpPr>
                <a:spLocks noChangeShapeType="1"/>
              </p:cNvSpPr>
              <p:nvPr/>
            </p:nvSpPr>
            <p:spPr bwMode="auto">
              <a:xfrm flipV="1">
                <a:off x="3875" y="3954"/>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4" name="Line 136"/>
              <p:cNvSpPr>
                <a:spLocks noChangeShapeType="1"/>
              </p:cNvSpPr>
              <p:nvPr/>
            </p:nvSpPr>
            <p:spPr bwMode="auto">
              <a:xfrm flipH="1" flipV="1">
                <a:off x="4443" y="3904"/>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5" name="Line 137"/>
              <p:cNvSpPr>
                <a:spLocks noChangeShapeType="1"/>
              </p:cNvSpPr>
              <p:nvPr/>
            </p:nvSpPr>
            <p:spPr bwMode="auto">
              <a:xfrm flipV="1">
                <a:off x="4428" y="3904"/>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6" name="Line 138"/>
              <p:cNvSpPr>
                <a:spLocks noChangeShapeType="1"/>
              </p:cNvSpPr>
              <p:nvPr/>
            </p:nvSpPr>
            <p:spPr bwMode="auto">
              <a:xfrm flipH="1" flipV="1">
                <a:off x="4585" y="390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7" name="Line 139"/>
              <p:cNvSpPr>
                <a:spLocks noChangeShapeType="1"/>
              </p:cNvSpPr>
              <p:nvPr/>
            </p:nvSpPr>
            <p:spPr bwMode="auto">
              <a:xfrm flipV="1">
                <a:off x="4570" y="390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8" name="Line 140"/>
              <p:cNvSpPr>
                <a:spLocks noChangeShapeType="1"/>
              </p:cNvSpPr>
              <p:nvPr/>
            </p:nvSpPr>
            <p:spPr bwMode="auto">
              <a:xfrm flipH="1" flipV="1">
                <a:off x="4046" y="3940"/>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69" name="Line 141"/>
              <p:cNvSpPr>
                <a:spLocks noChangeShapeType="1"/>
              </p:cNvSpPr>
              <p:nvPr/>
            </p:nvSpPr>
            <p:spPr bwMode="auto">
              <a:xfrm flipV="1">
                <a:off x="4031" y="394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70" name="Line 142"/>
              <p:cNvSpPr>
                <a:spLocks noChangeShapeType="1"/>
              </p:cNvSpPr>
              <p:nvPr/>
            </p:nvSpPr>
            <p:spPr bwMode="auto">
              <a:xfrm flipH="1" flipV="1">
                <a:off x="4514" y="3903"/>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71" name="Line 143"/>
              <p:cNvSpPr>
                <a:spLocks noChangeShapeType="1"/>
              </p:cNvSpPr>
              <p:nvPr/>
            </p:nvSpPr>
            <p:spPr bwMode="auto">
              <a:xfrm flipV="1">
                <a:off x="4499" y="3903"/>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72" name="Line 144"/>
              <p:cNvSpPr>
                <a:spLocks noChangeShapeType="1"/>
              </p:cNvSpPr>
              <p:nvPr/>
            </p:nvSpPr>
            <p:spPr bwMode="auto">
              <a:xfrm flipH="1" flipV="1">
                <a:off x="4272" y="3927"/>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73" name="Line 145"/>
              <p:cNvSpPr>
                <a:spLocks noChangeShapeType="1"/>
              </p:cNvSpPr>
              <p:nvPr/>
            </p:nvSpPr>
            <p:spPr bwMode="auto">
              <a:xfrm flipV="1">
                <a:off x="4258" y="3927"/>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74" name="Line 146"/>
              <p:cNvSpPr>
                <a:spLocks noChangeShapeType="1"/>
              </p:cNvSpPr>
              <p:nvPr/>
            </p:nvSpPr>
            <p:spPr bwMode="auto">
              <a:xfrm>
                <a:off x="4247" y="3209"/>
                <a:ext cx="27" cy="8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75" name="Line 147"/>
              <p:cNvSpPr>
                <a:spLocks noChangeShapeType="1"/>
              </p:cNvSpPr>
              <p:nvPr/>
            </p:nvSpPr>
            <p:spPr bwMode="auto">
              <a:xfrm>
                <a:off x="4259" y="3274"/>
                <a:ext cx="15" cy="1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76" name="Line 148"/>
              <p:cNvSpPr>
                <a:spLocks noChangeShapeType="1"/>
              </p:cNvSpPr>
              <p:nvPr/>
            </p:nvSpPr>
            <p:spPr bwMode="auto">
              <a:xfrm flipV="1">
                <a:off x="4696" y="3916"/>
                <a:ext cx="15"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977" name="Line 149"/>
              <p:cNvSpPr>
                <a:spLocks noChangeShapeType="1"/>
              </p:cNvSpPr>
              <p:nvPr/>
            </p:nvSpPr>
            <p:spPr bwMode="auto">
              <a:xfrm flipH="1" flipV="1">
                <a:off x="3960" y="3950"/>
                <a:ext cx="27" cy="9"/>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19" name="Group 150"/>
            <p:cNvGrpSpPr>
              <a:grpSpLocks/>
            </p:cNvGrpSpPr>
            <p:nvPr/>
          </p:nvGrpSpPr>
          <p:grpSpPr bwMode="auto">
            <a:xfrm>
              <a:off x="3860" y="3207"/>
              <a:ext cx="836" cy="785"/>
              <a:chOff x="3860" y="3207"/>
              <a:chExt cx="836" cy="785"/>
            </a:xfrm>
          </p:grpSpPr>
          <p:sp>
            <p:nvSpPr>
              <p:cNvPr id="223578" name="Line 151"/>
              <p:cNvSpPr>
                <a:spLocks noChangeShapeType="1"/>
              </p:cNvSpPr>
              <p:nvPr/>
            </p:nvSpPr>
            <p:spPr bwMode="auto">
              <a:xfrm flipV="1">
                <a:off x="3946" y="3950"/>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79" name="Line 152"/>
              <p:cNvSpPr>
                <a:spLocks noChangeShapeType="1"/>
              </p:cNvSpPr>
              <p:nvPr/>
            </p:nvSpPr>
            <p:spPr bwMode="auto">
              <a:xfrm flipH="1" flipV="1">
                <a:off x="4116" y="3937"/>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0" name="Line 153"/>
              <p:cNvSpPr>
                <a:spLocks noChangeShapeType="1"/>
              </p:cNvSpPr>
              <p:nvPr/>
            </p:nvSpPr>
            <p:spPr bwMode="auto">
              <a:xfrm flipV="1">
                <a:off x="4102" y="3937"/>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1" name="Line 154"/>
              <p:cNvSpPr>
                <a:spLocks noChangeShapeType="1"/>
              </p:cNvSpPr>
              <p:nvPr/>
            </p:nvSpPr>
            <p:spPr bwMode="auto">
              <a:xfrm flipH="1" flipV="1">
                <a:off x="4187" y="393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2" name="Line 155"/>
              <p:cNvSpPr>
                <a:spLocks noChangeShapeType="1"/>
              </p:cNvSpPr>
              <p:nvPr/>
            </p:nvSpPr>
            <p:spPr bwMode="auto">
              <a:xfrm flipV="1">
                <a:off x="4172" y="393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3" name="Line 156"/>
              <p:cNvSpPr>
                <a:spLocks noChangeShapeType="1"/>
              </p:cNvSpPr>
              <p:nvPr/>
            </p:nvSpPr>
            <p:spPr bwMode="auto">
              <a:xfrm flipH="1" flipV="1">
                <a:off x="4428" y="391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4" name="Line 157"/>
              <p:cNvSpPr>
                <a:spLocks noChangeShapeType="1"/>
              </p:cNvSpPr>
              <p:nvPr/>
            </p:nvSpPr>
            <p:spPr bwMode="auto">
              <a:xfrm flipV="1">
                <a:off x="4414" y="3912"/>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5" name="Line 158"/>
              <p:cNvSpPr>
                <a:spLocks noChangeShapeType="1"/>
              </p:cNvSpPr>
              <p:nvPr/>
            </p:nvSpPr>
            <p:spPr bwMode="auto">
              <a:xfrm flipH="1" flipV="1">
                <a:off x="3875" y="3960"/>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6" name="Line 159"/>
              <p:cNvSpPr>
                <a:spLocks noChangeShapeType="1"/>
              </p:cNvSpPr>
              <p:nvPr/>
            </p:nvSpPr>
            <p:spPr bwMode="auto">
              <a:xfrm flipV="1">
                <a:off x="3860" y="396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7" name="Line 160"/>
              <p:cNvSpPr>
                <a:spLocks noChangeShapeType="1"/>
              </p:cNvSpPr>
              <p:nvPr/>
            </p:nvSpPr>
            <p:spPr bwMode="auto">
              <a:xfrm flipH="1" flipV="1">
                <a:off x="4343" y="3923"/>
                <a:ext cx="26"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8" name="Line 161"/>
              <p:cNvSpPr>
                <a:spLocks noChangeShapeType="1"/>
              </p:cNvSpPr>
              <p:nvPr/>
            </p:nvSpPr>
            <p:spPr bwMode="auto">
              <a:xfrm flipV="1">
                <a:off x="4328" y="392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89" name="Line 162"/>
              <p:cNvSpPr>
                <a:spLocks noChangeShapeType="1"/>
              </p:cNvSpPr>
              <p:nvPr/>
            </p:nvSpPr>
            <p:spPr bwMode="auto">
              <a:xfrm flipH="1" flipV="1">
                <a:off x="4640" y="3911"/>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0" name="Line 163"/>
              <p:cNvSpPr>
                <a:spLocks noChangeShapeType="1"/>
              </p:cNvSpPr>
              <p:nvPr/>
            </p:nvSpPr>
            <p:spPr bwMode="auto">
              <a:xfrm flipV="1">
                <a:off x="4626" y="3911"/>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1" name="Line 164"/>
              <p:cNvSpPr>
                <a:spLocks noChangeShapeType="1"/>
              </p:cNvSpPr>
              <p:nvPr/>
            </p:nvSpPr>
            <p:spPr bwMode="auto">
              <a:xfrm flipH="1" flipV="1">
                <a:off x="4570" y="3910"/>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2" name="Line 165"/>
              <p:cNvSpPr>
                <a:spLocks noChangeShapeType="1"/>
              </p:cNvSpPr>
              <p:nvPr/>
            </p:nvSpPr>
            <p:spPr bwMode="auto">
              <a:xfrm flipV="1">
                <a:off x="4555" y="391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3" name="Line 166"/>
              <p:cNvSpPr>
                <a:spLocks noChangeShapeType="1"/>
              </p:cNvSpPr>
              <p:nvPr/>
            </p:nvSpPr>
            <p:spPr bwMode="auto">
              <a:xfrm flipH="1" flipV="1">
                <a:off x="4031" y="3945"/>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4" name="Line 167"/>
              <p:cNvSpPr>
                <a:spLocks noChangeShapeType="1"/>
              </p:cNvSpPr>
              <p:nvPr/>
            </p:nvSpPr>
            <p:spPr bwMode="auto">
              <a:xfrm flipV="1">
                <a:off x="4016" y="3945"/>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5" name="Line 168"/>
              <p:cNvSpPr>
                <a:spLocks noChangeShapeType="1"/>
              </p:cNvSpPr>
              <p:nvPr/>
            </p:nvSpPr>
            <p:spPr bwMode="auto">
              <a:xfrm flipH="1" flipV="1">
                <a:off x="4258" y="3933"/>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6" name="Line 169"/>
              <p:cNvSpPr>
                <a:spLocks noChangeShapeType="1"/>
              </p:cNvSpPr>
              <p:nvPr/>
            </p:nvSpPr>
            <p:spPr bwMode="auto">
              <a:xfrm flipV="1">
                <a:off x="4243" y="393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7" name="Line 170"/>
              <p:cNvSpPr>
                <a:spLocks noChangeShapeType="1"/>
              </p:cNvSpPr>
              <p:nvPr/>
            </p:nvSpPr>
            <p:spPr bwMode="auto">
              <a:xfrm flipH="1">
                <a:off x="4174" y="3270"/>
                <a:ext cx="26" cy="4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8" name="Line 171"/>
              <p:cNvSpPr>
                <a:spLocks noChangeShapeType="1"/>
              </p:cNvSpPr>
              <p:nvPr/>
            </p:nvSpPr>
            <p:spPr bwMode="auto">
              <a:xfrm flipH="1">
                <a:off x="4174" y="3267"/>
                <a:ext cx="14" cy="4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99" name="Line 172"/>
              <p:cNvSpPr>
                <a:spLocks noChangeShapeType="1"/>
              </p:cNvSpPr>
              <p:nvPr/>
            </p:nvSpPr>
            <p:spPr bwMode="auto">
              <a:xfrm flipH="1" flipV="1">
                <a:off x="4414" y="391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0" name="Line 173"/>
              <p:cNvSpPr>
                <a:spLocks noChangeShapeType="1"/>
              </p:cNvSpPr>
              <p:nvPr/>
            </p:nvSpPr>
            <p:spPr bwMode="auto">
              <a:xfrm flipV="1">
                <a:off x="4399" y="391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1" name="Line 174"/>
              <p:cNvSpPr>
                <a:spLocks noChangeShapeType="1"/>
              </p:cNvSpPr>
              <p:nvPr/>
            </p:nvSpPr>
            <p:spPr bwMode="auto">
              <a:xfrm flipH="1" flipV="1">
                <a:off x="3946" y="395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2" name="Line 175"/>
              <p:cNvSpPr>
                <a:spLocks noChangeShapeType="1"/>
              </p:cNvSpPr>
              <p:nvPr/>
            </p:nvSpPr>
            <p:spPr bwMode="auto">
              <a:xfrm flipV="1">
                <a:off x="3931" y="395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3" name="Line 176"/>
              <p:cNvSpPr>
                <a:spLocks noChangeShapeType="1"/>
              </p:cNvSpPr>
              <p:nvPr/>
            </p:nvSpPr>
            <p:spPr bwMode="auto">
              <a:xfrm flipH="1" flipV="1">
                <a:off x="4499" y="3905"/>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4" name="Line 177"/>
              <p:cNvSpPr>
                <a:spLocks noChangeShapeType="1"/>
              </p:cNvSpPr>
              <p:nvPr/>
            </p:nvSpPr>
            <p:spPr bwMode="auto">
              <a:xfrm flipV="1">
                <a:off x="4484" y="3905"/>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5" name="Line 178"/>
              <p:cNvSpPr>
                <a:spLocks noChangeShapeType="1"/>
              </p:cNvSpPr>
              <p:nvPr/>
            </p:nvSpPr>
            <p:spPr bwMode="auto">
              <a:xfrm flipH="1" flipV="1">
                <a:off x="4102" y="3942"/>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6" name="Line 179"/>
              <p:cNvSpPr>
                <a:spLocks noChangeShapeType="1"/>
              </p:cNvSpPr>
              <p:nvPr/>
            </p:nvSpPr>
            <p:spPr bwMode="auto">
              <a:xfrm flipV="1">
                <a:off x="4087" y="394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7" name="Line 180"/>
              <p:cNvSpPr>
                <a:spLocks noChangeShapeType="1"/>
              </p:cNvSpPr>
              <p:nvPr/>
            </p:nvSpPr>
            <p:spPr bwMode="auto">
              <a:xfrm flipH="1" flipV="1">
                <a:off x="4172" y="3942"/>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8" name="Line 181"/>
              <p:cNvSpPr>
                <a:spLocks noChangeShapeType="1"/>
              </p:cNvSpPr>
              <p:nvPr/>
            </p:nvSpPr>
            <p:spPr bwMode="auto">
              <a:xfrm flipV="1">
                <a:off x="4158" y="3942"/>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09" name="Line 182"/>
              <p:cNvSpPr>
                <a:spLocks noChangeShapeType="1"/>
              </p:cNvSpPr>
              <p:nvPr/>
            </p:nvSpPr>
            <p:spPr bwMode="auto">
              <a:xfrm flipH="1" flipV="1">
                <a:off x="4328" y="3929"/>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0" name="Line 183"/>
              <p:cNvSpPr>
                <a:spLocks noChangeShapeType="1"/>
              </p:cNvSpPr>
              <p:nvPr/>
            </p:nvSpPr>
            <p:spPr bwMode="auto">
              <a:xfrm flipV="1">
                <a:off x="4314" y="3929"/>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1" name="Line 184"/>
              <p:cNvSpPr>
                <a:spLocks noChangeShapeType="1"/>
              </p:cNvSpPr>
              <p:nvPr/>
            </p:nvSpPr>
            <p:spPr bwMode="auto">
              <a:xfrm flipH="1" flipV="1">
                <a:off x="3860" y="3965"/>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2" name="Line 185"/>
              <p:cNvSpPr>
                <a:spLocks noChangeShapeType="1"/>
              </p:cNvSpPr>
              <p:nvPr/>
            </p:nvSpPr>
            <p:spPr bwMode="auto">
              <a:xfrm flipV="1">
                <a:off x="4682" y="3917"/>
                <a:ext cx="14" cy="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3" name="Line 186"/>
              <p:cNvSpPr>
                <a:spLocks noChangeShapeType="1"/>
              </p:cNvSpPr>
              <p:nvPr/>
            </p:nvSpPr>
            <p:spPr bwMode="auto">
              <a:xfrm flipH="1" flipV="1">
                <a:off x="4016" y="3950"/>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4" name="Line 187"/>
              <p:cNvSpPr>
                <a:spLocks noChangeShapeType="1"/>
              </p:cNvSpPr>
              <p:nvPr/>
            </p:nvSpPr>
            <p:spPr bwMode="auto">
              <a:xfrm flipV="1">
                <a:off x="4002" y="3950"/>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5" name="Line 188"/>
              <p:cNvSpPr>
                <a:spLocks noChangeShapeType="1"/>
              </p:cNvSpPr>
              <p:nvPr/>
            </p:nvSpPr>
            <p:spPr bwMode="auto">
              <a:xfrm flipH="1" flipV="1">
                <a:off x="4243" y="3938"/>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6" name="Line 189"/>
              <p:cNvSpPr>
                <a:spLocks noChangeShapeType="1"/>
              </p:cNvSpPr>
              <p:nvPr/>
            </p:nvSpPr>
            <p:spPr bwMode="auto">
              <a:xfrm flipV="1">
                <a:off x="4228" y="393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7" name="Line 190"/>
              <p:cNvSpPr>
                <a:spLocks noChangeShapeType="1"/>
              </p:cNvSpPr>
              <p:nvPr/>
            </p:nvSpPr>
            <p:spPr bwMode="auto">
              <a:xfrm flipH="1" flipV="1">
                <a:off x="4555" y="391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8" name="Line 191"/>
              <p:cNvSpPr>
                <a:spLocks noChangeShapeType="1"/>
              </p:cNvSpPr>
              <p:nvPr/>
            </p:nvSpPr>
            <p:spPr bwMode="auto">
              <a:xfrm flipV="1">
                <a:off x="4540" y="3914"/>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19" name="Line 192"/>
              <p:cNvSpPr>
                <a:spLocks noChangeShapeType="1"/>
              </p:cNvSpPr>
              <p:nvPr/>
            </p:nvSpPr>
            <p:spPr bwMode="auto">
              <a:xfrm flipH="1" flipV="1">
                <a:off x="4399" y="3924"/>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0" name="Line 193"/>
              <p:cNvSpPr>
                <a:spLocks noChangeShapeType="1"/>
              </p:cNvSpPr>
              <p:nvPr/>
            </p:nvSpPr>
            <p:spPr bwMode="auto">
              <a:xfrm flipV="1">
                <a:off x="4384" y="3924"/>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1" name="Line 194"/>
              <p:cNvSpPr>
                <a:spLocks noChangeShapeType="1"/>
              </p:cNvSpPr>
              <p:nvPr/>
            </p:nvSpPr>
            <p:spPr bwMode="auto">
              <a:xfrm flipH="1" flipV="1">
                <a:off x="4626" y="3912"/>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2" name="Line 195"/>
              <p:cNvSpPr>
                <a:spLocks noChangeShapeType="1"/>
              </p:cNvSpPr>
              <p:nvPr/>
            </p:nvSpPr>
            <p:spPr bwMode="auto">
              <a:xfrm flipV="1">
                <a:off x="4611" y="391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3" name="Line 196"/>
              <p:cNvSpPr>
                <a:spLocks noChangeShapeType="1"/>
              </p:cNvSpPr>
              <p:nvPr/>
            </p:nvSpPr>
            <p:spPr bwMode="auto">
              <a:xfrm>
                <a:off x="4247" y="3209"/>
                <a:ext cx="15"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4" name="Line 197"/>
              <p:cNvSpPr>
                <a:spLocks noChangeShapeType="1"/>
              </p:cNvSpPr>
              <p:nvPr/>
            </p:nvSpPr>
            <p:spPr bwMode="auto">
              <a:xfrm flipH="1" flipV="1">
                <a:off x="4087" y="3947"/>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5" name="Line 198"/>
              <p:cNvSpPr>
                <a:spLocks noChangeShapeType="1"/>
              </p:cNvSpPr>
              <p:nvPr/>
            </p:nvSpPr>
            <p:spPr bwMode="auto">
              <a:xfrm flipV="1">
                <a:off x="4072" y="394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6" name="Line 199"/>
              <p:cNvSpPr>
                <a:spLocks noChangeShapeType="1"/>
              </p:cNvSpPr>
              <p:nvPr/>
            </p:nvSpPr>
            <p:spPr bwMode="auto">
              <a:xfrm flipH="1" flipV="1">
                <a:off x="4484" y="3910"/>
                <a:ext cx="27"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7" name="Line 200"/>
              <p:cNvSpPr>
                <a:spLocks noChangeShapeType="1"/>
              </p:cNvSpPr>
              <p:nvPr/>
            </p:nvSpPr>
            <p:spPr bwMode="auto">
              <a:xfrm flipV="1">
                <a:off x="4470" y="3910"/>
                <a:ext cx="14"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8" name="Line 201"/>
              <p:cNvSpPr>
                <a:spLocks noChangeShapeType="1"/>
              </p:cNvSpPr>
              <p:nvPr/>
            </p:nvSpPr>
            <p:spPr bwMode="auto">
              <a:xfrm flipH="1" flipV="1">
                <a:off x="3931" y="3959"/>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29" name="Line 202"/>
              <p:cNvSpPr>
                <a:spLocks noChangeShapeType="1"/>
              </p:cNvSpPr>
              <p:nvPr/>
            </p:nvSpPr>
            <p:spPr bwMode="auto">
              <a:xfrm flipV="1">
                <a:off x="3916" y="395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0" name="Line 203"/>
              <p:cNvSpPr>
                <a:spLocks noChangeShapeType="1"/>
              </p:cNvSpPr>
              <p:nvPr/>
            </p:nvSpPr>
            <p:spPr bwMode="auto">
              <a:xfrm flipH="1" flipV="1">
                <a:off x="4314" y="3934"/>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1" name="Line 204"/>
              <p:cNvSpPr>
                <a:spLocks noChangeShapeType="1"/>
              </p:cNvSpPr>
              <p:nvPr/>
            </p:nvSpPr>
            <p:spPr bwMode="auto">
              <a:xfrm flipV="1">
                <a:off x="4299" y="393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2" name="Line 205"/>
              <p:cNvSpPr>
                <a:spLocks noChangeShapeType="1"/>
              </p:cNvSpPr>
              <p:nvPr/>
            </p:nvSpPr>
            <p:spPr bwMode="auto">
              <a:xfrm flipH="1" flipV="1">
                <a:off x="4158" y="3946"/>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3" name="Line 206"/>
              <p:cNvSpPr>
                <a:spLocks noChangeShapeType="1"/>
              </p:cNvSpPr>
              <p:nvPr/>
            </p:nvSpPr>
            <p:spPr bwMode="auto">
              <a:xfrm flipV="1">
                <a:off x="4143" y="394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4" name="Line 207"/>
              <p:cNvSpPr>
                <a:spLocks noChangeShapeType="1"/>
              </p:cNvSpPr>
              <p:nvPr/>
            </p:nvSpPr>
            <p:spPr bwMode="auto">
              <a:xfrm flipH="1">
                <a:off x="4156" y="3330"/>
                <a:ext cx="15" cy="4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5" name="Line 208"/>
              <p:cNvSpPr>
                <a:spLocks noChangeShapeType="1"/>
              </p:cNvSpPr>
              <p:nvPr/>
            </p:nvSpPr>
            <p:spPr bwMode="auto">
              <a:xfrm flipH="1" flipV="1">
                <a:off x="4384" y="393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6" name="Line 209"/>
              <p:cNvSpPr>
                <a:spLocks noChangeShapeType="1"/>
              </p:cNvSpPr>
              <p:nvPr/>
            </p:nvSpPr>
            <p:spPr bwMode="auto">
              <a:xfrm flipV="1">
                <a:off x="4369" y="393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7" name="Line 210"/>
              <p:cNvSpPr>
                <a:spLocks noChangeShapeType="1"/>
              </p:cNvSpPr>
              <p:nvPr/>
            </p:nvSpPr>
            <p:spPr bwMode="auto">
              <a:xfrm flipH="1" flipV="1">
                <a:off x="4228" y="3944"/>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8" name="Line 211"/>
              <p:cNvSpPr>
                <a:spLocks noChangeShapeType="1"/>
              </p:cNvSpPr>
              <p:nvPr/>
            </p:nvSpPr>
            <p:spPr bwMode="auto">
              <a:xfrm flipV="1">
                <a:off x="4213" y="394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39" name="Line 212"/>
              <p:cNvSpPr>
                <a:spLocks noChangeShapeType="1"/>
              </p:cNvSpPr>
              <p:nvPr/>
            </p:nvSpPr>
            <p:spPr bwMode="auto">
              <a:xfrm flipH="1" flipV="1">
                <a:off x="4002" y="3955"/>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0" name="Line 213"/>
              <p:cNvSpPr>
                <a:spLocks noChangeShapeType="1"/>
              </p:cNvSpPr>
              <p:nvPr/>
            </p:nvSpPr>
            <p:spPr bwMode="auto">
              <a:xfrm flipV="1">
                <a:off x="3987" y="395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1" name="Line 214"/>
              <p:cNvSpPr>
                <a:spLocks noChangeShapeType="1"/>
              </p:cNvSpPr>
              <p:nvPr/>
            </p:nvSpPr>
            <p:spPr bwMode="auto">
              <a:xfrm flipH="1" flipV="1">
                <a:off x="4470" y="3917"/>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2" name="Line 215"/>
              <p:cNvSpPr>
                <a:spLocks noChangeShapeType="1"/>
              </p:cNvSpPr>
              <p:nvPr/>
            </p:nvSpPr>
            <p:spPr bwMode="auto">
              <a:xfrm flipV="1">
                <a:off x="4455" y="3917"/>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3" name="Line 216"/>
              <p:cNvSpPr>
                <a:spLocks noChangeShapeType="1"/>
              </p:cNvSpPr>
              <p:nvPr/>
            </p:nvSpPr>
            <p:spPr bwMode="auto">
              <a:xfrm flipV="1">
                <a:off x="4667" y="3918"/>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4" name="Line 217"/>
              <p:cNvSpPr>
                <a:spLocks noChangeShapeType="1"/>
              </p:cNvSpPr>
              <p:nvPr/>
            </p:nvSpPr>
            <p:spPr bwMode="auto">
              <a:xfrm flipH="1" flipV="1">
                <a:off x="4540" y="3916"/>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5" name="Line 218"/>
              <p:cNvSpPr>
                <a:spLocks noChangeShapeType="1"/>
              </p:cNvSpPr>
              <p:nvPr/>
            </p:nvSpPr>
            <p:spPr bwMode="auto">
              <a:xfrm flipV="1">
                <a:off x="4525" y="391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6" name="Line 219"/>
              <p:cNvSpPr>
                <a:spLocks noChangeShapeType="1"/>
              </p:cNvSpPr>
              <p:nvPr/>
            </p:nvSpPr>
            <p:spPr bwMode="auto">
              <a:xfrm flipH="1" flipV="1">
                <a:off x="4072" y="3952"/>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7" name="Line 220"/>
              <p:cNvSpPr>
                <a:spLocks noChangeShapeType="1"/>
              </p:cNvSpPr>
              <p:nvPr/>
            </p:nvSpPr>
            <p:spPr bwMode="auto">
              <a:xfrm flipV="1">
                <a:off x="4057" y="395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8" name="Line 221"/>
              <p:cNvSpPr>
                <a:spLocks noChangeShapeType="1"/>
              </p:cNvSpPr>
              <p:nvPr/>
            </p:nvSpPr>
            <p:spPr bwMode="auto">
              <a:xfrm flipH="1" flipV="1">
                <a:off x="3916" y="396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49" name="Line 222"/>
              <p:cNvSpPr>
                <a:spLocks noChangeShapeType="1"/>
              </p:cNvSpPr>
              <p:nvPr/>
            </p:nvSpPr>
            <p:spPr bwMode="auto">
              <a:xfrm flipV="1">
                <a:off x="3901" y="396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0" name="Line 223"/>
              <p:cNvSpPr>
                <a:spLocks noChangeShapeType="1"/>
              </p:cNvSpPr>
              <p:nvPr/>
            </p:nvSpPr>
            <p:spPr bwMode="auto">
              <a:xfrm flipH="1" flipV="1">
                <a:off x="4611" y="3916"/>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1" name="Line 224"/>
              <p:cNvSpPr>
                <a:spLocks noChangeShapeType="1"/>
              </p:cNvSpPr>
              <p:nvPr/>
            </p:nvSpPr>
            <p:spPr bwMode="auto">
              <a:xfrm flipV="1">
                <a:off x="4596" y="391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2" name="Line 225"/>
              <p:cNvSpPr>
                <a:spLocks noChangeShapeType="1"/>
              </p:cNvSpPr>
              <p:nvPr/>
            </p:nvSpPr>
            <p:spPr bwMode="auto">
              <a:xfrm flipH="1" flipV="1">
                <a:off x="4299" y="3939"/>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3" name="Line 226"/>
              <p:cNvSpPr>
                <a:spLocks noChangeShapeType="1"/>
              </p:cNvSpPr>
              <p:nvPr/>
            </p:nvSpPr>
            <p:spPr bwMode="auto">
              <a:xfrm flipV="1">
                <a:off x="4284" y="3939"/>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4" name="Line 227"/>
              <p:cNvSpPr>
                <a:spLocks noChangeShapeType="1"/>
              </p:cNvSpPr>
              <p:nvPr/>
            </p:nvSpPr>
            <p:spPr bwMode="auto">
              <a:xfrm flipH="1" flipV="1">
                <a:off x="4369" y="3939"/>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5" name="Line 228"/>
              <p:cNvSpPr>
                <a:spLocks noChangeShapeType="1"/>
              </p:cNvSpPr>
              <p:nvPr/>
            </p:nvSpPr>
            <p:spPr bwMode="auto">
              <a:xfrm flipV="1">
                <a:off x="4355" y="3939"/>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6" name="Line 229"/>
              <p:cNvSpPr>
                <a:spLocks noChangeShapeType="1"/>
              </p:cNvSpPr>
              <p:nvPr/>
            </p:nvSpPr>
            <p:spPr bwMode="auto">
              <a:xfrm flipH="1" flipV="1">
                <a:off x="4143" y="3951"/>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7" name="Line 230"/>
              <p:cNvSpPr>
                <a:spLocks noChangeShapeType="1"/>
              </p:cNvSpPr>
              <p:nvPr/>
            </p:nvSpPr>
            <p:spPr bwMode="auto">
              <a:xfrm flipV="1">
                <a:off x="4128" y="395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8" name="Line 231"/>
              <p:cNvSpPr>
                <a:spLocks noChangeShapeType="1"/>
              </p:cNvSpPr>
              <p:nvPr/>
            </p:nvSpPr>
            <p:spPr bwMode="auto">
              <a:xfrm>
                <a:off x="4233" y="3207"/>
                <a:ext cx="26" cy="6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59" name="Line 232"/>
              <p:cNvSpPr>
                <a:spLocks noChangeShapeType="1"/>
              </p:cNvSpPr>
              <p:nvPr/>
            </p:nvSpPr>
            <p:spPr bwMode="auto">
              <a:xfrm>
                <a:off x="4244" y="3261"/>
                <a:ext cx="15"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0" name="Line 233"/>
              <p:cNvSpPr>
                <a:spLocks noChangeShapeType="1"/>
              </p:cNvSpPr>
              <p:nvPr/>
            </p:nvSpPr>
            <p:spPr bwMode="auto">
              <a:xfrm flipH="1" flipV="1">
                <a:off x="3987" y="395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1" name="Line 234"/>
              <p:cNvSpPr>
                <a:spLocks noChangeShapeType="1"/>
              </p:cNvSpPr>
              <p:nvPr/>
            </p:nvSpPr>
            <p:spPr bwMode="auto">
              <a:xfrm flipV="1">
                <a:off x="3972" y="395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2" name="Line 235"/>
              <p:cNvSpPr>
                <a:spLocks noChangeShapeType="1"/>
              </p:cNvSpPr>
              <p:nvPr/>
            </p:nvSpPr>
            <p:spPr bwMode="auto">
              <a:xfrm flipH="1" flipV="1">
                <a:off x="4213" y="3948"/>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3" name="Line 236"/>
              <p:cNvSpPr>
                <a:spLocks noChangeShapeType="1"/>
              </p:cNvSpPr>
              <p:nvPr/>
            </p:nvSpPr>
            <p:spPr bwMode="auto">
              <a:xfrm flipV="1">
                <a:off x="4199" y="3948"/>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4" name="Line 237"/>
              <p:cNvSpPr>
                <a:spLocks noChangeShapeType="1"/>
              </p:cNvSpPr>
              <p:nvPr/>
            </p:nvSpPr>
            <p:spPr bwMode="auto">
              <a:xfrm flipH="1" flipV="1">
                <a:off x="4455" y="3923"/>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5" name="Line 238"/>
              <p:cNvSpPr>
                <a:spLocks noChangeShapeType="1"/>
              </p:cNvSpPr>
              <p:nvPr/>
            </p:nvSpPr>
            <p:spPr bwMode="auto">
              <a:xfrm flipV="1">
                <a:off x="4440" y="392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6" name="Line 239"/>
              <p:cNvSpPr>
                <a:spLocks noChangeShapeType="1"/>
              </p:cNvSpPr>
              <p:nvPr/>
            </p:nvSpPr>
            <p:spPr bwMode="auto">
              <a:xfrm flipH="1" flipV="1">
                <a:off x="4057" y="3957"/>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7" name="Line 240"/>
              <p:cNvSpPr>
                <a:spLocks noChangeShapeType="1"/>
              </p:cNvSpPr>
              <p:nvPr/>
            </p:nvSpPr>
            <p:spPr bwMode="auto">
              <a:xfrm flipV="1">
                <a:off x="4043" y="3957"/>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8" name="Line 241"/>
              <p:cNvSpPr>
                <a:spLocks noChangeShapeType="1"/>
              </p:cNvSpPr>
              <p:nvPr/>
            </p:nvSpPr>
            <p:spPr bwMode="auto">
              <a:xfrm flipH="1" flipV="1">
                <a:off x="4284" y="394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69" name="Line 242"/>
              <p:cNvSpPr>
                <a:spLocks noChangeShapeType="1"/>
              </p:cNvSpPr>
              <p:nvPr/>
            </p:nvSpPr>
            <p:spPr bwMode="auto">
              <a:xfrm flipV="1">
                <a:off x="4269" y="394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0" name="Line 243"/>
              <p:cNvSpPr>
                <a:spLocks noChangeShapeType="1"/>
              </p:cNvSpPr>
              <p:nvPr/>
            </p:nvSpPr>
            <p:spPr bwMode="auto">
              <a:xfrm flipH="1" flipV="1">
                <a:off x="4525" y="3920"/>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1" name="Line 244"/>
              <p:cNvSpPr>
                <a:spLocks noChangeShapeType="1"/>
              </p:cNvSpPr>
              <p:nvPr/>
            </p:nvSpPr>
            <p:spPr bwMode="auto">
              <a:xfrm flipV="1">
                <a:off x="4511" y="3920"/>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2" name="Line 245"/>
              <p:cNvSpPr>
                <a:spLocks noChangeShapeType="1"/>
              </p:cNvSpPr>
              <p:nvPr/>
            </p:nvSpPr>
            <p:spPr bwMode="auto">
              <a:xfrm flipH="1" flipV="1">
                <a:off x="3901" y="396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3" name="Line 246"/>
              <p:cNvSpPr>
                <a:spLocks noChangeShapeType="1"/>
              </p:cNvSpPr>
              <p:nvPr/>
            </p:nvSpPr>
            <p:spPr bwMode="auto">
              <a:xfrm flipV="1">
                <a:off x="3887" y="3968"/>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4" name="Line 247"/>
              <p:cNvSpPr>
                <a:spLocks noChangeShapeType="1"/>
              </p:cNvSpPr>
              <p:nvPr/>
            </p:nvSpPr>
            <p:spPr bwMode="auto">
              <a:xfrm flipH="1" flipV="1">
                <a:off x="4596" y="392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5" name="Line 248"/>
              <p:cNvSpPr>
                <a:spLocks noChangeShapeType="1"/>
              </p:cNvSpPr>
              <p:nvPr/>
            </p:nvSpPr>
            <p:spPr bwMode="auto">
              <a:xfrm flipV="1">
                <a:off x="4581" y="392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6" name="Line 249"/>
              <p:cNvSpPr>
                <a:spLocks noChangeShapeType="1"/>
              </p:cNvSpPr>
              <p:nvPr/>
            </p:nvSpPr>
            <p:spPr bwMode="auto">
              <a:xfrm flipH="1" flipV="1">
                <a:off x="4128" y="3956"/>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7" name="Line 250"/>
              <p:cNvSpPr>
                <a:spLocks noChangeShapeType="1"/>
              </p:cNvSpPr>
              <p:nvPr/>
            </p:nvSpPr>
            <p:spPr bwMode="auto">
              <a:xfrm flipV="1">
                <a:off x="4113" y="395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8" name="Line 251"/>
              <p:cNvSpPr>
                <a:spLocks noChangeShapeType="1"/>
              </p:cNvSpPr>
              <p:nvPr/>
            </p:nvSpPr>
            <p:spPr bwMode="auto">
              <a:xfrm flipV="1">
                <a:off x="4652" y="392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79" name="Line 252"/>
              <p:cNvSpPr>
                <a:spLocks noChangeShapeType="1"/>
              </p:cNvSpPr>
              <p:nvPr/>
            </p:nvSpPr>
            <p:spPr bwMode="auto">
              <a:xfrm flipH="1" flipV="1">
                <a:off x="4355" y="3943"/>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0" name="Line 253"/>
              <p:cNvSpPr>
                <a:spLocks noChangeShapeType="1"/>
              </p:cNvSpPr>
              <p:nvPr/>
            </p:nvSpPr>
            <p:spPr bwMode="auto">
              <a:xfrm flipV="1">
                <a:off x="4340" y="394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1" name="Line 254"/>
              <p:cNvSpPr>
                <a:spLocks noChangeShapeType="1"/>
              </p:cNvSpPr>
              <p:nvPr/>
            </p:nvSpPr>
            <p:spPr bwMode="auto">
              <a:xfrm flipH="1" flipV="1">
                <a:off x="4440" y="3930"/>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2" name="Line 255"/>
              <p:cNvSpPr>
                <a:spLocks noChangeShapeType="1"/>
              </p:cNvSpPr>
              <p:nvPr/>
            </p:nvSpPr>
            <p:spPr bwMode="auto">
              <a:xfrm flipV="1">
                <a:off x="4425" y="3930"/>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3" name="Line 256"/>
              <p:cNvSpPr>
                <a:spLocks noChangeShapeType="1"/>
              </p:cNvSpPr>
              <p:nvPr/>
            </p:nvSpPr>
            <p:spPr bwMode="auto">
              <a:xfrm flipH="1">
                <a:off x="4188" y="325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4" name="Line 257"/>
              <p:cNvSpPr>
                <a:spLocks noChangeShapeType="1"/>
              </p:cNvSpPr>
              <p:nvPr/>
            </p:nvSpPr>
            <p:spPr bwMode="auto">
              <a:xfrm flipH="1">
                <a:off x="4188" y="3237"/>
                <a:ext cx="15" cy="3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5" name="Line 258"/>
              <p:cNvSpPr>
                <a:spLocks noChangeShapeType="1"/>
              </p:cNvSpPr>
              <p:nvPr/>
            </p:nvSpPr>
            <p:spPr bwMode="auto">
              <a:xfrm flipH="1" flipV="1">
                <a:off x="3972" y="396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6" name="Line 259"/>
              <p:cNvSpPr>
                <a:spLocks noChangeShapeType="1"/>
              </p:cNvSpPr>
              <p:nvPr/>
            </p:nvSpPr>
            <p:spPr bwMode="auto">
              <a:xfrm flipV="1">
                <a:off x="3957" y="396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7" name="Line 260"/>
              <p:cNvSpPr>
                <a:spLocks noChangeShapeType="1"/>
              </p:cNvSpPr>
              <p:nvPr/>
            </p:nvSpPr>
            <p:spPr bwMode="auto">
              <a:xfrm flipH="1" flipV="1">
                <a:off x="4199" y="3952"/>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8" name="Line 261"/>
              <p:cNvSpPr>
                <a:spLocks noChangeShapeType="1"/>
              </p:cNvSpPr>
              <p:nvPr/>
            </p:nvSpPr>
            <p:spPr bwMode="auto">
              <a:xfrm flipV="1">
                <a:off x="4184" y="3952"/>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89" name="Line 262"/>
              <p:cNvSpPr>
                <a:spLocks noChangeShapeType="1"/>
              </p:cNvSpPr>
              <p:nvPr/>
            </p:nvSpPr>
            <p:spPr bwMode="auto">
              <a:xfrm flipH="1" flipV="1">
                <a:off x="4269" y="395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0" name="Line 263"/>
              <p:cNvSpPr>
                <a:spLocks noChangeShapeType="1"/>
              </p:cNvSpPr>
              <p:nvPr/>
            </p:nvSpPr>
            <p:spPr bwMode="auto">
              <a:xfrm flipV="1">
                <a:off x="4255" y="3951"/>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1" name="Line 264"/>
              <p:cNvSpPr>
                <a:spLocks noChangeShapeType="1"/>
              </p:cNvSpPr>
              <p:nvPr/>
            </p:nvSpPr>
            <p:spPr bwMode="auto">
              <a:xfrm flipH="1" flipV="1">
                <a:off x="4043" y="3962"/>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2" name="Line 265"/>
              <p:cNvSpPr>
                <a:spLocks noChangeShapeType="1"/>
              </p:cNvSpPr>
              <p:nvPr/>
            </p:nvSpPr>
            <p:spPr bwMode="auto">
              <a:xfrm flipV="1">
                <a:off x="4028" y="396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3" name="Line 266"/>
              <p:cNvSpPr>
                <a:spLocks noChangeShapeType="1"/>
              </p:cNvSpPr>
              <p:nvPr/>
            </p:nvSpPr>
            <p:spPr bwMode="auto">
              <a:xfrm flipH="1" flipV="1">
                <a:off x="4425" y="393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4" name="Line 267"/>
              <p:cNvSpPr>
                <a:spLocks noChangeShapeType="1"/>
              </p:cNvSpPr>
              <p:nvPr/>
            </p:nvSpPr>
            <p:spPr bwMode="auto">
              <a:xfrm flipV="1">
                <a:off x="4411" y="393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5" name="Line 268"/>
              <p:cNvSpPr>
                <a:spLocks noChangeShapeType="1"/>
              </p:cNvSpPr>
              <p:nvPr/>
            </p:nvSpPr>
            <p:spPr bwMode="auto">
              <a:xfrm flipH="1" flipV="1">
                <a:off x="4511" y="3925"/>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6" name="Line 269"/>
              <p:cNvSpPr>
                <a:spLocks noChangeShapeType="1"/>
              </p:cNvSpPr>
              <p:nvPr/>
            </p:nvSpPr>
            <p:spPr bwMode="auto">
              <a:xfrm flipV="1">
                <a:off x="4496" y="3925"/>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7" name="Line 270"/>
              <p:cNvSpPr>
                <a:spLocks noChangeShapeType="1"/>
              </p:cNvSpPr>
              <p:nvPr/>
            </p:nvSpPr>
            <p:spPr bwMode="auto">
              <a:xfrm>
                <a:off x="4233" y="3207"/>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8" name="Line 271"/>
              <p:cNvSpPr>
                <a:spLocks noChangeShapeType="1"/>
              </p:cNvSpPr>
              <p:nvPr/>
            </p:nvSpPr>
            <p:spPr bwMode="auto">
              <a:xfrm flipH="1" flipV="1">
                <a:off x="4113" y="396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699" name="Line 272"/>
              <p:cNvSpPr>
                <a:spLocks noChangeShapeType="1"/>
              </p:cNvSpPr>
              <p:nvPr/>
            </p:nvSpPr>
            <p:spPr bwMode="auto">
              <a:xfrm flipV="1">
                <a:off x="4099" y="3961"/>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0" name="Line 273"/>
              <p:cNvSpPr>
                <a:spLocks noChangeShapeType="1"/>
              </p:cNvSpPr>
              <p:nvPr/>
            </p:nvSpPr>
            <p:spPr bwMode="auto">
              <a:xfrm flipH="1" flipV="1">
                <a:off x="4581" y="3925"/>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1" name="Line 274"/>
              <p:cNvSpPr>
                <a:spLocks noChangeShapeType="1"/>
              </p:cNvSpPr>
              <p:nvPr/>
            </p:nvSpPr>
            <p:spPr bwMode="auto">
              <a:xfrm flipV="1">
                <a:off x="4567" y="392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2" name="Line 275"/>
              <p:cNvSpPr>
                <a:spLocks noChangeShapeType="1"/>
              </p:cNvSpPr>
              <p:nvPr/>
            </p:nvSpPr>
            <p:spPr bwMode="auto">
              <a:xfrm flipH="1" flipV="1">
                <a:off x="3887" y="397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3" name="Line 276"/>
              <p:cNvSpPr>
                <a:spLocks noChangeShapeType="1"/>
              </p:cNvSpPr>
              <p:nvPr/>
            </p:nvSpPr>
            <p:spPr bwMode="auto">
              <a:xfrm flipV="1">
                <a:off x="4637" y="392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4" name="Line 277"/>
              <p:cNvSpPr>
                <a:spLocks noChangeShapeType="1"/>
              </p:cNvSpPr>
              <p:nvPr/>
            </p:nvSpPr>
            <p:spPr bwMode="auto">
              <a:xfrm flipH="1" flipV="1">
                <a:off x="4340" y="394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5" name="Line 278"/>
              <p:cNvSpPr>
                <a:spLocks noChangeShapeType="1"/>
              </p:cNvSpPr>
              <p:nvPr/>
            </p:nvSpPr>
            <p:spPr bwMode="auto">
              <a:xfrm flipV="1">
                <a:off x="4325" y="394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6" name="Line 279"/>
              <p:cNvSpPr>
                <a:spLocks noChangeShapeType="1"/>
              </p:cNvSpPr>
              <p:nvPr/>
            </p:nvSpPr>
            <p:spPr bwMode="auto">
              <a:xfrm flipH="1" flipV="1">
                <a:off x="4184" y="3959"/>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7" name="Line 280"/>
              <p:cNvSpPr>
                <a:spLocks noChangeShapeType="1"/>
              </p:cNvSpPr>
              <p:nvPr/>
            </p:nvSpPr>
            <p:spPr bwMode="auto">
              <a:xfrm flipV="1">
                <a:off x="4169" y="3959"/>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8" name="Line 281"/>
              <p:cNvSpPr>
                <a:spLocks noChangeShapeType="1"/>
              </p:cNvSpPr>
              <p:nvPr/>
            </p:nvSpPr>
            <p:spPr bwMode="auto">
              <a:xfrm flipH="1" flipV="1">
                <a:off x="3957" y="3969"/>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09" name="Line 282"/>
              <p:cNvSpPr>
                <a:spLocks noChangeShapeType="1"/>
              </p:cNvSpPr>
              <p:nvPr/>
            </p:nvSpPr>
            <p:spPr bwMode="auto">
              <a:xfrm flipV="1">
                <a:off x="3942" y="396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0" name="Line 283"/>
              <p:cNvSpPr>
                <a:spLocks noChangeShapeType="1"/>
              </p:cNvSpPr>
              <p:nvPr/>
            </p:nvSpPr>
            <p:spPr bwMode="auto">
              <a:xfrm flipH="1" flipV="1">
                <a:off x="4255" y="3955"/>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1" name="Line 284"/>
              <p:cNvSpPr>
                <a:spLocks noChangeShapeType="1"/>
              </p:cNvSpPr>
              <p:nvPr/>
            </p:nvSpPr>
            <p:spPr bwMode="auto">
              <a:xfrm flipV="1">
                <a:off x="4240" y="3955"/>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2" name="Line 285"/>
              <p:cNvSpPr>
                <a:spLocks noChangeShapeType="1"/>
              </p:cNvSpPr>
              <p:nvPr/>
            </p:nvSpPr>
            <p:spPr bwMode="auto">
              <a:xfrm flipH="1" flipV="1">
                <a:off x="4411" y="394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3" name="Line 286"/>
              <p:cNvSpPr>
                <a:spLocks noChangeShapeType="1"/>
              </p:cNvSpPr>
              <p:nvPr/>
            </p:nvSpPr>
            <p:spPr bwMode="auto">
              <a:xfrm flipV="1">
                <a:off x="4396" y="394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4" name="Line 287"/>
              <p:cNvSpPr>
                <a:spLocks noChangeShapeType="1"/>
              </p:cNvSpPr>
              <p:nvPr/>
            </p:nvSpPr>
            <p:spPr bwMode="auto">
              <a:xfrm flipH="1" flipV="1">
                <a:off x="4496" y="3930"/>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5" name="Line 288"/>
              <p:cNvSpPr>
                <a:spLocks noChangeShapeType="1"/>
              </p:cNvSpPr>
              <p:nvPr/>
            </p:nvSpPr>
            <p:spPr bwMode="auto">
              <a:xfrm flipV="1">
                <a:off x="4481" y="3930"/>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6" name="Line 289"/>
              <p:cNvSpPr>
                <a:spLocks noChangeShapeType="1"/>
              </p:cNvSpPr>
              <p:nvPr/>
            </p:nvSpPr>
            <p:spPr bwMode="auto">
              <a:xfrm flipH="1" flipV="1">
                <a:off x="4028" y="396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7" name="Line 290"/>
              <p:cNvSpPr>
                <a:spLocks noChangeShapeType="1"/>
              </p:cNvSpPr>
              <p:nvPr/>
            </p:nvSpPr>
            <p:spPr bwMode="auto">
              <a:xfrm flipV="1">
                <a:off x="4013" y="396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8" name="Line 291"/>
              <p:cNvSpPr>
                <a:spLocks noChangeShapeType="1"/>
              </p:cNvSpPr>
              <p:nvPr/>
            </p:nvSpPr>
            <p:spPr bwMode="auto">
              <a:xfrm flipH="1" flipV="1">
                <a:off x="4567" y="392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19" name="Line 292"/>
              <p:cNvSpPr>
                <a:spLocks noChangeShapeType="1"/>
              </p:cNvSpPr>
              <p:nvPr/>
            </p:nvSpPr>
            <p:spPr bwMode="auto">
              <a:xfrm flipV="1">
                <a:off x="4552" y="392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0" name="Line 293"/>
              <p:cNvSpPr>
                <a:spLocks noChangeShapeType="1"/>
              </p:cNvSpPr>
              <p:nvPr/>
            </p:nvSpPr>
            <p:spPr bwMode="auto">
              <a:xfrm flipH="1" flipV="1">
                <a:off x="4099" y="396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1" name="Line 294"/>
              <p:cNvSpPr>
                <a:spLocks noChangeShapeType="1"/>
              </p:cNvSpPr>
              <p:nvPr/>
            </p:nvSpPr>
            <p:spPr bwMode="auto">
              <a:xfrm flipV="1">
                <a:off x="4084" y="396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2" name="Line 295"/>
              <p:cNvSpPr>
                <a:spLocks noChangeShapeType="1"/>
              </p:cNvSpPr>
              <p:nvPr/>
            </p:nvSpPr>
            <p:spPr bwMode="auto">
              <a:xfrm flipH="1" flipV="1">
                <a:off x="4169" y="3965"/>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3" name="Line 296"/>
              <p:cNvSpPr>
                <a:spLocks noChangeShapeType="1"/>
              </p:cNvSpPr>
              <p:nvPr/>
            </p:nvSpPr>
            <p:spPr bwMode="auto">
              <a:xfrm flipV="1">
                <a:off x="4154" y="396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4" name="Line 297"/>
              <p:cNvSpPr>
                <a:spLocks noChangeShapeType="1"/>
              </p:cNvSpPr>
              <p:nvPr/>
            </p:nvSpPr>
            <p:spPr bwMode="auto">
              <a:xfrm flipH="1">
                <a:off x="4171" y="3295"/>
                <a:ext cx="14" cy="3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5" name="Line 298"/>
              <p:cNvSpPr>
                <a:spLocks noChangeShapeType="1"/>
              </p:cNvSpPr>
              <p:nvPr/>
            </p:nvSpPr>
            <p:spPr bwMode="auto">
              <a:xfrm flipH="1" flipV="1">
                <a:off x="4325" y="395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6" name="Line 299"/>
              <p:cNvSpPr>
                <a:spLocks noChangeShapeType="1"/>
              </p:cNvSpPr>
              <p:nvPr/>
            </p:nvSpPr>
            <p:spPr bwMode="auto">
              <a:xfrm flipV="1">
                <a:off x="4310" y="395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7" name="Line 300"/>
              <p:cNvSpPr>
                <a:spLocks noChangeShapeType="1"/>
              </p:cNvSpPr>
              <p:nvPr/>
            </p:nvSpPr>
            <p:spPr bwMode="auto">
              <a:xfrm flipH="1" flipV="1">
                <a:off x="4203" y="3237"/>
                <a:ext cx="27" cy="1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8" name="Line 301"/>
              <p:cNvSpPr>
                <a:spLocks noChangeShapeType="1"/>
              </p:cNvSpPr>
              <p:nvPr/>
            </p:nvSpPr>
            <p:spPr bwMode="auto">
              <a:xfrm flipH="1">
                <a:off x="4203" y="3217"/>
                <a:ext cx="15" cy="2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29" name="Line 302"/>
              <p:cNvSpPr>
                <a:spLocks noChangeShapeType="1"/>
              </p:cNvSpPr>
              <p:nvPr/>
            </p:nvSpPr>
            <p:spPr bwMode="auto">
              <a:xfrm flipV="1">
                <a:off x="4623" y="3928"/>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0" name="Line 303"/>
              <p:cNvSpPr>
                <a:spLocks noChangeShapeType="1"/>
              </p:cNvSpPr>
              <p:nvPr/>
            </p:nvSpPr>
            <p:spPr bwMode="auto">
              <a:xfrm flipH="1" flipV="1">
                <a:off x="3942" y="3973"/>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1" name="Line 304"/>
              <p:cNvSpPr>
                <a:spLocks noChangeShapeType="1"/>
              </p:cNvSpPr>
              <p:nvPr/>
            </p:nvSpPr>
            <p:spPr bwMode="auto">
              <a:xfrm flipV="1">
                <a:off x="3928" y="3973"/>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2" name="Line 305"/>
              <p:cNvSpPr>
                <a:spLocks noChangeShapeType="1"/>
              </p:cNvSpPr>
              <p:nvPr/>
            </p:nvSpPr>
            <p:spPr bwMode="auto">
              <a:xfrm>
                <a:off x="4218" y="3217"/>
                <a:ext cx="26" cy="4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3" name="Line 306"/>
              <p:cNvSpPr>
                <a:spLocks noChangeShapeType="1"/>
              </p:cNvSpPr>
              <p:nvPr/>
            </p:nvSpPr>
            <p:spPr bwMode="auto">
              <a:xfrm>
                <a:off x="4230" y="3253"/>
                <a:ext cx="14"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4" name="Line 307"/>
              <p:cNvSpPr>
                <a:spLocks noChangeShapeType="1"/>
              </p:cNvSpPr>
              <p:nvPr/>
            </p:nvSpPr>
            <p:spPr bwMode="auto">
              <a:xfrm flipH="1" flipV="1">
                <a:off x="4240" y="3961"/>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5" name="Line 308"/>
              <p:cNvSpPr>
                <a:spLocks noChangeShapeType="1"/>
              </p:cNvSpPr>
              <p:nvPr/>
            </p:nvSpPr>
            <p:spPr bwMode="auto">
              <a:xfrm flipV="1">
                <a:off x="4225" y="396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6" name="Line 309"/>
              <p:cNvSpPr>
                <a:spLocks noChangeShapeType="1"/>
              </p:cNvSpPr>
              <p:nvPr/>
            </p:nvSpPr>
            <p:spPr bwMode="auto">
              <a:xfrm flipH="1" flipV="1">
                <a:off x="4481" y="3936"/>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7" name="Line 310"/>
              <p:cNvSpPr>
                <a:spLocks noChangeShapeType="1"/>
              </p:cNvSpPr>
              <p:nvPr/>
            </p:nvSpPr>
            <p:spPr bwMode="auto">
              <a:xfrm flipV="1">
                <a:off x="4467" y="3936"/>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8" name="Line 311"/>
              <p:cNvSpPr>
                <a:spLocks noChangeShapeType="1"/>
              </p:cNvSpPr>
              <p:nvPr/>
            </p:nvSpPr>
            <p:spPr bwMode="auto">
              <a:xfrm flipV="1">
                <a:off x="4218" y="3207"/>
                <a:ext cx="15"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39" name="Line 312"/>
              <p:cNvSpPr>
                <a:spLocks noChangeShapeType="1"/>
              </p:cNvSpPr>
              <p:nvPr/>
            </p:nvSpPr>
            <p:spPr bwMode="auto">
              <a:xfrm flipH="1" flipV="1">
                <a:off x="4396" y="3947"/>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0" name="Line 313"/>
              <p:cNvSpPr>
                <a:spLocks noChangeShapeType="1"/>
              </p:cNvSpPr>
              <p:nvPr/>
            </p:nvSpPr>
            <p:spPr bwMode="auto">
              <a:xfrm flipV="1">
                <a:off x="4381" y="394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1" name="Line 314"/>
              <p:cNvSpPr>
                <a:spLocks noChangeShapeType="1"/>
              </p:cNvSpPr>
              <p:nvPr/>
            </p:nvSpPr>
            <p:spPr bwMode="auto">
              <a:xfrm flipH="1" flipV="1">
                <a:off x="4013" y="3970"/>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2" name="Line 315"/>
              <p:cNvSpPr>
                <a:spLocks noChangeShapeType="1"/>
              </p:cNvSpPr>
              <p:nvPr/>
            </p:nvSpPr>
            <p:spPr bwMode="auto">
              <a:xfrm flipV="1">
                <a:off x="3998" y="397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3" name="Line 316"/>
              <p:cNvSpPr>
                <a:spLocks noChangeShapeType="1"/>
              </p:cNvSpPr>
              <p:nvPr/>
            </p:nvSpPr>
            <p:spPr bwMode="auto">
              <a:xfrm flipH="1" flipV="1">
                <a:off x="4552" y="3934"/>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4" name="Line 317"/>
              <p:cNvSpPr>
                <a:spLocks noChangeShapeType="1"/>
              </p:cNvSpPr>
              <p:nvPr/>
            </p:nvSpPr>
            <p:spPr bwMode="auto">
              <a:xfrm flipV="1">
                <a:off x="4537" y="393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5" name="Line 318"/>
              <p:cNvSpPr>
                <a:spLocks noChangeShapeType="1"/>
              </p:cNvSpPr>
              <p:nvPr/>
            </p:nvSpPr>
            <p:spPr bwMode="auto">
              <a:xfrm flipH="1" flipV="1">
                <a:off x="4084" y="3969"/>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6" name="Line 319"/>
              <p:cNvSpPr>
                <a:spLocks noChangeShapeType="1"/>
              </p:cNvSpPr>
              <p:nvPr/>
            </p:nvSpPr>
            <p:spPr bwMode="auto">
              <a:xfrm flipV="1">
                <a:off x="4069" y="396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7" name="Line 320"/>
              <p:cNvSpPr>
                <a:spLocks noChangeShapeType="1"/>
              </p:cNvSpPr>
              <p:nvPr/>
            </p:nvSpPr>
            <p:spPr bwMode="auto">
              <a:xfrm flipH="1" flipV="1">
                <a:off x="4154" y="396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8" name="Line 321"/>
              <p:cNvSpPr>
                <a:spLocks noChangeShapeType="1"/>
              </p:cNvSpPr>
              <p:nvPr/>
            </p:nvSpPr>
            <p:spPr bwMode="auto">
              <a:xfrm flipV="1">
                <a:off x="4140" y="3968"/>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49" name="Line 322"/>
              <p:cNvSpPr>
                <a:spLocks noChangeShapeType="1"/>
              </p:cNvSpPr>
              <p:nvPr/>
            </p:nvSpPr>
            <p:spPr bwMode="auto">
              <a:xfrm flipH="1" flipV="1">
                <a:off x="4310" y="3956"/>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0" name="Line 323"/>
              <p:cNvSpPr>
                <a:spLocks noChangeShapeType="1"/>
              </p:cNvSpPr>
              <p:nvPr/>
            </p:nvSpPr>
            <p:spPr bwMode="auto">
              <a:xfrm flipV="1">
                <a:off x="4296" y="3956"/>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1" name="Line 324"/>
              <p:cNvSpPr>
                <a:spLocks noChangeShapeType="1"/>
              </p:cNvSpPr>
              <p:nvPr/>
            </p:nvSpPr>
            <p:spPr bwMode="auto">
              <a:xfrm flipV="1">
                <a:off x="4608" y="393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2" name="Line 325"/>
              <p:cNvSpPr>
                <a:spLocks noChangeShapeType="1"/>
              </p:cNvSpPr>
              <p:nvPr/>
            </p:nvSpPr>
            <p:spPr bwMode="auto">
              <a:xfrm flipH="1" flipV="1">
                <a:off x="4225" y="3967"/>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3" name="Line 326"/>
              <p:cNvSpPr>
                <a:spLocks noChangeShapeType="1"/>
              </p:cNvSpPr>
              <p:nvPr/>
            </p:nvSpPr>
            <p:spPr bwMode="auto">
              <a:xfrm flipV="1">
                <a:off x="4210" y="396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4" name="Line 327"/>
              <p:cNvSpPr>
                <a:spLocks noChangeShapeType="1"/>
              </p:cNvSpPr>
              <p:nvPr/>
            </p:nvSpPr>
            <p:spPr bwMode="auto">
              <a:xfrm flipH="1" flipV="1">
                <a:off x="4467" y="3942"/>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5" name="Line 328"/>
              <p:cNvSpPr>
                <a:spLocks noChangeShapeType="1"/>
              </p:cNvSpPr>
              <p:nvPr/>
            </p:nvSpPr>
            <p:spPr bwMode="auto">
              <a:xfrm flipV="1">
                <a:off x="4452" y="394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6" name="Line 329"/>
              <p:cNvSpPr>
                <a:spLocks noChangeShapeType="1"/>
              </p:cNvSpPr>
              <p:nvPr/>
            </p:nvSpPr>
            <p:spPr bwMode="auto">
              <a:xfrm flipH="1" flipV="1">
                <a:off x="3928" y="397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7" name="Line 330"/>
              <p:cNvSpPr>
                <a:spLocks noChangeShapeType="1"/>
              </p:cNvSpPr>
              <p:nvPr/>
            </p:nvSpPr>
            <p:spPr bwMode="auto">
              <a:xfrm flipV="1">
                <a:off x="3913" y="397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8" name="Line 331"/>
              <p:cNvSpPr>
                <a:spLocks noChangeShapeType="1"/>
              </p:cNvSpPr>
              <p:nvPr/>
            </p:nvSpPr>
            <p:spPr bwMode="auto">
              <a:xfrm flipH="1" flipV="1">
                <a:off x="4381" y="3952"/>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59" name="Line 332"/>
              <p:cNvSpPr>
                <a:spLocks noChangeShapeType="1"/>
              </p:cNvSpPr>
              <p:nvPr/>
            </p:nvSpPr>
            <p:spPr bwMode="auto">
              <a:xfrm flipV="1">
                <a:off x="4366" y="3952"/>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0" name="Line 333"/>
              <p:cNvSpPr>
                <a:spLocks noChangeShapeType="1"/>
              </p:cNvSpPr>
              <p:nvPr/>
            </p:nvSpPr>
            <p:spPr bwMode="auto">
              <a:xfrm flipH="1" flipV="1">
                <a:off x="3998" y="3975"/>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1" name="Line 334"/>
              <p:cNvSpPr>
                <a:spLocks noChangeShapeType="1"/>
              </p:cNvSpPr>
              <p:nvPr/>
            </p:nvSpPr>
            <p:spPr bwMode="auto">
              <a:xfrm flipV="1">
                <a:off x="3984" y="3975"/>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2" name="Line 335"/>
              <p:cNvSpPr>
                <a:spLocks noChangeShapeType="1"/>
              </p:cNvSpPr>
              <p:nvPr/>
            </p:nvSpPr>
            <p:spPr bwMode="auto">
              <a:xfrm flipH="1" flipV="1">
                <a:off x="4537" y="3939"/>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3" name="Line 336"/>
              <p:cNvSpPr>
                <a:spLocks noChangeShapeType="1"/>
              </p:cNvSpPr>
              <p:nvPr/>
            </p:nvSpPr>
            <p:spPr bwMode="auto">
              <a:xfrm flipV="1">
                <a:off x="4522" y="3939"/>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4" name="Line 337"/>
              <p:cNvSpPr>
                <a:spLocks noChangeShapeType="1"/>
              </p:cNvSpPr>
              <p:nvPr/>
            </p:nvSpPr>
            <p:spPr bwMode="auto">
              <a:xfrm flipH="1" flipV="1">
                <a:off x="4296" y="3961"/>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5" name="Line 338"/>
              <p:cNvSpPr>
                <a:spLocks noChangeShapeType="1"/>
              </p:cNvSpPr>
              <p:nvPr/>
            </p:nvSpPr>
            <p:spPr bwMode="auto">
              <a:xfrm flipV="1">
                <a:off x="4281" y="3961"/>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6" name="Line 339"/>
              <p:cNvSpPr>
                <a:spLocks noChangeShapeType="1"/>
              </p:cNvSpPr>
              <p:nvPr/>
            </p:nvSpPr>
            <p:spPr bwMode="auto">
              <a:xfrm flipH="1" flipV="1">
                <a:off x="4069" y="397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7" name="Line 340"/>
              <p:cNvSpPr>
                <a:spLocks noChangeShapeType="1"/>
              </p:cNvSpPr>
              <p:nvPr/>
            </p:nvSpPr>
            <p:spPr bwMode="auto">
              <a:xfrm flipV="1">
                <a:off x="4054" y="397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8" name="Line 341"/>
              <p:cNvSpPr>
                <a:spLocks noChangeShapeType="1"/>
              </p:cNvSpPr>
              <p:nvPr/>
            </p:nvSpPr>
            <p:spPr bwMode="auto">
              <a:xfrm flipV="1">
                <a:off x="4593" y="393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69" name="Line 342"/>
              <p:cNvSpPr>
                <a:spLocks noChangeShapeType="1"/>
              </p:cNvSpPr>
              <p:nvPr/>
            </p:nvSpPr>
            <p:spPr bwMode="auto">
              <a:xfrm flipH="1" flipV="1">
                <a:off x="4140" y="397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70" name="Line 343"/>
              <p:cNvSpPr>
                <a:spLocks noChangeShapeType="1"/>
              </p:cNvSpPr>
              <p:nvPr/>
            </p:nvSpPr>
            <p:spPr bwMode="auto">
              <a:xfrm flipV="1">
                <a:off x="4125" y="397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71" name="Line 344"/>
              <p:cNvSpPr>
                <a:spLocks noChangeShapeType="1"/>
              </p:cNvSpPr>
              <p:nvPr/>
            </p:nvSpPr>
            <p:spPr bwMode="auto">
              <a:xfrm flipH="1" flipV="1">
                <a:off x="4452" y="3947"/>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72" name="Line 345"/>
              <p:cNvSpPr>
                <a:spLocks noChangeShapeType="1"/>
              </p:cNvSpPr>
              <p:nvPr/>
            </p:nvSpPr>
            <p:spPr bwMode="auto">
              <a:xfrm flipV="1">
                <a:off x="4437" y="3947"/>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73" name="Line 346"/>
              <p:cNvSpPr>
                <a:spLocks noChangeShapeType="1"/>
              </p:cNvSpPr>
              <p:nvPr/>
            </p:nvSpPr>
            <p:spPr bwMode="auto">
              <a:xfrm flipH="1" flipV="1">
                <a:off x="4210" y="397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74" name="Line 347"/>
              <p:cNvSpPr>
                <a:spLocks noChangeShapeType="1"/>
              </p:cNvSpPr>
              <p:nvPr/>
            </p:nvSpPr>
            <p:spPr bwMode="auto">
              <a:xfrm flipV="1">
                <a:off x="4196" y="3971"/>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75" name="Line 348"/>
              <p:cNvSpPr>
                <a:spLocks noChangeShapeType="1"/>
              </p:cNvSpPr>
              <p:nvPr/>
            </p:nvSpPr>
            <p:spPr bwMode="auto">
              <a:xfrm flipH="1" flipV="1">
                <a:off x="4366" y="3958"/>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76" name="Line 349"/>
              <p:cNvSpPr>
                <a:spLocks noChangeShapeType="1"/>
              </p:cNvSpPr>
              <p:nvPr/>
            </p:nvSpPr>
            <p:spPr bwMode="auto">
              <a:xfrm flipV="1">
                <a:off x="4352" y="395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777" name="Line 350"/>
              <p:cNvSpPr>
                <a:spLocks noChangeShapeType="1"/>
              </p:cNvSpPr>
              <p:nvPr/>
            </p:nvSpPr>
            <p:spPr bwMode="auto">
              <a:xfrm flipH="1" flipV="1">
                <a:off x="3913" y="3981"/>
                <a:ext cx="26" cy="11"/>
              </a:xfrm>
              <a:prstGeom prst="line">
                <a:avLst/>
              </a:prstGeom>
              <a:noFill/>
              <a:ln w="3175">
                <a:solidFill>
                  <a:srgbClr val="00FF00"/>
                </a:solidFill>
                <a:round/>
                <a:headEnd/>
                <a:tailEnd/>
              </a:ln>
            </p:spPr>
            <p:txBody>
              <a:bodyPr>
                <a:prstTxWarp prst="textNoShape">
                  <a:avLst/>
                </a:prstTxWarp>
              </a:bodyPr>
              <a:lstStyle/>
              <a:p>
                <a:endParaRPr lang="en-US"/>
              </a:p>
            </p:txBody>
          </p:sp>
        </p:grpSp>
        <p:grpSp>
          <p:nvGrpSpPr>
            <p:cNvPr id="20" name="Group 351"/>
            <p:cNvGrpSpPr>
              <a:grpSpLocks/>
            </p:cNvGrpSpPr>
            <p:nvPr/>
          </p:nvGrpSpPr>
          <p:grpSpPr bwMode="auto">
            <a:xfrm>
              <a:off x="3939" y="3253"/>
              <a:ext cx="654" cy="779"/>
              <a:chOff x="3939" y="3253"/>
              <a:chExt cx="654" cy="779"/>
            </a:xfrm>
          </p:grpSpPr>
          <p:sp>
            <p:nvSpPr>
              <p:cNvPr id="223378" name="Line 352"/>
              <p:cNvSpPr>
                <a:spLocks noChangeShapeType="1"/>
              </p:cNvSpPr>
              <p:nvPr/>
            </p:nvSpPr>
            <p:spPr bwMode="auto">
              <a:xfrm flipH="1" flipV="1">
                <a:off x="4522" y="3945"/>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79" name="Line 353"/>
              <p:cNvSpPr>
                <a:spLocks noChangeShapeType="1"/>
              </p:cNvSpPr>
              <p:nvPr/>
            </p:nvSpPr>
            <p:spPr bwMode="auto">
              <a:xfrm flipV="1">
                <a:off x="4508" y="3945"/>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0" name="Line 354"/>
              <p:cNvSpPr>
                <a:spLocks noChangeShapeType="1"/>
              </p:cNvSpPr>
              <p:nvPr/>
            </p:nvSpPr>
            <p:spPr bwMode="auto">
              <a:xfrm flipH="1">
                <a:off x="4185" y="3270"/>
                <a:ext cx="15" cy="2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1" name="Line 355"/>
              <p:cNvSpPr>
                <a:spLocks noChangeShapeType="1"/>
              </p:cNvSpPr>
              <p:nvPr/>
            </p:nvSpPr>
            <p:spPr bwMode="auto">
              <a:xfrm flipH="1" flipV="1">
                <a:off x="3984" y="3980"/>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2" name="Line 356"/>
              <p:cNvSpPr>
                <a:spLocks noChangeShapeType="1"/>
              </p:cNvSpPr>
              <p:nvPr/>
            </p:nvSpPr>
            <p:spPr bwMode="auto">
              <a:xfrm flipV="1">
                <a:off x="3969" y="398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3" name="Line 357"/>
              <p:cNvSpPr>
                <a:spLocks noChangeShapeType="1"/>
              </p:cNvSpPr>
              <p:nvPr/>
            </p:nvSpPr>
            <p:spPr bwMode="auto">
              <a:xfrm flipH="1" flipV="1">
                <a:off x="4281" y="396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4" name="Line 358"/>
              <p:cNvSpPr>
                <a:spLocks noChangeShapeType="1"/>
              </p:cNvSpPr>
              <p:nvPr/>
            </p:nvSpPr>
            <p:spPr bwMode="auto">
              <a:xfrm flipV="1">
                <a:off x="4266" y="396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5" name="Line 359"/>
              <p:cNvSpPr>
                <a:spLocks noChangeShapeType="1"/>
              </p:cNvSpPr>
              <p:nvPr/>
            </p:nvSpPr>
            <p:spPr bwMode="auto">
              <a:xfrm flipV="1">
                <a:off x="4215" y="325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6" name="Line 360"/>
              <p:cNvSpPr>
                <a:spLocks noChangeShapeType="1"/>
              </p:cNvSpPr>
              <p:nvPr/>
            </p:nvSpPr>
            <p:spPr bwMode="auto">
              <a:xfrm flipH="1" flipV="1">
                <a:off x="4054" y="3977"/>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7" name="Line 361"/>
              <p:cNvSpPr>
                <a:spLocks noChangeShapeType="1"/>
              </p:cNvSpPr>
              <p:nvPr/>
            </p:nvSpPr>
            <p:spPr bwMode="auto">
              <a:xfrm flipV="1">
                <a:off x="4040" y="3977"/>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8" name="Line 362"/>
              <p:cNvSpPr>
                <a:spLocks noChangeShapeType="1"/>
              </p:cNvSpPr>
              <p:nvPr/>
            </p:nvSpPr>
            <p:spPr bwMode="auto">
              <a:xfrm flipH="1" flipV="1">
                <a:off x="4437" y="3953"/>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89" name="Line 363"/>
              <p:cNvSpPr>
                <a:spLocks noChangeShapeType="1"/>
              </p:cNvSpPr>
              <p:nvPr/>
            </p:nvSpPr>
            <p:spPr bwMode="auto">
              <a:xfrm flipV="1">
                <a:off x="4422" y="3953"/>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0" name="Line 364"/>
              <p:cNvSpPr>
                <a:spLocks noChangeShapeType="1"/>
              </p:cNvSpPr>
              <p:nvPr/>
            </p:nvSpPr>
            <p:spPr bwMode="auto">
              <a:xfrm flipV="1">
                <a:off x="4578" y="394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1" name="Line 365"/>
              <p:cNvSpPr>
                <a:spLocks noChangeShapeType="1"/>
              </p:cNvSpPr>
              <p:nvPr/>
            </p:nvSpPr>
            <p:spPr bwMode="auto">
              <a:xfrm flipH="1" flipV="1">
                <a:off x="4352" y="3963"/>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2" name="Line 366"/>
              <p:cNvSpPr>
                <a:spLocks noChangeShapeType="1"/>
              </p:cNvSpPr>
              <p:nvPr/>
            </p:nvSpPr>
            <p:spPr bwMode="auto">
              <a:xfrm flipV="1">
                <a:off x="4337" y="3963"/>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3" name="Line 367"/>
              <p:cNvSpPr>
                <a:spLocks noChangeShapeType="1"/>
              </p:cNvSpPr>
              <p:nvPr/>
            </p:nvSpPr>
            <p:spPr bwMode="auto">
              <a:xfrm flipH="1" flipV="1">
                <a:off x="4125" y="3974"/>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4" name="Line 368"/>
              <p:cNvSpPr>
                <a:spLocks noChangeShapeType="1"/>
              </p:cNvSpPr>
              <p:nvPr/>
            </p:nvSpPr>
            <p:spPr bwMode="auto">
              <a:xfrm flipV="1">
                <a:off x="4110" y="397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5" name="Line 369"/>
              <p:cNvSpPr>
                <a:spLocks noChangeShapeType="1"/>
              </p:cNvSpPr>
              <p:nvPr/>
            </p:nvSpPr>
            <p:spPr bwMode="auto">
              <a:xfrm flipH="1" flipV="1">
                <a:off x="4508" y="3950"/>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6" name="Line 370"/>
              <p:cNvSpPr>
                <a:spLocks noChangeShapeType="1"/>
              </p:cNvSpPr>
              <p:nvPr/>
            </p:nvSpPr>
            <p:spPr bwMode="auto">
              <a:xfrm flipV="1">
                <a:off x="4493" y="395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7" name="Line 371"/>
              <p:cNvSpPr>
                <a:spLocks noChangeShapeType="1"/>
              </p:cNvSpPr>
              <p:nvPr/>
            </p:nvSpPr>
            <p:spPr bwMode="auto">
              <a:xfrm flipH="1" flipV="1">
                <a:off x="4196" y="3974"/>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8" name="Line 372"/>
              <p:cNvSpPr>
                <a:spLocks noChangeShapeType="1"/>
              </p:cNvSpPr>
              <p:nvPr/>
            </p:nvSpPr>
            <p:spPr bwMode="auto">
              <a:xfrm flipV="1">
                <a:off x="4181" y="397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99" name="Line 373"/>
              <p:cNvSpPr>
                <a:spLocks noChangeShapeType="1"/>
              </p:cNvSpPr>
              <p:nvPr/>
            </p:nvSpPr>
            <p:spPr bwMode="auto">
              <a:xfrm flipH="1" flipV="1">
                <a:off x="4266" y="3974"/>
                <a:ext cx="27"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0" name="Line 374"/>
              <p:cNvSpPr>
                <a:spLocks noChangeShapeType="1"/>
              </p:cNvSpPr>
              <p:nvPr/>
            </p:nvSpPr>
            <p:spPr bwMode="auto">
              <a:xfrm flipV="1">
                <a:off x="4252" y="3974"/>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1" name="Line 375"/>
              <p:cNvSpPr>
                <a:spLocks noChangeShapeType="1"/>
              </p:cNvSpPr>
              <p:nvPr/>
            </p:nvSpPr>
            <p:spPr bwMode="auto">
              <a:xfrm flipH="1" flipV="1">
                <a:off x="3969" y="398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2" name="Line 376"/>
              <p:cNvSpPr>
                <a:spLocks noChangeShapeType="1"/>
              </p:cNvSpPr>
              <p:nvPr/>
            </p:nvSpPr>
            <p:spPr bwMode="auto">
              <a:xfrm flipV="1">
                <a:off x="3954" y="398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3" name="Line 377"/>
              <p:cNvSpPr>
                <a:spLocks noChangeShapeType="1"/>
              </p:cNvSpPr>
              <p:nvPr/>
            </p:nvSpPr>
            <p:spPr bwMode="auto">
              <a:xfrm flipH="1" flipV="1">
                <a:off x="4422" y="3961"/>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4" name="Line 378"/>
              <p:cNvSpPr>
                <a:spLocks noChangeShapeType="1"/>
              </p:cNvSpPr>
              <p:nvPr/>
            </p:nvSpPr>
            <p:spPr bwMode="auto">
              <a:xfrm flipV="1">
                <a:off x="4407" y="396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5" name="Line 379"/>
              <p:cNvSpPr>
                <a:spLocks noChangeShapeType="1"/>
              </p:cNvSpPr>
              <p:nvPr/>
            </p:nvSpPr>
            <p:spPr bwMode="auto">
              <a:xfrm flipH="1">
                <a:off x="4200" y="3256"/>
                <a:ext cx="15"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6" name="Line 380"/>
              <p:cNvSpPr>
                <a:spLocks noChangeShapeType="1"/>
              </p:cNvSpPr>
              <p:nvPr/>
            </p:nvSpPr>
            <p:spPr bwMode="auto">
              <a:xfrm flipH="1" flipV="1">
                <a:off x="4040" y="398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7" name="Line 381"/>
              <p:cNvSpPr>
                <a:spLocks noChangeShapeType="1"/>
              </p:cNvSpPr>
              <p:nvPr/>
            </p:nvSpPr>
            <p:spPr bwMode="auto">
              <a:xfrm flipV="1">
                <a:off x="4025" y="398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8" name="Line 382"/>
              <p:cNvSpPr>
                <a:spLocks noChangeShapeType="1"/>
              </p:cNvSpPr>
              <p:nvPr/>
            </p:nvSpPr>
            <p:spPr bwMode="auto">
              <a:xfrm flipH="1" flipV="1">
                <a:off x="4337" y="3969"/>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09" name="Line 383"/>
              <p:cNvSpPr>
                <a:spLocks noChangeShapeType="1"/>
              </p:cNvSpPr>
              <p:nvPr/>
            </p:nvSpPr>
            <p:spPr bwMode="auto">
              <a:xfrm flipV="1">
                <a:off x="4322" y="396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0" name="Line 384"/>
              <p:cNvSpPr>
                <a:spLocks noChangeShapeType="1"/>
              </p:cNvSpPr>
              <p:nvPr/>
            </p:nvSpPr>
            <p:spPr bwMode="auto">
              <a:xfrm flipV="1">
                <a:off x="4564" y="3944"/>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1" name="Line 385"/>
              <p:cNvSpPr>
                <a:spLocks noChangeShapeType="1"/>
              </p:cNvSpPr>
              <p:nvPr/>
            </p:nvSpPr>
            <p:spPr bwMode="auto">
              <a:xfrm flipH="1" flipV="1">
                <a:off x="4493" y="3955"/>
                <a:ext cx="26" cy="1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2" name="Line 386"/>
              <p:cNvSpPr>
                <a:spLocks noChangeShapeType="1"/>
              </p:cNvSpPr>
              <p:nvPr/>
            </p:nvSpPr>
            <p:spPr bwMode="auto">
              <a:xfrm flipV="1">
                <a:off x="4478" y="3955"/>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3" name="Line 387"/>
              <p:cNvSpPr>
                <a:spLocks noChangeShapeType="1"/>
              </p:cNvSpPr>
              <p:nvPr/>
            </p:nvSpPr>
            <p:spPr bwMode="auto">
              <a:xfrm flipH="1" flipV="1">
                <a:off x="4110" y="3978"/>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4" name="Line 388"/>
              <p:cNvSpPr>
                <a:spLocks noChangeShapeType="1"/>
              </p:cNvSpPr>
              <p:nvPr/>
            </p:nvSpPr>
            <p:spPr bwMode="auto">
              <a:xfrm flipV="1">
                <a:off x="4095" y="397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5" name="Line 389"/>
              <p:cNvSpPr>
                <a:spLocks noChangeShapeType="1"/>
              </p:cNvSpPr>
              <p:nvPr/>
            </p:nvSpPr>
            <p:spPr bwMode="auto">
              <a:xfrm flipH="1" flipV="1">
                <a:off x="4407" y="396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6" name="Line 390"/>
              <p:cNvSpPr>
                <a:spLocks noChangeShapeType="1"/>
              </p:cNvSpPr>
              <p:nvPr/>
            </p:nvSpPr>
            <p:spPr bwMode="auto">
              <a:xfrm flipV="1">
                <a:off x="4393" y="3966"/>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7" name="Line 391"/>
              <p:cNvSpPr>
                <a:spLocks noChangeShapeType="1"/>
              </p:cNvSpPr>
              <p:nvPr/>
            </p:nvSpPr>
            <p:spPr bwMode="auto">
              <a:xfrm flipH="1" flipV="1">
                <a:off x="4181" y="3977"/>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8" name="Line 392"/>
              <p:cNvSpPr>
                <a:spLocks noChangeShapeType="1"/>
              </p:cNvSpPr>
              <p:nvPr/>
            </p:nvSpPr>
            <p:spPr bwMode="auto">
              <a:xfrm flipV="1">
                <a:off x="4166" y="397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19" name="Line 393"/>
              <p:cNvSpPr>
                <a:spLocks noChangeShapeType="1"/>
              </p:cNvSpPr>
              <p:nvPr/>
            </p:nvSpPr>
            <p:spPr bwMode="auto">
              <a:xfrm flipH="1" flipV="1">
                <a:off x="4252" y="397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0" name="Line 394"/>
              <p:cNvSpPr>
                <a:spLocks noChangeShapeType="1"/>
              </p:cNvSpPr>
              <p:nvPr/>
            </p:nvSpPr>
            <p:spPr bwMode="auto">
              <a:xfrm flipV="1">
                <a:off x="4237" y="397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1" name="Line 395"/>
              <p:cNvSpPr>
                <a:spLocks noChangeShapeType="1"/>
              </p:cNvSpPr>
              <p:nvPr/>
            </p:nvSpPr>
            <p:spPr bwMode="auto">
              <a:xfrm flipH="1" flipV="1">
                <a:off x="3954" y="3988"/>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2" name="Line 396"/>
              <p:cNvSpPr>
                <a:spLocks noChangeShapeType="1"/>
              </p:cNvSpPr>
              <p:nvPr/>
            </p:nvSpPr>
            <p:spPr bwMode="auto">
              <a:xfrm flipV="1">
                <a:off x="3939" y="398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3" name="Line 397"/>
              <p:cNvSpPr>
                <a:spLocks noChangeShapeType="1"/>
              </p:cNvSpPr>
              <p:nvPr/>
            </p:nvSpPr>
            <p:spPr bwMode="auto">
              <a:xfrm flipH="1" flipV="1">
                <a:off x="4025" y="398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4" name="Line 398"/>
              <p:cNvSpPr>
                <a:spLocks noChangeShapeType="1"/>
              </p:cNvSpPr>
              <p:nvPr/>
            </p:nvSpPr>
            <p:spPr bwMode="auto">
              <a:xfrm flipV="1">
                <a:off x="4010" y="398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5" name="Line 399"/>
              <p:cNvSpPr>
                <a:spLocks noChangeShapeType="1"/>
              </p:cNvSpPr>
              <p:nvPr/>
            </p:nvSpPr>
            <p:spPr bwMode="auto">
              <a:xfrm flipH="1" flipV="1">
                <a:off x="4322" y="397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6" name="Line 400"/>
              <p:cNvSpPr>
                <a:spLocks noChangeShapeType="1"/>
              </p:cNvSpPr>
              <p:nvPr/>
            </p:nvSpPr>
            <p:spPr bwMode="auto">
              <a:xfrm flipV="1">
                <a:off x="4307" y="397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7" name="Line 401"/>
              <p:cNvSpPr>
                <a:spLocks noChangeShapeType="1"/>
              </p:cNvSpPr>
              <p:nvPr/>
            </p:nvSpPr>
            <p:spPr bwMode="auto">
              <a:xfrm flipV="1">
                <a:off x="4549" y="395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8" name="Line 402"/>
              <p:cNvSpPr>
                <a:spLocks noChangeShapeType="1"/>
              </p:cNvSpPr>
              <p:nvPr/>
            </p:nvSpPr>
            <p:spPr bwMode="auto">
              <a:xfrm flipH="1" flipV="1">
                <a:off x="4478" y="3961"/>
                <a:ext cx="27"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29" name="Line 403"/>
              <p:cNvSpPr>
                <a:spLocks noChangeShapeType="1"/>
              </p:cNvSpPr>
              <p:nvPr/>
            </p:nvSpPr>
            <p:spPr bwMode="auto">
              <a:xfrm flipV="1">
                <a:off x="4463" y="396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0" name="Line 404"/>
              <p:cNvSpPr>
                <a:spLocks noChangeShapeType="1"/>
              </p:cNvSpPr>
              <p:nvPr/>
            </p:nvSpPr>
            <p:spPr bwMode="auto">
              <a:xfrm flipH="1" flipV="1">
                <a:off x="4095" y="3983"/>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1" name="Line 405"/>
              <p:cNvSpPr>
                <a:spLocks noChangeShapeType="1"/>
              </p:cNvSpPr>
              <p:nvPr/>
            </p:nvSpPr>
            <p:spPr bwMode="auto">
              <a:xfrm flipV="1">
                <a:off x="4081" y="3983"/>
                <a:ext cx="14"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2" name="Line 406"/>
              <p:cNvSpPr>
                <a:spLocks noChangeShapeType="1"/>
              </p:cNvSpPr>
              <p:nvPr/>
            </p:nvSpPr>
            <p:spPr bwMode="auto">
              <a:xfrm flipH="1" flipV="1">
                <a:off x="4393" y="397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3" name="Line 407"/>
              <p:cNvSpPr>
                <a:spLocks noChangeShapeType="1"/>
              </p:cNvSpPr>
              <p:nvPr/>
            </p:nvSpPr>
            <p:spPr bwMode="auto">
              <a:xfrm flipV="1">
                <a:off x="4378" y="3972"/>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4" name="Line 408"/>
              <p:cNvSpPr>
                <a:spLocks noChangeShapeType="1"/>
              </p:cNvSpPr>
              <p:nvPr/>
            </p:nvSpPr>
            <p:spPr bwMode="auto">
              <a:xfrm flipH="1" flipV="1">
                <a:off x="4166" y="398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5" name="Line 409"/>
              <p:cNvSpPr>
                <a:spLocks noChangeShapeType="1"/>
              </p:cNvSpPr>
              <p:nvPr/>
            </p:nvSpPr>
            <p:spPr bwMode="auto">
              <a:xfrm flipV="1">
                <a:off x="4151" y="398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6" name="Line 410"/>
              <p:cNvSpPr>
                <a:spLocks noChangeShapeType="1"/>
              </p:cNvSpPr>
              <p:nvPr/>
            </p:nvSpPr>
            <p:spPr bwMode="auto">
              <a:xfrm flipH="1" flipV="1">
                <a:off x="3939" y="3992"/>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7" name="Line 411"/>
              <p:cNvSpPr>
                <a:spLocks noChangeShapeType="1"/>
              </p:cNvSpPr>
              <p:nvPr/>
            </p:nvSpPr>
            <p:spPr bwMode="auto">
              <a:xfrm flipH="1" flipV="1">
                <a:off x="4237" y="3981"/>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8" name="Line 412"/>
              <p:cNvSpPr>
                <a:spLocks noChangeShapeType="1"/>
              </p:cNvSpPr>
              <p:nvPr/>
            </p:nvSpPr>
            <p:spPr bwMode="auto">
              <a:xfrm flipV="1">
                <a:off x="4222" y="398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39" name="Line 413"/>
              <p:cNvSpPr>
                <a:spLocks noChangeShapeType="1"/>
              </p:cNvSpPr>
              <p:nvPr/>
            </p:nvSpPr>
            <p:spPr bwMode="auto">
              <a:xfrm flipV="1">
                <a:off x="4534" y="3955"/>
                <a:ext cx="15"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0" name="Line 414"/>
              <p:cNvSpPr>
                <a:spLocks noChangeShapeType="1"/>
              </p:cNvSpPr>
              <p:nvPr/>
            </p:nvSpPr>
            <p:spPr bwMode="auto">
              <a:xfrm flipH="1" flipV="1">
                <a:off x="4010" y="3990"/>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1" name="Line 415"/>
              <p:cNvSpPr>
                <a:spLocks noChangeShapeType="1"/>
              </p:cNvSpPr>
              <p:nvPr/>
            </p:nvSpPr>
            <p:spPr bwMode="auto">
              <a:xfrm flipV="1">
                <a:off x="3995" y="399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2" name="Line 416"/>
              <p:cNvSpPr>
                <a:spLocks noChangeShapeType="1"/>
              </p:cNvSpPr>
              <p:nvPr/>
            </p:nvSpPr>
            <p:spPr bwMode="auto">
              <a:xfrm flipH="1" flipV="1">
                <a:off x="4463" y="3966"/>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3" name="Line 417"/>
              <p:cNvSpPr>
                <a:spLocks noChangeShapeType="1"/>
              </p:cNvSpPr>
              <p:nvPr/>
            </p:nvSpPr>
            <p:spPr bwMode="auto">
              <a:xfrm flipV="1">
                <a:off x="4449" y="3966"/>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4" name="Line 418"/>
              <p:cNvSpPr>
                <a:spLocks noChangeShapeType="1"/>
              </p:cNvSpPr>
              <p:nvPr/>
            </p:nvSpPr>
            <p:spPr bwMode="auto">
              <a:xfrm flipH="1" flipV="1">
                <a:off x="4307" y="397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5" name="Line 419"/>
              <p:cNvSpPr>
                <a:spLocks noChangeShapeType="1"/>
              </p:cNvSpPr>
              <p:nvPr/>
            </p:nvSpPr>
            <p:spPr bwMode="auto">
              <a:xfrm flipV="1">
                <a:off x="4293" y="3978"/>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6" name="Line 420"/>
              <p:cNvSpPr>
                <a:spLocks noChangeShapeType="1"/>
              </p:cNvSpPr>
              <p:nvPr/>
            </p:nvSpPr>
            <p:spPr bwMode="auto">
              <a:xfrm flipH="1" flipV="1">
                <a:off x="4081" y="398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7" name="Line 421"/>
              <p:cNvSpPr>
                <a:spLocks noChangeShapeType="1"/>
              </p:cNvSpPr>
              <p:nvPr/>
            </p:nvSpPr>
            <p:spPr bwMode="auto">
              <a:xfrm flipV="1">
                <a:off x="4066" y="398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8" name="Line 422"/>
              <p:cNvSpPr>
                <a:spLocks noChangeShapeType="1"/>
              </p:cNvSpPr>
              <p:nvPr/>
            </p:nvSpPr>
            <p:spPr bwMode="auto">
              <a:xfrm flipH="1" flipV="1">
                <a:off x="4378" y="3978"/>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49" name="Line 423"/>
              <p:cNvSpPr>
                <a:spLocks noChangeShapeType="1"/>
              </p:cNvSpPr>
              <p:nvPr/>
            </p:nvSpPr>
            <p:spPr bwMode="auto">
              <a:xfrm flipV="1">
                <a:off x="4363" y="397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0" name="Line 424"/>
              <p:cNvSpPr>
                <a:spLocks noChangeShapeType="1"/>
              </p:cNvSpPr>
              <p:nvPr/>
            </p:nvSpPr>
            <p:spPr bwMode="auto">
              <a:xfrm flipV="1">
                <a:off x="4519" y="3963"/>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1" name="Line 425"/>
              <p:cNvSpPr>
                <a:spLocks noChangeShapeType="1"/>
              </p:cNvSpPr>
              <p:nvPr/>
            </p:nvSpPr>
            <p:spPr bwMode="auto">
              <a:xfrm flipH="1" flipV="1">
                <a:off x="4151" y="3986"/>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2" name="Line 426"/>
              <p:cNvSpPr>
                <a:spLocks noChangeShapeType="1"/>
              </p:cNvSpPr>
              <p:nvPr/>
            </p:nvSpPr>
            <p:spPr bwMode="auto">
              <a:xfrm flipV="1">
                <a:off x="4137" y="3986"/>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3" name="Line 427"/>
              <p:cNvSpPr>
                <a:spLocks noChangeShapeType="1"/>
              </p:cNvSpPr>
              <p:nvPr/>
            </p:nvSpPr>
            <p:spPr bwMode="auto">
              <a:xfrm flipH="1" flipV="1">
                <a:off x="4222" y="3985"/>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4" name="Line 428"/>
              <p:cNvSpPr>
                <a:spLocks noChangeShapeType="1"/>
              </p:cNvSpPr>
              <p:nvPr/>
            </p:nvSpPr>
            <p:spPr bwMode="auto">
              <a:xfrm flipV="1">
                <a:off x="4207" y="398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5" name="Line 429"/>
              <p:cNvSpPr>
                <a:spLocks noChangeShapeType="1"/>
              </p:cNvSpPr>
              <p:nvPr/>
            </p:nvSpPr>
            <p:spPr bwMode="auto">
              <a:xfrm flipH="1" flipV="1">
                <a:off x="4449" y="3971"/>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6" name="Line 430"/>
              <p:cNvSpPr>
                <a:spLocks noChangeShapeType="1"/>
              </p:cNvSpPr>
              <p:nvPr/>
            </p:nvSpPr>
            <p:spPr bwMode="auto">
              <a:xfrm flipV="1">
                <a:off x="4434" y="3971"/>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7" name="Line 431"/>
              <p:cNvSpPr>
                <a:spLocks noChangeShapeType="1"/>
              </p:cNvSpPr>
              <p:nvPr/>
            </p:nvSpPr>
            <p:spPr bwMode="auto">
              <a:xfrm flipH="1" flipV="1">
                <a:off x="4293" y="3982"/>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8" name="Line 432"/>
              <p:cNvSpPr>
                <a:spLocks noChangeShapeType="1"/>
              </p:cNvSpPr>
              <p:nvPr/>
            </p:nvSpPr>
            <p:spPr bwMode="auto">
              <a:xfrm flipV="1">
                <a:off x="4278" y="3982"/>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59" name="Line 433"/>
              <p:cNvSpPr>
                <a:spLocks noChangeShapeType="1"/>
              </p:cNvSpPr>
              <p:nvPr/>
            </p:nvSpPr>
            <p:spPr bwMode="auto">
              <a:xfrm flipH="1" flipV="1">
                <a:off x="3995" y="399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0" name="Line 434"/>
              <p:cNvSpPr>
                <a:spLocks noChangeShapeType="1"/>
              </p:cNvSpPr>
              <p:nvPr/>
            </p:nvSpPr>
            <p:spPr bwMode="auto">
              <a:xfrm flipV="1">
                <a:off x="3981" y="3993"/>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1" name="Line 435"/>
              <p:cNvSpPr>
                <a:spLocks noChangeShapeType="1"/>
              </p:cNvSpPr>
              <p:nvPr/>
            </p:nvSpPr>
            <p:spPr bwMode="auto">
              <a:xfrm flipH="1" flipV="1">
                <a:off x="4066" y="3993"/>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2" name="Line 436"/>
              <p:cNvSpPr>
                <a:spLocks noChangeShapeType="1"/>
              </p:cNvSpPr>
              <p:nvPr/>
            </p:nvSpPr>
            <p:spPr bwMode="auto">
              <a:xfrm flipV="1">
                <a:off x="4051" y="399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3" name="Line 437"/>
              <p:cNvSpPr>
                <a:spLocks noChangeShapeType="1"/>
              </p:cNvSpPr>
              <p:nvPr/>
            </p:nvSpPr>
            <p:spPr bwMode="auto">
              <a:xfrm flipV="1">
                <a:off x="4505" y="3970"/>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4" name="Line 438"/>
              <p:cNvSpPr>
                <a:spLocks noChangeShapeType="1"/>
              </p:cNvSpPr>
              <p:nvPr/>
            </p:nvSpPr>
            <p:spPr bwMode="auto">
              <a:xfrm flipH="1" flipV="1">
                <a:off x="4363" y="3982"/>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5" name="Line 439"/>
              <p:cNvSpPr>
                <a:spLocks noChangeShapeType="1"/>
              </p:cNvSpPr>
              <p:nvPr/>
            </p:nvSpPr>
            <p:spPr bwMode="auto">
              <a:xfrm flipV="1">
                <a:off x="4349" y="3982"/>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6" name="Line 440"/>
              <p:cNvSpPr>
                <a:spLocks noChangeShapeType="1"/>
              </p:cNvSpPr>
              <p:nvPr/>
            </p:nvSpPr>
            <p:spPr bwMode="auto">
              <a:xfrm flipH="1" flipV="1">
                <a:off x="4137" y="399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7" name="Line 441"/>
              <p:cNvSpPr>
                <a:spLocks noChangeShapeType="1"/>
              </p:cNvSpPr>
              <p:nvPr/>
            </p:nvSpPr>
            <p:spPr bwMode="auto">
              <a:xfrm flipV="1">
                <a:off x="4122" y="399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8" name="Line 442"/>
              <p:cNvSpPr>
                <a:spLocks noChangeShapeType="1"/>
              </p:cNvSpPr>
              <p:nvPr/>
            </p:nvSpPr>
            <p:spPr bwMode="auto">
              <a:xfrm flipH="1" flipV="1">
                <a:off x="4207" y="3989"/>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69" name="Line 443"/>
              <p:cNvSpPr>
                <a:spLocks noChangeShapeType="1"/>
              </p:cNvSpPr>
              <p:nvPr/>
            </p:nvSpPr>
            <p:spPr bwMode="auto">
              <a:xfrm flipV="1">
                <a:off x="4193" y="3989"/>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0" name="Line 444"/>
              <p:cNvSpPr>
                <a:spLocks noChangeShapeType="1"/>
              </p:cNvSpPr>
              <p:nvPr/>
            </p:nvSpPr>
            <p:spPr bwMode="auto">
              <a:xfrm flipH="1" flipV="1">
                <a:off x="4434" y="3977"/>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1" name="Line 445"/>
              <p:cNvSpPr>
                <a:spLocks noChangeShapeType="1"/>
              </p:cNvSpPr>
              <p:nvPr/>
            </p:nvSpPr>
            <p:spPr bwMode="auto">
              <a:xfrm flipV="1">
                <a:off x="4419" y="3977"/>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2" name="Line 446"/>
              <p:cNvSpPr>
                <a:spLocks noChangeShapeType="1"/>
              </p:cNvSpPr>
              <p:nvPr/>
            </p:nvSpPr>
            <p:spPr bwMode="auto">
              <a:xfrm flipH="1" flipV="1">
                <a:off x="4278" y="398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3" name="Line 447"/>
              <p:cNvSpPr>
                <a:spLocks noChangeShapeType="1"/>
              </p:cNvSpPr>
              <p:nvPr/>
            </p:nvSpPr>
            <p:spPr bwMode="auto">
              <a:xfrm flipV="1">
                <a:off x="4263" y="3988"/>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4" name="Line 448"/>
              <p:cNvSpPr>
                <a:spLocks noChangeShapeType="1"/>
              </p:cNvSpPr>
              <p:nvPr/>
            </p:nvSpPr>
            <p:spPr bwMode="auto">
              <a:xfrm flipV="1">
                <a:off x="4490" y="397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5" name="Line 449"/>
              <p:cNvSpPr>
                <a:spLocks noChangeShapeType="1"/>
              </p:cNvSpPr>
              <p:nvPr/>
            </p:nvSpPr>
            <p:spPr bwMode="auto">
              <a:xfrm flipH="1" flipV="1">
                <a:off x="3981" y="3997"/>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6" name="Line 450"/>
              <p:cNvSpPr>
                <a:spLocks noChangeShapeType="1"/>
              </p:cNvSpPr>
              <p:nvPr/>
            </p:nvSpPr>
            <p:spPr bwMode="auto">
              <a:xfrm flipV="1">
                <a:off x="3966" y="399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7" name="Line 451"/>
              <p:cNvSpPr>
                <a:spLocks noChangeShapeType="1"/>
              </p:cNvSpPr>
              <p:nvPr/>
            </p:nvSpPr>
            <p:spPr bwMode="auto">
              <a:xfrm flipH="1" flipV="1">
                <a:off x="4051" y="3996"/>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8" name="Line 452"/>
              <p:cNvSpPr>
                <a:spLocks noChangeShapeType="1"/>
              </p:cNvSpPr>
              <p:nvPr/>
            </p:nvSpPr>
            <p:spPr bwMode="auto">
              <a:xfrm flipV="1">
                <a:off x="4037" y="3996"/>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79" name="Line 453"/>
              <p:cNvSpPr>
                <a:spLocks noChangeShapeType="1"/>
              </p:cNvSpPr>
              <p:nvPr/>
            </p:nvSpPr>
            <p:spPr bwMode="auto">
              <a:xfrm flipH="1" flipV="1">
                <a:off x="4122" y="3996"/>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0" name="Line 454"/>
              <p:cNvSpPr>
                <a:spLocks noChangeShapeType="1"/>
              </p:cNvSpPr>
              <p:nvPr/>
            </p:nvSpPr>
            <p:spPr bwMode="auto">
              <a:xfrm flipV="1">
                <a:off x="4107" y="399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1" name="Line 455"/>
              <p:cNvSpPr>
                <a:spLocks noChangeShapeType="1"/>
              </p:cNvSpPr>
              <p:nvPr/>
            </p:nvSpPr>
            <p:spPr bwMode="auto">
              <a:xfrm flipH="1" flipV="1">
                <a:off x="4349" y="3984"/>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2" name="Line 456"/>
              <p:cNvSpPr>
                <a:spLocks noChangeShapeType="1"/>
              </p:cNvSpPr>
              <p:nvPr/>
            </p:nvSpPr>
            <p:spPr bwMode="auto">
              <a:xfrm flipV="1">
                <a:off x="4334" y="398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3" name="Line 457"/>
              <p:cNvSpPr>
                <a:spLocks noChangeShapeType="1"/>
              </p:cNvSpPr>
              <p:nvPr/>
            </p:nvSpPr>
            <p:spPr bwMode="auto">
              <a:xfrm flipH="1" flipV="1">
                <a:off x="4419" y="3983"/>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4" name="Line 458"/>
              <p:cNvSpPr>
                <a:spLocks noChangeShapeType="1"/>
              </p:cNvSpPr>
              <p:nvPr/>
            </p:nvSpPr>
            <p:spPr bwMode="auto">
              <a:xfrm flipV="1">
                <a:off x="4404" y="398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5" name="Line 459"/>
              <p:cNvSpPr>
                <a:spLocks noChangeShapeType="1"/>
              </p:cNvSpPr>
              <p:nvPr/>
            </p:nvSpPr>
            <p:spPr bwMode="auto">
              <a:xfrm flipH="1" flipV="1">
                <a:off x="4193" y="399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6" name="Line 460"/>
              <p:cNvSpPr>
                <a:spLocks noChangeShapeType="1"/>
              </p:cNvSpPr>
              <p:nvPr/>
            </p:nvSpPr>
            <p:spPr bwMode="auto">
              <a:xfrm flipV="1">
                <a:off x="4178" y="399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7" name="Line 461"/>
              <p:cNvSpPr>
                <a:spLocks noChangeShapeType="1"/>
              </p:cNvSpPr>
              <p:nvPr/>
            </p:nvSpPr>
            <p:spPr bwMode="auto">
              <a:xfrm flipH="1" flipV="1">
                <a:off x="4263" y="3993"/>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8" name="Line 462"/>
              <p:cNvSpPr>
                <a:spLocks noChangeShapeType="1"/>
              </p:cNvSpPr>
              <p:nvPr/>
            </p:nvSpPr>
            <p:spPr bwMode="auto">
              <a:xfrm flipV="1">
                <a:off x="4248" y="399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89" name="Line 463"/>
              <p:cNvSpPr>
                <a:spLocks noChangeShapeType="1"/>
              </p:cNvSpPr>
              <p:nvPr/>
            </p:nvSpPr>
            <p:spPr bwMode="auto">
              <a:xfrm flipV="1">
                <a:off x="4475" y="3979"/>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0" name="Line 464"/>
              <p:cNvSpPr>
                <a:spLocks noChangeShapeType="1"/>
              </p:cNvSpPr>
              <p:nvPr/>
            </p:nvSpPr>
            <p:spPr bwMode="auto">
              <a:xfrm flipH="1" flipV="1">
                <a:off x="3966" y="4001"/>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1" name="Line 465"/>
              <p:cNvSpPr>
                <a:spLocks noChangeShapeType="1"/>
              </p:cNvSpPr>
              <p:nvPr/>
            </p:nvSpPr>
            <p:spPr bwMode="auto">
              <a:xfrm flipH="1" flipV="1">
                <a:off x="4107" y="4000"/>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2" name="Line 466"/>
              <p:cNvSpPr>
                <a:spLocks noChangeShapeType="1"/>
              </p:cNvSpPr>
              <p:nvPr/>
            </p:nvSpPr>
            <p:spPr bwMode="auto">
              <a:xfrm flipV="1">
                <a:off x="4092" y="4000"/>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3" name="Line 467"/>
              <p:cNvSpPr>
                <a:spLocks noChangeShapeType="1"/>
              </p:cNvSpPr>
              <p:nvPr/>
            </p:nvSpPr>
            <p:spPr bwMode="auto">
              <a:xfrm flipH="1" flipV="1">
                <a:off x="4334" y="3988"/>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4" name="Line 468"/>
              <p:cNvSpPr>
                <a:spLocks noChangeShapeType="1"/>
              </p:cNvSpPr>
              <p:nvPr/>
            </p:nvSpPr>
            <p:spPr bwMode="auto">
              <a:xfrm flipV="1">
                <a:off x="4319" y="3988"/>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5" name="Line 469"/>
              <p:cNvSpPr>
                <a:spLocks noChangeShapeType="1"/>
              </p:cNvSpPr>
              <p:nvPr/>
            </p:nvSpPr>
            <p:spPr bwMode="auto">
              <a:xfrm flipH="1" flipV="1">
                <a:off x="4037" y="3999"/>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6" name="Line 470"/>
              <p:cNvSpPr>
                <a:spLocks noChangeShapeType="1"/>
              </p:cNvSpPr>
              <p:nvPr/>
            </p:nvSpPr>
            <p:spPr bwMode="auto">
              <a:xfrm flipV="1">
                <a:off x="4022" y="399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7" name="Line 471"/>
              <p:cNvSpPr>
                <a:spLocks noChangeShapeType="1"/>
              </p:cNvSpPr>
              <p:nvPr/>
            </p:nvSpPr>
            <p:spPr bwMode="auto">
              <a:xfrm flipH="1" flipV="1">
                <a:off x="4404" y="3987"/>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8" name="Line 472"/>
              <p:cNvSpPr>
                <a:spLocks noChangeShapeType="1"/>
              </p:cNvSpPr>
              <p:nvPr/>
            </p:nvSpPr>
            <p:spPr bwMode="auto">
              <a:xfrm flipV="1">
                <a:off x="4390" y="3987"/>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499" name="Line 473"/>
              <p:cNvSpPr>
                <a:spLocks noChangeShapeType="1"/>
              </p:cNvSpPr>
              <p:nvPr/>
            </p:nvSpPr>
            <p:spPr bwMode="auto">
              <a:xfrm flipH="1" flipV="1">
                <a:off x="4178" y="399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0" name="Line 474"/>
              <p:cNvSpPr>
                <a:spLocks noChangeShapeType="1"/>
              </p:cNvSpPr>
              <p:nvPr/>
            </p:nvSpPr>
            <p:spPr bwMode="auto">
              <a:xfrm flipV="1">
                <a:off x="4163" y="399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1" name="Line 475"/>
              <p:cNvSpPr>
                <a:spLocks noChangeShapeType="1"/>
              </p:cNvSpPr>
              <p:nvPr/>
            </p:nvSpPr>
            <p:spPr bwMode="auto">
              <a:xfrm flipV="1">
                <a:off x="4460" y="398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2" name="Line 476"/>
              <p:cNvSpPr>
                <a:spLocks noChangeShapeType="1"/>
              </p:cNvSpPr>
              <p:nvPr/>
            </p:nvSpPr>
            <p:spPr bwMode="auto">
              <a:xfrm flipH="1" flipV="1">
                <a:off x="4248" y="3996"/>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3" name="Line 477"/>
              <p:cNvSpPr>
                <a:spLocks noChangeShapeType="1"/>
              </p:cNvSpPr>
              <p:nvPr/>
            </p:nvSpPr>
            <p:spPr bwMode="auto">
              <a:xfrm flipV="1">
                <a:off x="4234" y="3996"/>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4" name="Line 478"/>
              <p:cNvSpPr>
                <a:spLocks noChangeShapeType="1"/>
              </p:cNvSpPr>
              <p:nvPr/>
            </p:nvSpPr>
            <p:spPr bwMode="auto">
              <a:xfrm flipH="1" flipV="1">
                <a:off x="4319" y="3994"/>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5" name="Line 479"/>
              <p:cNvSpPr>
                <a:spLocks noChangeShapeType="1"/>
              </p:cNvSpPr>
              <p:nvPr/>
            </p:nvSpPr>
            <p:spPr bwMode="auto">
              <a:xfrm flipV="1">
                <a:off x="4304" y="3994"/>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6" name="Line 480"/>
              <p:cNvSpPr>
                <a:spLocks noChangeShapeType="1"/>
              </p:cNvSpPr>
              <p:nvPr/>
            </p:nvSpPr>
            <p:spPr bwMode="auto">
              <a:xfrm flipH="1" flipV="1">
                <a:off x="4022" y="4003"/>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7" name="Line 481"/>
              <p:cNvSpPr>
                <a:spLocks noChangeShapeType="1"/>
              </p:cNvSpPr>
              <p:nvPr/>
            </p:nvSpPr>
            <p:spPr bwMode="auto">
              <a:xfrm flipV="1">
                <a:off x="4007" y="400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8" name="Line 482"/>
              <p:cNvSpPr>
                <a:spLocks noChangeShapeType="1"/>
              </p:cNvSpPr>
              <p:nvPr/>
            </p:nvSpPr>
            <p:spPr bwMode="auto">
              <a:xfrm flipH="1" flipV="1">
                <a:off x="4092" y="4003"/>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09" name="Line 483"/>
              <p:cNvSpPr>
                <a:spLocks noChangeShapeType="1"/>
              </p:cNvSpPr>
              <p:nvPr/>
            </p:nvSpPr>
            <p:spPr bwMode="auto">
              <a:xfrm flipV="1">
                <a:off x="4078" y="4003"/>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0" name="Line 484"/>
              <p:cNvSpPr>
                <a:spLocks noChangeShapeType="1"/>
              </p:cNvSpPr>
              <p:nvPr/>
            </p:nvSpPr>
            <p:spPr bwMode="auto">
              <a:xfrm flipH="1" flipV="1">
                <a:off x="4390" y="3991"/>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1" name="Line 485"/>
              <p:cNvSpPr>
                <a:spLocks noChangeShapeType="1"/>
              </p:cNvSpPr>
              <p:nvPr/>
            </p:nvSpPr>
            <p:spPr bwMode="auto">
              <a:xfrm flipV="1">
                <a:off x="4375" y="399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2" name="Line 486"/>
              <p:cNvSpPr>
                <a:spLocks noChangeShapeType="1"/>
              </p:cNvSpPr>
              <p:nvPr/>
            </p:nvSpPr>
            <p:spPr bwMode="auto">
              <a:xfrm flipH="1" flipV="1">
                <a:off x="4163" y="4002"/>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3" name="Line 487"/>
              <p:cNvSpPr>
                <a:spLocks noChangeShapeType="1"/>
              </p:cNvSpPr>
              <p:nvPr/>
            </p:nvSpPr>
            <p:spPr bwMode="auto">
              <a:xfrm flipV="1">
                <a:off x="4148" y="400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4" name="Line 488"/>
              <p:cNvSpPr>
                <a:spLocks noChangeShapeType="1"/>
              </p:cNvSpPr>
              <p:nvPr/>
            </p:nvSpPr>
            <p:spPr bwMode="auto">
              <a:xfrm flipV="1">
                <a:off x="4446" y="3989"/>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5" name="Line 489"/>
              <p:cNvSpPr>
                <a:spLocks noChangeShapeType="1"/>
              </p:cNvSpPr>
              <p:nvPr/>
            </p:nvSpPr>
            <p:spPr bwMode="auto">
              <a:xfrm flipH="1" flipV="1">
                <a:off x="4234" y="4000"/>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6" name="Line 490"/>
              <p:cNvSpPr>
                <a:spLocks noChangeShapeType="1"/>
              </p:cNvSpPr>
              <p:nvPr/>
            </p:nvSpPr>
            <p:spPr bwMode="auto">
              <a:xfrm flipV="1">
                <a:off x="4219" y="400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7" name="Line 491"/>
              <p:cNvSpPr>
                <a:spLocks noChangeShapeType="1"/>
              </p:cNvSpPr>
              <p:nvPr/>
            </p:nvSpPr>
            <p:spPr bwMode="auto">
              <a:xfrm flipH="1" flipV="1">
                <a:off x="4304" y="3999"/>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8" name="Line 492"/>
              <p:cNvSpPr>
                <a:spLocks noChangeShapeType="1"/>
              </p:cNvSpPr>
              <p:nvPr/>
            </p:nvSpPr>
            <p:spPr bwMode="auto">
              <a:xfrm flipV="1">
                <a:off x="4289" y="399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19" name="Line 493"/>
              <p:cNvSpPr>
                <a:spLocks noChangeShapeType="1"/>
              </p:cNvSpPr>
              <p:nvPr/>
            </p:nvSpPr>
            <p:spPr bwMode="auto">
              <a:xfrm flipH="1" flipV="1">
                <a:off x="4007" y="4007"/>
                <a:ext cx="26" cy="1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0" name="Line 494"/>
              <p:cNvSpPr>
                <a:spLocks noChangeShapeType="1"/>
              </p:cNvSpPr>
              <p:nvPr/>
            </p:nvSpPr>
            <p:spPr bwMode="auto">
              <a:xfrm flipV="1">
                <a:off x="3992" y="400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1" name="Line 495"/>
              <p:cNvSpPr>
                <a:spLocks noChangeShapeType="1"/>
              </p:cNvSpPr>
              <p:nvPr/>
            </p:nvSpPr>
            <p:spPr bwMode="auto">
              <a:xfrm flipH="1" flipV="1">
                <a:off x="4375" y="3996"/>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2" name="Line 496"/>
              <p:cNvSpPr>
                <a:spLocks noChangeShapeType="1"/>
              </p:cNvSpPr>
              <p:nvPr/>
            </p:nvSpPr>
            <p:spPr bwMode="auto">
              <a:xfrm flipV="1">
                <a:off x="4360" y="3996"/>
                <a:ext cx="15"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3" name="Line 497"/>
              <p:cNvSpPr>
                <a:spLocks noChangeShapeType="1"/>
              </p:cNvSpPr>
              <p:nvPr/>
            </p:nvSpPr>
            <p:spPr bwMode="auto">
              <a:xfrm flipH="1" flipV="1">
                <a:off x="4078" y="400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4" name="Line 498"/>
              <p:cNvSpPr>
                <a:spLocks noChangeShapeType="1"/>
              </p:cNvSpPr>
              <p:nvPr/>
            </p:nvSpPr>
            <p:spPr bwMode="auto">
              <a:xfrm flipV="1">
                <a:off x="4063" y="400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5" name="Line 499"/>
              <p:cNvSpPr>
                <a:spLocks noChangeShapeType="1"/>
              </p:cNvSpPr>
              <p:nvPr/>
            </p:nvSpPr>
            <p:spPr bwMode="auto">
              <a:xfrm flipH="1" flipV="1">
                <a:off x="4148" y="4005"/>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6" name="Line 500"/>
              <p:cNvSpPr>
                <a:spLocks noChangeShapeType="1"/>
              </p:cNvSpPr>
              <p:nvPr/>
            </p:nvSpPr>
            <p:spPr bwMode="auto">
              <a:xfrm flipV="1">
                <a:off x="4134" y="400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7" name="Line 501"/>
              <p:cNvSpPr>
                <a:spLocks noChangeShapeType="1"/>
              </p:cNvSpPr>
              <p:nvPr/>
            </p:nvSpPr>
            <p:spPr bwMode="auto">
              <a:xfrm flipH="1" flipV="1">
                <a:off x="4219" y="4005"/>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8" name="Line 502"/>
              <p:cNvSpPr>
                <a:spLocks noChangeShapeType="1"/>
              </p:cNvSpPr>
              <p:nvPr/>
            </p:nvSpPr>
            <p:spPr bwMode="auto">
              <a:xfrm flipV="1">
                <a:off x="4204" y="400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29" name="Line 503"/>
              <p:cNvSpPr>
                <a:spLocks noChangeShapeType="1"/>
              </p:cNvSpPr>
              <p:nvPr/>
            </p:nvSpPr>
            <p:spPr bwMode="auto">
              <a:xfrm flipV="1">
                <a:off x="4431" y="399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0" name="Line 504"/>
              <p:cNvSpPr>
                <a:spLocks noChangeShapeType="1"/>
              </p:cNvSpPr>
              <p:nvPr/>
            </p:nvSpPr>
            <p:spPr bwMode="auto">
              <a:xfrm flipH="1" flipV="1">
                <a:off x="4289" y="4002"/>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1" name="Line 505"/>
              <p:cNvSpPr>
                <a:spLocks noChangeShapeType="1"/>
              </p:cNvSpPr>
              <p:nvPr/>
            </p:nvSpPr>
            <p:spPr bwMode="auto">
              <a:xfrm flipV="1">
                <a:off x="4275" y="4002"/>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2" name="Line 506"/>
              <p:cNvSpPr>
                <a:spLocks noChangeShapeType="1"/>
              </p:cNvSpPr>
              <p:nvPr/>
            </p:nvSpPr>
            <p:spPr bwMode="auto">
              <a:xfrm flipH="1" flipV="1">
                <a:off x="4360" y="4002"/>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3" name="Line 507"/>
              <p:cNvSpPr>
                <a:spLocks noChangeShapeType="1"/>
              </p:cNvSpPr>
              <p:nvPr/>
            </p:nvSpPr>
            <p:spPr bwMode="auto">
              <a:xfrm flipV="1">
                <a:off x="4345" y="400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4" name="Line 508"/>
              <p:cNvSpPr>
                <a:spLocks noChangeShapeType="1"/>
              </p:cNvSpPr>
              <p:nvPr/>
            </p:nvSpPr>
            <p:spPr bwMode="auto">
              <a:xfrm flipH="1" flipV="1">
                <a:off x="3992" y="4012"/>
                <a:ext cx="27"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5" name="Line 509"/>
              <p:cNvSpPr>
                <a:spLocks noChangeShapeType="1"/>
              </p:cNvSpPr>
              <p:nvPr/>
            </p:nvSpPr>
            <p:spPr bwMode="auto">
              <a:xfrm flipH="1" flipV="1">
                <a:off x="4063" y="401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6" name="Line 510"/>
              <p:cNvSpPr>
                <a:spLocks noChangeShapeType="1"/>
              </p:cNvSpPr>
              <p:nvPr/>
            </p:nvSpPr>
            <p:spPr bwMode="auto">
              <a:xfrm flipV="1">
                <a:off x="4048" y="4011"/>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7" name="Line 511"/>
              <p:cNvSpPr>
                <a:spLocks noChangeShapeType="1"/>
              </p:cNvSpPr>
              <p:nvPr/>
            </p:nvSpPr>
            <p:spPr bwMode="auto">
              <a:xfrm flipH="1" flipV="1">
                <a:off x="4134" y="400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8" name="Line 512"/>
              <p:cNvSpPr>
                <a:spLocks noChangeShapeType="1"/>
              </p:cNvSpPr>
              <p:nvPr/>
            </p:nvSpPr>
            <p:spPr bwMode="auto">
              <a:xfrm flipV="1">
                <a:off x="4119" y="400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39" name="Line 513"/>
              <p:cNvSpPr>
                <a:spLocks noChangeShapeType="1"/>
              </p:cNvSpPr>
              <p:nvPr/>
            </p:nvSpPr>
            <p:spPr bwMode="auto">
              <a:xfrm flipH="1" flipV="1">
                <a:off x="4204" y="4009"/>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0" name="Line 514"/>
              <p:cNvSpPr>
                <a:spLocks noChangeShapeType="1"/>
              </p:cNvSpPr>
              <p:nvPr/>
            </p:nvSpPr>
            <p:spPr bwMode="auto">
              <a:xfrm flipV="1">
                <a:off x="4189" y="4009"/>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1" name="Line 515"/>
              <p:cNvSpPr>
                <a:spLocks noChangeShapeType="1"/>
              </p:cNvSpPr>
              <p:nvPr/>
            </p:nvSpPr>
            <p:spPr bwMode="auto">
              <a:xfrm flipV="1">
                <a:off x="4416" y="3997"/>
                <a:ext cx="15"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2" name="Line 516"/>
              <p:cNvSpPr>
                <a:spLocks noChangeShapeType="1"/>
              </p:cNvSpPr>
              <p:nvPr/>
            </p:nvSpPr>
            <p:spPr bwMode="auto">
              <a:xfrm flipH="1" flipV="1">
                <a:off x="4345" y="4007"/>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3" name="Line 517"/>
              <p:cNvSpPr>
                <a:spLocks noChangeShapeType="1"/>
              </p:cNvSpPr>
              <p:nvPr/>
            </p:nvSpPr>
            <p:spPr bwMode="auto">
              <a:xfrm flipV="1">
                <a:off x="4331" y="4007"/>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4" name="Line 518"/>
              <p:cNvSpPr>
                <a:spLocks noChangeShapeType="1"/>
              </p:cNvSpPr>
              <p:nvPr/>
            </p:nvSpPr>
            <p:spPr bwMode="auto">
              <a:xfrm flipH="1" flipV="1">
                <a:off x="4275" y="4005"/>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5" name="Line 519"/>
              <p:cNvSpPr>
                <a:spLocks noChangeShapeType="1"/>
              </p:cNvSpPr>
              <p:nvPr/>
            </p:nvSpPr>
            <p:spPr bwMode="auto">
              <a:xfrm flipV="1">
                <a:off x="4260" y="400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6" name="Line 520"/>
              <p:cNvSpPr>
                <a:spLocks noChangeShapeType="1"/>
              </p:cNvSpPr>
              <p:nvPr/>
            </p:nvSpPr>
            <p:spPr bwMode="auto">
              <a:xfrm flipH="1" flipV="1">
                <a:off x="4048" y="4016"/>
                <a:ext cx="27" cy="7"/>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7" name="Line 521"/>
              <p:cNvSpPr>
                <a:spLocks noChangeShapeType="1"/>
              </p:cNvSpPr>
              <p:nvPr/>
            </p:nvSpPr>
            <p:spPr bwMode="auto">
              <a:xfrm flipV="1">
                <a:off x="4033" y="4016"/>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8" name="Line 522"/>
              <p:cNvSpPr>
                <a:spLocks noChangeShapeType="1"/>
              </p:cNvSpPr>
              <p:nvPr/>
            </p:nvSpPr>
            <p:spPr bwMode="auto">
              <a:xfrm flipV="1">
                <a:off x="4401" y="400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49" name="Line 523"/>
              <p:cNvSpPr>
                <a:spLocks noChangeShapeType="1"/>
              </p:cNvSpPr>
              <p:nvPr/>
            </p:nvSpPr>
            <p:spPr bwMode="auto">
              <a:xfrm flipH="1" flipV="1">
                <a:off x="4119" y="4013"/>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0" name="Line 524"/>
              <p:cNvSpPr>
                <a:spLocks noChangeShapeType="1"/>
              </p:cNvSpPr>
              <p:nvPr/>
            </p:nvSpPr>
            <p:spPr bwMode="auto">
              <a:xfrm flipV="1">
                <a:off x="4104" y="401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1" name="Line 525"/>
              <p:cNvSpPr>
                <a:spLocks noChangeShapeType="1"/>
              </p:cNvSpPr>
              <p:nvPr/>
            </p:nvSpPr>
            <p:spPr bwMode="auto">
              <a:xfrm flipH="1" flipV="1">
                <a:off x="4189" y="4012"/>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2" name="Line 526"/>
              <p:cNvSpPr>
                <a:spLocks noChangeShapeType="1"/>
              </p:cNvSpPr>
              <p:nvPr/>
            </p:nvSpPr>
            <p:spPr bwMode="auto">
              <a:xfrm flipV="1">
                <a:off x="4175" y="4012"/>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3" name="Line 527"/>
              <p:cNvSpPr>
                <a:spLocks noChangeShapeType="1"/>
              </p:cNvSpPr>
              <p:nvPr/>
            </p:nvSpPr>
            <p:spPr bwMode="auto">
              <a:xfrm flipH="1" flipV="1">
                <a:off x="4331" y="4011"/>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4" name="Line 528"/>
              <p:cNvSpPr>
                <a:spLocks noChangeShapeType="1"/>
              </p:cNvSpPr>
              <p:nvPr/>
            </p:nvSpPr>
            <p:spPr bwMode="auto">
              <a:xfrm flipV="1">
                <a:off x="4316" y="401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5" name="Line 529"/>
              <p:cNvSpPr>
                <a:spLocks noChangeShapeType="1"/>
              </p:cNvSpPr>
              <p:nvPr/>
            </p:nvSpPr>
            <p:spPr bwMode="auto">
              <a:xfrm flipH="1" flipV="1">
                <a:off x="4260" y="4009"/>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6" name="Line 530"/>
              <p:cNvSpPr>
                <a:spLocks noChangeShapeType="1"/>
              </p:cNvSpPr>
              <p:nvPr/>
            </p:nvSpPr>
            <p:spPr bwMode="auto">
              <a:xfrm flipV="1">
                <a:off x="4245" y="4009"/>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7" name="Line 531"/>
              <p:cNvSpPr>
                <a:spLocks noChangeShapeType="1"/>
              </p:cNvSpPr>
              <p:nvPr/>
            </p:nvSpPr>
            <p:spPr bwMode="auto">
              <a:xfrm flipH="1" flipV="1">
                <a:off x="4033" y="4021"/>
                <a:ext cx="27"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8" name="Line 532"/>
              <p:cNvSpPr>
                <a:spLocks noChangeShapeType="1"/>
              </p:cNvSpPr>
              <p:nvPr/>
            </p:nvSpPr>
            <p:spPr bwMode="auto">
              <a:xfrm flipV="1">
                <a:off x="4019" y="4021"/>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59" name="Line 533"/>
              <p:cNvSpPr>
                <a:spLocks noChangeShapeType="1"/>
              </p:cNvSpPr>
              <p:nvPr/>
            </p:nvSpPr>
            <p:spPr bwMode="auto">
              <a:xfrm flipV="1">
                <a:off x="4387" y="4008"/>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0" name="Line 534"/>
              <p:cNvSpPr>
                <a:spLocks noChangeShapeType="1"/>
              </p:cNvSpPr>
              <p:nvPr/>
            </p:nvSpPr>
            <p:spPr bwMode="auto">
              <a:xfrm flipH="1" flipV="1">
                <a:off x="4104" y="4018"/>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1" name="Line 535"/>
              <p:cNvSpPr>
                <a:spLocks noChangeShapeType="1"/>
              </p:cNvSpPr>
              <p:nvPr/>
            </p:nvSpPr>
            <p:spPr bwMode="auto">
              <a:xfrm flipV="1">
                <a:off x="4089" y="401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2" name="Line 536"/>
              <p:cNvSpPr>
                <a:spLocks noChangeShapeType="1"/>
              </p:cNvSpPr>
              <p:nvPr/>
            </p:nvSpPr>
            <p:spPr bwMode="auto">
              <a:xfrm flipH="1" flipV="1">
                <a:off x="4175" y="4015"/>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3" name="Line 537"/>
              <p:cNvSpPr>
                <a:spLocks noChangeShapeType="1"/>
              </p:cNvSpPr>
              <p:nvPr/>
            </p:nvSpPr>
            <p:spPr bwMode="auto">
              <a:xfrm flipV="1">
                <a:off x="4160" y="4015"/>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4" name="Line 538"/>
              <p:cNvSpPr>
                <a:spLocks noChangeShapeType="1"/>
              </p:cNvSpPr>
              <p:nvPr/>
            </p:nvSpPr>
            <p:spPr bwMode="auto">
              <a:xfrm flipH="1" flipV="1">
                <a:off x="4245" y="4014"/>
                <a:ext cx="27"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5" name="Line 539"/>
              <p:cNvSpPr>
                <a:spLocks noChangeShapeType="1"/>
              </p:cNvSpPr>
              <p:nvPr/>
            </p:nvSpPr>
            <p:spPr bwMode="auto">
              <a:xfrm flipV="1">
                <a:off x="4231" y="4014"/>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6" name="Line 540"/>
              <p:cNvSpPr>
                <a:spLocks noChangeShapeType="1"/>
              </p:cNvSpPr>
              <p:nvPr/>
            </p:nvSpPr>
            <p:spPr bwMode="auto">
              <a:xfrm flipH="1" flipV="1">
                <a:off x="4316" y="401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7" name="Line 541"/>
              <p:cNvSpPr>
                <a:spLocks noChangeShapeType="1"/>
              </p:cNvSpPr>
              <p:nvPr/>
            </p:nvSpPr>
            <p:spPr bwMode="auto">
              <a:xfrm flipV="1">
                <a:off x="4301" y="4014"/>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8" name="Line 542"/>
              <p:cNvSpPr>
                <a:spLocks noChangeShapeType="1"/>
              </p:cNvSpPr>
              <p:nvPr/>
            </p:nvSpPr>
            <p:spPr bwMode="auto">
              <a:xfrm flipH="1" flipV="1">
                <a:off x="4019" y="4025"/>
                <a:ext cx="26" cy="6"/>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69" name="Line 543"/>
              <p:cNvSpPr>
                <a:spLocks noChangeShapeType="1"/>
              </p:cNvSpPr>
              <p:nvPr/>
            </p:nvSpPr>
            <p:spPr bwMode="auto">
              <a:xfrm flipV="1">
                <a:off x="4372" y="4013"/>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70" name="Line 544"/>
              <p:cNvSpPr>
                <a:spLocks noChangeShapeType="1"/>
              </p:cNvSpPr>
              <p:nvPr/>
            </p:nvSpPr>
            <p:spPr bwMode="auto">
              <a:xfrm flipH="1" flipV="1">
                <a:off x="4089" y="4021"/>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71" name="Line 545"/>
              <p:cNvSpPr>
                <a:spLocks noChangeShapeType="1"/>
              </p:cNvSpPr>
              <p:nvPr/>
            </p:nvSpPr>
            <p:spPr bwMode="auto">
              <a:xfrm flipV="1">
                <a:off x="4075" y="4021"/>
                <a:ext cx="14"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72" name="Line 546"/>
              <p:cNvSpPr>
                <a:spLocks noChangeShapeType="1"/>
              </p:cNvSpPr>
              <p:nvPr/>
            </p:nvSpPr>
            <p:spPr bwMode="auto">
              <a:xfrm flipH="1" flipV="1">
                <a:off x="4160" y="4020"/>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73" name="Line 547"/>
              <p:cNvSpPr>
                <a:spLocks noChangeShapeType="1"/>
              </p:cNvSpPr>
              <p:nvPr/>
            </p:nvSpPr>
            <p:spPr bwMode="auto">
              <a:xfrm flipV="1">
                <a:off x="4145" y="4020"/>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74" name="Line 548"/>
              <p:cNvSpPr>
                <a:spLocks noChangeShapeType="1"/>
              </p:cNvSpPr>
              <p:nvPr/>
            </p:nvSpPr>
            <p:spPr bwMode="auto">
              <a:xfrm flipH="1" flipV="1">
                <a:off x="4231" y="4018"/>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75" name="Line 549"/>
              <p:cNvSpPr>
                <a:spLocks noChangeShapeType="1"/>
              </p:cNvSpPr>
              <p:nvPr/>
            </p:nvSpPr>
            <p:spPr bwMode="auto">
              <a:xfrm flipV="1">
                <a:off x="4216" y="401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76" name="Line 550"/>
              <p:cNvSpPr>
                <a:spLocks noChangeShapeType="1"/>
              </p:cNvSpPr>
              <p:nvPr/>
            </p:nvSpPr>
            <p:spPr bwMode="auto">
              <a:xfrm flipV="1">
                <a:off x="4357" y="401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577" name="Line 551"/>
              <p:cNvSpPr>
                <a:spLocks noChangeShapeType="1"/>
              </p:cNvSpPr>
              <p:nvPr/>
            </p:nvSpPr>
            <p:spPr bwMode="auto">
              <a:xfrm flipH="1" flipV="1">
                <a:off x="4301" y="4017"/>
                <a:ext cx="27" cy="10"/>
              </a:xfrm>
              <a:prstGeom prst="line">
                <a:avLst/>
              </a:prstGeom>
              <a:noFill/>
              <a:ln w="3175">
                <a:solidFill>
                  <a:srgbClr val="00FF00"/>
                </a:solidFill>
                <a:round/>
                <a:headEnd/>
                <a:tailEnd/>
              </a:ln>
            </p:spPr>
            <p:txBody>
              <a:bodyPr>
                <a:prstTxWarp prst="textNoShape">
                  <a:avLst/>
                </a:prstTxWarp>
              </a:bodyPr>
              <a:lstStyle/>
              <a:p>
                <a:endParaRPr lang="en-US"/>
              </a:p>
            </p:txBody>
          </p:sp>
        </p:grpSp>
        <p:sp>
          <p:nvSpPr>
            <p:cNvPr id="223255" name="Line 552"/>
            <p:cNvSpPr>
              <a:spLocks noChangeShapeType="1"/>
            </p:cNvSpPr>
            <p:nvPr/>
          </p:nvSpPr>
          <p:spPr bwMode="auto">
            <a:xfrm flipV="1">
              <a:off x="4286" y="401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56" name="Line 553"/>
            <p:cNvSpPr>
              <a:spLocks noChangeShapeType="1"/>
            </p:cNvSpPr>
            <p:nvPr/>
          </p:nvSpPr>
          <p:spPr bwMode="auto">
            <a:xfrm flipH="1" flipV="1">
              <a:off x="4145" y="4025"/>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57" name="Line 554"/>
            <p:cNvSpPr>
              <a:spLocks noChangeShapeType="1"/>
            </p:cNvSpPr>
            <p:nvPr/>
          </p:nvSpPr>
          <p:spPr bwMode="auto">
            <a:xfrm flipV="1">
              <a:off x="4130" y="4025"/>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58" name="Line 555"/>
            <p:cNvSpPr>
              <a:spLocks noChangeShapeType="1"/>
            </p:cNvSpPr>
            <p:nvPr/>
          </p:nvSpPr>
          <p:spPr bwMode="auto">
            <a:xfrm flipH="1" flipV="1">
              <a:off x="4075" y="4023"/>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59" name="Line 556"/>
            <p:cNvSpPr>
              <a:spLocks noChangeShapeType="1"/>
            </p:cNvSpPr>
            <p:nvPr/>
          </p:nvSpPr>
          <p:spPr bwMode="auto">
            <a:xfrm flipV="1">
              <a:off x="4060" y="4023"/>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0" name="Line 557"/>
            <p:cNvSpPr>
              <a:spLocks noChangeShapeType="1"/>
            </p:cNvSpPr>
            <p:nvPr/>
          </p:nvSpPr>
          <p:spPr bwMode="auto">
            <a:xfrm flipH="1" flipV="1">
              <a:off x="4216" y="4022"/>
              <a:ext cx="26" cy="1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1" name="Line 558"/>
            <p:cNvSpPr>
              <a:spLocks noChangeShapeType="1"/>
            </p:cNvSpPr>
            <p:nvPr/>
          </p:nvSpPr>
          <p:spPr bwMode="auto">
            <a:xfrm flipV="1">
              <a:off x="4201" y="402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2" name="Line 559"/>
            <p:cNvSpPr>
              <a:spLocks noChangeShapeType="1"/>
            </p:cNvSpPr>
            <p:nvPr/>
          </p:nvSpPr>
          <p:spPr bwMode="auto">
            <a:xfrm flipH="1" flipV="1">
              <a:off x="4286" y="4021"/>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3" name="Line 560"/>
            <p:cNvSpPr>
              <a:spLocks noChangeShapeType="1"/>
            </p:cNvSpPr>
            <p:nvPr/>
          </p:nvSpPr>
          <p:spPr bwMode="auto">
            <a:xfrm flipV="1">
              <a:off x="4272" y="4021"/>
              <a:ext cx="14"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4" name="Line 561"/>
            <p:cNvSpPr>
              <a:spLocks noChangeShapeType="1"/>
            </p:cNvSpPr>
            <p:nvPr/>
          </p:nvSpPr>
          <p:spPr bwMode="auto">
            <a:xfrm flipV="1">
              <a:off x="4342" y="4021"/>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5" name="Line 562"/>
            <p:cNvSpPr>
              <a:spLocks noChangeShapeType="1"/>
            </p:cNvSpPr>
            <p:nvPr/>
          </p:nvSpPr>
          <p:spPr bwMode="auto">
            <a:xfrm flipH="1" flipV="1">
              <a:off x="4130" y="4029"/>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6" name="Line 563"/>
            <p:cNvSpPr>
              <a:spLocks noChangeShapeType="1"/>
            </p:cNvSpPr>
            <p:nvPr/>
          </p:nvSpPr>
          <p:spPr bwMode="auto">
            <a:xfrm flipV="1">
              <a:off x="4116" y="4029"/>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7" name="Line 564"/>
            <p:cNvSpPr>
              <a:spLocks noChangeShapeType="1"/>
            </p:cNvSpPr>
            <p:nvPr/>
          </p:nvSpPr>
          <p:spPr bwMode="auto">
            <a:xfrm flipH="1" flipV="1">
              <a:off x="4060" y="4027"/>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8" name="Line 565"/>
            <p:cNvSpPr>
              <a:spLocks noChangeShapeType="1"/>
            </p:cNvSpPr>
            <p:nvPr/>
          </p:nvSpPr>
          <p:spPr bwMode="auto">
            <a:xfrm flipV="1">
              <a:off x="4045" y="402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69" name="Line 566"/>
            <p:cNvSpPr>
              <a:spLocks noChangeShapeType="1"/>
            </p:cNvSpPr>
            <p:nvPr/>
          </p:nvSpPr>
          <p:spPr bwMode="auto">
            <a:xfrm flipH="1" flipV="1">
              <a:off x="4201" y="4027"/>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0" name="Line 567"/>
            <p:cNvSpPr>
              <a:spLocks noChangeShapeType="1"/>
            </p:cNvSpPr>
            <p:nvPr/>
          </p:nvSpPr>
          <p:spPr bwMode="auto">
            <a:xfrm flipV="1">
              <a:off x="4186" y="402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1" name="Line 568"/>
            <p:cNvSpPr>
              <a:spLocks noChangeShapeType="1"/>
            </p:cNvSpPr>
            <p:nvPr/>
          </p:nvSpPr>
          <p:spPr bwMode="auto">
            <a:xfrm flipH="1" flipV="1">
              <a:off x="4272" y="402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2" name="Line 569"/>
            <p:cNvSpPr>
              <a:spLocks noChangeShapeType="1"/>
            </p:cNvSpPr>
            <p:nvPr/>
          </p:nvSpPr>
          <p:spPr bwMode="auto">
            <a:xfrm flipV="1">
              <a:off x="4257" y="402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3" name="Line 570"/>
            <p:cNvSpPr>
              <a:spLocks noChangeShapeType="1"/>
            </p:cNvSpPr>
            <p:nvPr/>
          </p:nvSpPr>
          <p:spPr bwMode="auto">
            <a:xfrm flipV="1">
              <a:off x="4328" y="4023"/>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4" name="Line 571"/>
            <p:cNvSpPr>
              <a:spLocks noChangeShapeType="1"/>
            </p:cNvSpPr>
            <p:nvPr/>
          </p:nvSpPr>
          <p:spPr bwMode="auto">
            <a:xfrm flipH="1" flipV="1">
              <a:off x="4045" y="4031"/>
              <a:ext cx="26" cy="1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5" name="Line 572"/>
            <p:cNvSpPr>
              <a:spLocks noChangeShapeType="1"/>
            </p:cNvSpPr>
            <p:nvPr/>
          </p:nvSpPr>
          <p:spPr bwMode="auto">
            <a:xfrm flipH="1" flipV="1">
              <a:off x="4116" y="4032"/>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6" name="Line 573"/>
            <p:cNvSpPr>
              <a:spLocks noChangeShapeType="1"/>
            </p:cNvSpPr>
            <p:nvPr/>
          </p:nvSpPr>
          <p:spPr bwMode="auto">
            <a:xfrm flipV="1">
              <a:off x="4101" y="403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7" name="Line 574"/>
            <p:cNvSpPr>
              <a:spLocks noChangeShapeType="1"/>
            </p:cNvSpPr>
            <p:nvPr/>
          </p:nvSpPr>
          <p:spPr bwMode="auto">
            <a:xfrm flipH="1" flipV="1">
              <a:off x="4186" y="4032"/>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8" name="Line 575"/>
            <p:cNvSpPr>
              <a:spLocks noChangeShapeType="1"/>
            </p:cNvSpPr>
            <p:nvPr/>
          </p:nvSpPr>
          <p:spPr bwMode="auto">
            <a:xfrm flipV="1">
              <a:off x="4172" y="4032"/>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79" name="Line 576"/>
            <p:cNvSpPr>
              <a:spLocks noChangeShapeType="1"/>
            </p:cNvSpPr>
            <p:nvPr/>
          </p:nvSpPr>
          <p:spPr bwMode="auto">
            <a:xfrm flipH="1" flipV="1">
              <a:off x="4257" y="4030"/>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0" name="Line 577"/>
            <p:cNvSpPr>
              <a:spLocks noChangeShapeType="1"/>
            </p:cNvSpPr>
            <p:nvPr/>
          </p:nvSpPr>
          <p:spPr bwMode="auto">
            <a:xfrm flipV="1">
              <a:off x="4242" y="403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1" name="Line 578"/>
            <p:cNvSpPr>
              <a:spLocks noChangeShapeType="1"/>
            </p:cNvSpPr>
            <p:nvPr/>
          </p:nvSpPr>
          <p:spPr bwMode="auto">
            <a:xfrm flipV="1">
              <a:off x="4313" y="4027"/>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2" name="Line 579"/>
            <p:cNvSpPr>
              <a:spLocks noChangeShapeType="1"/>
            </p:cNvSpPr>
            <p:nvPr/>
          </p:nvSpPr>
          <p:spPr bwMode="auto">
            <a:xfrm flipH="1" flipV="1">
              <a:off x="4101" y="4036"/>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3" name="Line 580"/>
            <p:cNvSpPr>
              <a:spLocks noChangeShapeType="1"/>
            </p:cNvSpPr>
            <p:nvPr/>
          </p:nvSpPr>
          <p:spPr bwMode="auto">
            <a:xfrm flipV="1">
              <a:off x="4086" y="403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4" name="Line 581"/>
            <p:cNvSpPr>
              <a:spLocks noChangeShapeType="1"/>
            </p:cNvSpPr>
            <p:nvPr/>
          </p:nvSpPr>
          <p:spPr bwMode="auto">
            <a:xfrm flipH="1" flipV="1">
              <a:off x="4172" y="4036"/>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5" name="Line 582"/>
            <p:cNvSpPr>
              <a:spLocks noChangeShapeType="1"/>
            </p:cNvSpPr>
            <p:nvPr/>
          </p:nvSpPr>
          <p:spPr bwMode="auto">
            <a:xfrm flipV="1">
              <a:off x="4157" y="4036"/>
              <a:ext cx="15" cy="2"/>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6" name="Line 583"/>
            <p:cNvSpPr>
              <a:spLocks noChangeShapeType="1"/>
            </p:cNvSpPr>
            <p:nvPr/>
          </p:nvSpPr>
          <p:spPr bwMode="auto">
            <a:xfrm flipH="1" flipV="1">
              <a:off x="4242" y="403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7" name="Line 584"/>
            <p:cNvSpPr>
              <a:spLocks noChangeShapeType="1"/>
            </p:cNvSpPr>
            <p:nvPr/>
          </p:nvSpPr>
          <p:spPr bwMode="auto">
            <a:xfrm flipV="1">
              <a:off x="4227" y="403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8" name="Line 585"/>
            <p:cNvSpPr>
              <a:spLocks noChangeShapeType="1"/>
            </p:cNvSpPr>
            <p:nvPr/>
          </p:nvSpPr>
          <p:spPr bwMode="auto">
            <a:xfrm flipV="1">
              <a:off x="4298" y="403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89" name="Line 586"/>
            <p:cNvSpPr>
              <a:spLocks noChangeShapeType="1"/>
            </p:cNvSpPr>
            <p:nvPr/>
          </p:nvSpPr>
          <p:spPr bwMode="auto">
            <a:xfrm flipH="1" flipV="1">
              <a:off x="4086" y="4040"/>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0" name="Line 587"/>
            <p:cNvSpPr>
              <a:spLocks noChangeShapeType="1"/>
            </p:cNvSpPr>
            <p:nvPr/>
          </p:nvSpPr>
          <p:spPr bwMode="auto">
            <a:xfrm flipV="1">
              <a:off x="4071" y="4040"/>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1" name="Line 588"/>
            <p:cNvSpPr>
              <a:spLocks noChangeShapeType="1"/>
            </p:cNvSpPr>
            <p:nvPr/>
          </p:nvSpPr>
          <p:spPr bwMode="auto">
            <a:xfrm flipH="1" flipV="1">
              <a:off x="4157" y="4038"/>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2" name="Line 589"/>
            <p:cNvSpPr>
              <a:spLocks noChangeShapeType="1"/>
            </p:cNvSpPr>
            <p:nvPr/>
          </p:nvSpPr>
          <p:spPr bwMode="auto">
            <a:xfrm flipV="1">
              <a:off x="4142" y="4038"/>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3" name="Line 590"/>
            <p:cNvSpPr>
              <a:spLocks noChangeShapeType="1"/>
            </p:cNvSpPr>
            <p:nvPr/>
          </p:nvSpPr>
          <p:spPr bwMode="auto">
            <a:xfrm flipH="1" flipV="1">
              <a:off x="4227" y="4038"/>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4" name="Line 591"/>
            <p:cNvSpPr>
              <a:spLocks noChangeShapeType="1"/>
            </p:cNvSpPr>
            <p:nvPr/>
          </p:nvSpPr>
          <p:spPr bwMode="auto">
            <a:xfrm flipV="1">
              <a:off x="4213" y="4038"/>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5" name="Line 592"/>
            <p:cNvSpPr>
              <a:spLocks noChangeShapeType="1"/>
            </p:cNvSpPr>
            <p:nvPr/>
          </p:nvSpPr>
          <p:spPr bwMode="auto">
            <a:xfrm flipV="1">
              <a:off x="4283" y="4037"/>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6" name="Line 593"/>
            <p:cNvSpPr>
              <a:spLocks noChangeShapeType="1"/>
            </p:cNvSpPr>
            <p:nvPr/>
          </p:nvSpPr>
          <p:spPr bwMode="auto">
            <a:xfrm flipH="1" flipV="1">
              <a:off x="4071" y="4044"/>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7" name="Line 594"/>
            <p:cNvSpPr>
              <a:spLocks noChangeShapeType="1"/>
            </p:cNvSpPr>
            <p:nvPr/>
          </p:nvSpPr>
          <p:spPr bwMode="auto">
            <a:xfrm flipH="1" flipV="1">
              <a:off x="4142" y="4042"/>
              <a:ext cx="27"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8" name="Line 595"/>
            <p:cNvSpPr>
              <a:spLocks noChangeShapeType="1"/>
            </p:cNvSpPr>
            <p:nvPr/>
          </p:nvSpPr>
          <p:spPr bwMode="auto">
            <a:xfrm flipV="1">
              <a:off x="4127" y="4042"/>
              <a:ext cx="15"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299" name="Line 596"/>
            <p:cNvSpPr>
              <a:spLocks noChangeShapeType="1"/>
            </p:cNvSpPr>
            <p:nvPr/>
          </p:nvSpPr>
          <p:spPr bwMode="auto">
            <a:xfrm flipH="1" flipV="1">
              <a:off x="4213" y="4042"/>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0" name="Line 597"/>
            <p:cNvSpPr>
              <a:spLocks noChangeShapeType="1"/>
            </p:cNvSpPr>
            <p:nvPr/>
          </p:nvSpPr>
          <p:spPr bwMode="auto">
            <a:xfrm flipV="1">
              <a:off x="4198" y="4042"/>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1" name="Line 598"/>
            <p:cNvSpPr>
              <a:spLocks noChangeShapeType="1"/>
            </p:cNvSpPr>
            <p:nvPr/>
          </p:nvSpPr>
          <p:spPr bwMode="auto">
            <a:xfrm flipV="1">
              <a:off x="4269" y="4041"/>
              <a:ext cx="14"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2" name="Line 599"/>
            <p:cNvSpPr>
              <a:spLocks noChangeShapeType="1"/>
            </p:cNvSpPr>
            <p:nvPr/>
          </p:nvSpPr>
          <p:spPr bwMode="auto">
            <a:xfrm flipH="1" flipV="1">
              <a:off x="4127" y="4047"/>
              <a:ext cx="27"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3" name="Line 600"/>
            <p:cNvSpPr>
              <a:spLocks noChangeShapeType="1"/>
            </p:cNvSpPr>
            <p:nvPr/>
          </p:nvSpPr>
          <p:spPr bwMode="auto">
            <a:xfrm flipV="1">
              <a:off x="4113" y="4047"/>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4" name="Line 601"/>
            <p:cNvSpPr>
              <a:spLocks noChangeShapeType="1"/>
            </p:cNvSpPr>
            <p:nvPr/>
          </p:nvSpPr>
          <p:spPr bwMode="auto">
            <a:xfrm flipH="1" flipV="1">
              <a:off x="4198" y="4045"/>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5" name="Line 602"/>
            <p:cNvSpPr>
              <a:spLocks noChangeShapeType="1"/>
            </p:cNvSpPr>
            <p:nvPr/>
          </p:nvSpPr>
          <p:spPr bwMode="auto">
            <a:xfrm flipV="1">
              <a:off x="4183" y="4045"/>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6" name="Line 603"/>
            <p:cNvSpPr>
              <a:spLocks noChangeShapeType="1"/>
            </p:cNvSpPr>
            <p:nvPr/>
          </p:nvSpPr>
          <p:spPr bwMode="auto">
            <a:xfrm flipV="1">
              <a:off x="4254" y="4044"/>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7" name="Line 604"/>
            <p:cNvSpPr>
              <a:spLocks noChangeShapeType="1"/>
            </p:cNvSpPr>
            <p:nvPr/>
          </p:nvSpPr>
          <p:spPr bwMode="auto">
            <a:xfrm flipH="1" flipV="1">
              <a:off x="4113" y="4051"/>
              <a:ext cx="26" cy="8"/>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8" name="Line 605"/>
            <p:cNvSpPr>
              <a:spLocks noChangeShapeType="1"/>
            </p:cNvSpPr>
            <p:nvPr/>
          </p:nvSpPr>
          <p:spPr bwMode="auto">
            <a:xfrm flipV="1">
              <a:off x="4098" y="4051"/>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09" name="Line 606"/>
            <p:cNvSpPr>
              <a:spLocks noChangeShapeType="1"/>
            </p:cNvSpPr>
            <p:nvPr/>
          </p:nvSpPr>
          <p:spPr bwMode="auto">
            <a:xfrm flipH="1" flipV="1">
              <a:off x="4183" y="4048"/>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0" name="Line 607"/>
            <p:cNvSpPr>
              <a:spLocks noChangeShapeType="1"/>
            </p:cNvSpPr>
            <p:nvPr/>
          </p:nvSpPr>
          <p:spPr bwMode="auto">
            <a:xfrm flipV="1">
              <a:off x="4169" y="4048"/>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1" name="Line 608"/>
            <p:cNvSpPr>
              <a:spLocks noChangeShapeType="1"/>
            </p:cNvSpPr>
            <p:nvPr/>
          </p:nvSpPr>
          <p:spPr bwMode="auto">
            <a:xfrm flipV="1">
              <a:off x="4239" y="4048"/>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2" name="Line 609"/>
            <p:cNvSpPr>
              <a:spLocks noChangeShapeType="1"/>
            </p:cNvSpPr>
            <p:nvPr/>
          </p:nvSpPr>
          <p:spPr bwMode="auto">
            <a:xfrm flipH="1" flipV="1">
              <a:off x="4098" y="4054"/>
              <a:ext cx="26" cy="9"/>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3" name="Line 610"/>
            <p:cNvSpPr>
              <a:spLocks noChangeShapeType="1"/>
            </p:cNvSpPr>
            <p:nvPr/>
          </p:nvSpPr>
          <p:spPr bwMode="auto">
            <a:xfrm flipH="1" flipV="1">
              <a:off x="4169" y="4052"/>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4" name="Line 611"/>
            <p:cNvSpPr>
              <a:spLocks noChangeShapeType="1"/>
            </p:cNvSpPr>
            <p:nvPr/>
          </p:nvSpPr>
          <p:spPr bwMode="auto">
            <a:xfrm flipV="1">
              <a:off x="4154" y="4052"/>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5" name="Line 612"/>
            <p:cNvSpPr>
              <a:spLocks noChangeShapeType="1"/>
            </p:cNvSpPr>
            <p:nvPr/>
          </p:nvSpPr>
          <p:spPr bwMode="auto">
            <a:xfrm flipV="1">
              <a:off x="4224" y="4051"/>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6" name="Line 613"/>
            <p:cNvSpPr>
              <a:spLocks noChangeShapeType="1"/>
            </p:cNvSpPr>
            <p:nvPr/>
          </p:nvSpPr>
          <p:spPr bwMode="auto">
            <a:xfrm flipH="1" flipV="1">
              <a:off x="4154" y="4056"/>
              <a:ext cx="26" cy="10"/>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7" name="Line 614"/>
            <p:cNvSpPr>
              <a:spLocks noChangeShapeType="1"/>
            </p:cNvSpPr>
            <p:nvPr/>
          </p:nvSpPr>
          <p:spPr bwMode="auto">
            <a:xfrm flipV="1">
              <a:off x="4139" y="4056"/>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8" name="Line 615"/>
            <p:cNvSpPr>
              <a:spLocks noChangeShapeType="1"/>
            </p:cNvSpPr>
            <p:nvPr/>
          </p:nvSpPr>
          <p:spPr bwMode="auto">
            <a:xfrm flipV="1">
              <a:off x="4210" y="4055"/>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19" name="Line 616"/>
            <p:cNvSpPr>
              <a:spLocks noChangeShapeType="1"/>
            </p:cNvSpPr>
            <p:nvPr/>
          </p:nvSpPr>
          <p:spPr bwMode="auto">
            <a:xfrm flipH="1" flipV="1">
              <a:off x="4139" y="4059"/>
              <a:ext cx="26"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20" name="Line 617"/>
            <p:cNvSpPr>
              <a:spLocks noChangeShapeType="1"/>
            </p:cNvSpPr>
            <p:nvPr/>
          </p:nvSpPr>
          <p:spPr bwMode="auto">
            <a:xfrm flipV="1">
              <a:off x="4124" y="405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21" name="Line 618"/>
            <p:cNvSpPr>
              <a:spLocks noChangeShapeType="1"/>
            </p:cNvSpPr>
            <p:nvPr/>
          </p:nvSpPr>
          <p:spPr bwMode="auto">
            <a:xfrm flipV="1">
              <a:off x="4195" y="4059"/>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22" name="Line 619"/>
            <p:cNvSpPr>
              <a:spLocks noChangeShapeType="1"/>
            </p:cNvSpPr>
            <p:nvPr/>
          </p:nvSpPr>
          <p:spPr bwMode="auto">
            <a:xfrm flipH="1" flipV="1">
              <a:off x="4124" y="4063"/>
              <a:ext cx="27" cy="11"/>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23" name="Line 620"/>
            <p:cNvSpPr>
              <a:spLocks noChangeShapeType="1"/>
            </p:cNvSpPr>
            <p:nvPr/>
          </p:nvSpPr>
          <p:spPr bwMode="auto">
            <a:xfrm flipV="1">
              <a:off x="4180" y="4063"/>
              <a:ext cx="15"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24" name="Line 621"/>
            <p:cNvSpPr>
              <a:spLocks noChangeShapeType="1"/>
            </p:cNvSpPr>
            <p:nvPr/>
          </p:nvSpPr>
          <p:spPr bwMode="auto">
            <a:xfrm flipV="1">
              <a:off x="4165" y="4066"/>
              <a:ext cx="15"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25" name="Line 622"/>
            <p:cNvSpPr>
              <a:spLocks noChangeShapeType="1"/>
            </p:cNvSpPr>
            <p:nvPr/>
          </p:nvSpPr>
          <p:spPr bwMode="auto">
            <a:xfrm flipV="1">
              <a:off x="4151" y="4070"/>
              <a:ext cx="14" cy="4"/>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26" name="Line 623"/>
            <p:cNvSpPr>
              <a:spLocks noChangeShapeType="1"/>
            </p:cNvSpPr>
            <p:nvPr/>
          </p:nvSpPr>
          <p:spPr bwMode="auto">
            <a:xfrm flipV="1">
              <a:off x="4151" y="3901"/>
              <a:ext cx="1032" cy="229"/>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27" name="Line 624"/>
            <p:cNvSpPr>
              <a:spLocks noChangeShapeType="1"/>
            </p:cNvSpPr>
            <p:nvPr/>
          </p:nvSpPr>
          <p:spPr bwMode="auto">
            <a:xfrm flipH="1" flipV="1">
              <a:off x="3358" y="3831"/>
              <a:ext cx="793" cy="299"/>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28" name="Line 625"/>
            <p:cNvSpPr>
              <a:spLocks noChangeShapeType="1"/>
            </p:cNvSpPr>
            <p:nvPr/>
          </p:nvSpPr>
          <p:spPr bwMode="auto">
            <a:xfrm flipV="1">
              <a:off x="3764" y="3738"/>
              <a:ext cx="12" cy="3"/>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29" name="Line 626"/>
            <p:cNvSpPr>
              <a:spLocks noChangeShapeType="1"/>
            </p:cNvSpPr>
            <p:nvPr/>
          </p:nvSpPr>
          <p:spPr bwMode="auto">
            <a:xfrm flipV="1">
              <a:off x="3700" y="3752"/>
              <a:ext cx="14" cy="3"/>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30" name="Line 627"/>
            <p:cNvSpPr>
              <a:spLocks noChangeShapeType="1"/>
            </p:cNvSpPr>
            <p:nvPr/>
          </p:nvSpPr>
          <p:spPr bwMode="auto">
            <a:xfrm flipV="1">
              <a:off x="3358" y="3807"/>
              <a:ext cx="108" cy="24"/>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31" name="Line 628"/>
            <p:cNvSpPr>
              <a:spLocks noChangeShapeType="1"/>
            </p:cNvSpPr>
            <p:nvPr/>
          </p:nvSpPr>
          <p:spPr bwMode="auto">
            <a:xfrm flipH="1" flipV="1">
              <a:off x="5097" y="3868"/>
              <a:ext cx="86" cy="3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32" name="Line 629"/>
            <p:cNvSpPr>
              <a:spLocks noChangeShapeType="1"/>
            </p:cNvSpPr>
            <p:nvPr/>
          </p:nvSpPr>
          <p:spPr bwMode="auto">
            <a:xfrm>
              <a:off x="3358" y="3179"/>
              <a:ext cx="1" cy="652"/>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33" name="Line 630"/>
            <p:cNvSpPr>
              <a:spLocks noChangeShapeType="1"/>
            </p:cNvSpPr>
            <p:nvPr/>
          </p:nvSpPr>
          <p:spPr bwMode="auto">
            <a:xfrm>
              <a:off x="4391" y="2949"/>
              <a:ext cx="1" cy="523"/>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34" name="Line 631"/>
            <p:cNvSpPr>
              <a:spLocks noChangeShapeType="1"/>
            </p:cNvSpPr>
            <p:nvPr/>
          </p:nvSpPr>
          <p:spPr bwMode="auto">
            <a:xfrm>
              <a:off x="5183" y="3248"/>
              <a:ext cx="1" cy="653"/>
            </a:xfrm>
            <a:prstGeom prst="line">
              <a:avLst/>
            </a:prstGeom>
            <a:noFill/>
            <a:ln w="3175">
              <a:solidFill>
                <a:schemeClr val="tx1"/>
              </a:solidFill>
              <a:round/>
              <a:headEnd/>
              <a:tailEnd/>
            </a:ln>
          </p:spPr>
          <p:txBody>
            <a:bodyPr>
              <a:prstTxWarp prst="textNoShape">
                <a:avLst/>
              </a:prstTxWarp>
            </a:bodyPr>
            <a:lstStyle/>
            <a:p>
              <a:endParaRPr lang="en-US"/>
            </a:p>
          </p:txBody>
        </p:sp>
        <p:sp>
          <p:nvSpPr>
            <p:cNvPr id="223335" name="Line 632"/>
            <p:cNvSpPr>
              <a:spLocks noChangeShapeType="1"/>
            </p:cNvSpPr>
            <p:nvPr/>
          </p:nvSpPr>
          <p:spPr bwMode="auto">
            <a:xfrm flipV="1">
              <a:off x="3358" y="2949"/>
              <a:ext cx="1033" cy="230"/>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36" name="Line 633"/>
            <p:cNvSpPr>
              <a:spLocks noChangeShapeType="1"/>
            </p:cNvSpPr>
            <p:nvPr/>
          </p:nvSpPr>
          <p:spPr bwMode="auto">
            <a:xfrm flipH="1" flipV="1">
              <a:off x="4391" y="2949"/>
              <a:ext cx="792" cy="299"/>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37" name="Rectangle 634"/>
            <p:cNvSpPr>
              <a:spLocks noChangeArrowheads="1"/>
            </p:cNvSpPr>
            <p:nvPr/>
          </p:nvSpPr>
          <p:spPr bwMode="auto">
            <a:xfrm>
              <a:off x="4273" y="4101"/>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10</a:t>
              </a:r>
              <a:endParaRPr lang="en-US" sz="1200">
                <a:latin typeface="Helvetica" charset="0"/>
              </a:endParaRPr>
            </a:p>
          </p:txBody>
        </p:sp>
        <p:sp>
          <p:nvSpPr>
            <p:cNvPr id="223338" name="Line 635"/>
            <p:cNvSpPr>
              <a:spLocks noChangeShapeType="1"/>
            </p:cNvSpPr>
            <p:nvPr/>
          </p:nvSpPr>
          <p:spPr bwMode="auto">
            <a:xfrm flipH="1" flipV="1">
              <a:off x="3495" y="3803"/>
              <a:ext cx="4" cy="2"/>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39" name="Line 636"/>
            <p:cNvSpPr>
              <a:spLocks noChangeShapeType="1"/>
            </p:cNvSpPr>
            <p:nvPr/>
          </p:nvSpPr>
          <p:spPr bwMode="auto">
            <a:xfrm flipH="1" flipV="1">
              <a:off x="4418" y="4063"/>
              <a:ext cx="13"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40" name="Rectangle 637"/>
            <p:cNvSpPr>
              <a:spLocks noChangeArrowheads="1"/>
            </p:cNvSpPr>
            <p:nvPr/>
          </p:nvSpPr>
          <p:spPr bwMode="auto">
            <a:xfrm>
              <a:off x="4420" y="4069"/>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20</a:t>
              </a:r>
              <a:endParaRPr lang="en-US" sz="1200">
                <a:latin typeface="Helvetica" charset="0"/>
              </a:endParaRPr>
            </a:p>
          </p:txBody>
        </p:sp>
        <p:sp>
          <p:nvSpPr>
            <p:cNvPr id="223341" name="Line 638"/>
            <p:cNvSpPr>
              <a:spLocks noChangeShapeType="1"/>
            </p:cNvSpPr>
            <p:nvPr/>
          </p:nvSpPr>
          <p:spPr bwMode="auto">
            <a:xfrm flipH="1" flipV="1">
              <a:off x="3648" y="3772"/>
              <a:ext cx="4" cy="2"/>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42" name="Line 639"/>
            <p:cNvSpPr>
              <a:spLocks noChangeShapeType="1"/>
            </p:cNvSpPr>
            <p:nvPr/>
          </p:nvSpPr>
          <p:spPr bwMode="auto">
            <a:xfrm flipH="1" flipV="1">
              <a:off x="4565" y="4030"/>
              <a:ext cx="13" cy="5"/>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43" name="Rectangle 640"/>
            <p:cNvSpPr>
              <a:spLocks noChangeArrowheads="1"/>
            </p:cNvSpPr>
            <p:nvPr/>
          </p:nvSpPr>
          <p:spPr bwMode="auto">
            <a:xfrm>
              <a:off x="4568" y="4036"/>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30</a:t>
              </a:r>
              <a:endParaRPr lang="en-US" sz="1200">
                <a:latin typeface="Helvetica" charset="0"/>
              </a:endParaRPr>
            </a:p>
          </p:txBody>
        </p:sp>
        <p:sp>
          <p:nvSpPr>
            <p:cNvPr id="223344" name="Line 641"/>
            <p:cNvSpPr>
              <a:spLocks noChangeShapeType="1"/>
            </p:cNvSpPr>
            <p:nvPr/>
          </p:nvSpPr>
          <p:spPr bwMode="auto">
            <a:xfrm flipH="1" flipV="1">
              <a:off x="4713" y="3997"/>
              <a:ext cx="13" cy="5"/>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45" name="Rectangle 642"/>
            <p:cNvSpPr>
              <a:spLocks noChangeArrowheads="1"/>
            </p:cNvSpPr>
            <p:nvPr/>
          </p:nvSpPr>
          <p:spPr bwMode="auto">
            <a:xfrm>
              <a:off x="4715" y="4003"/>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40</a:t>
              </a:r>
              <a:endParaRPr lang="en-US" sz="1200">
                <a:latin typeface="Helvetica" charset="0"/>
              </a:endParaRPr>
            </a:p>
          </p:txBody>
        </p:sp>
        <p:sp>
          <p:nvSpPr>
            <p:cNvPr id="223346" name="Line 643"/>
            <p:cNvSpPr>
              <a:spLocks noChangeShapeType="1"/>
            </p:cNvSpPr>
            <p:nvPr/>
          </p:nvSpPr>
          <p:spPr bwMode="auto">
            <a:xfrm flipH="1" flipV="1">
              <a:off x="4860" y="3965"/>
              <a:ext cx="13" cy="4"/>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47" name="Rectangle 644"/>
            <p:cNvSpPr>
              <a:spLocks noChangeArrowheads="1"/>
            </p:cNvSpPr>
            <p:nvPr/>
          </p:nvSpPr>
          <p:spPr bwMode="auto">
            <a:xfrm>
              <a:off x="4863" y="3970"/>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50</a:t>
              </a:r>
              <a:endParaRPr lang="en-US" sz="1200">
                <a:latin typeface="Helvetica" charset="0"/>
              </a:endParaRPr>
            </a:p>
          </p:txBody>
        </p:sp>
        <p:sp>
          <p:nvSpPr>
            <p:cNvPr id="223348" name="Line 645"/>
            <p:cNvSpPr>
              <a:spLocks noChangeShapeType="1"/>
            </p:cNvSpPr>
            <p:nvPr/>
          </p:nvSpPr>
          <p:spPr bwMode="auto">
            <a:xfrm flipH="1" flipV="1">
              <a:off x="5008" y="3932"/>
              <a:ext cx="13"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49" name="Rectangle 646"/>
            <p:cNvSpPr>
              <a:spLocks noChangeArrowheads="1"/>
            </p:cNvSpPr>
            <p:nvPr/>
          </p:nvSpPr>
          <p:spPr bwMode="auto">
            <a:xfrm>
              <a:off x="5010" y="3938"/>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60</a:t>
              </a:r>
              <a:endParaRPr lang="en-US" sz="1200">
                <a:latin typeface="Helvetica" charset="0"/>
              </a:endParaRPr>
            </a:p>
          </p:txBody>
        </p:sp>
        <p:sp>
          <p:nvSpPr>
            <p:cNvPr id="223350" name="Line 647"/>
            <p:cNvSpPr>
              <a:spLocks noChangeShapeType="1"/>
            </p:cNvSpPr>
            <p:nvPr/>
          </p:nvSpPr>
          <p:spPr bwMode="auto">
            <a:xfrm flipH="1" flipV="1">
              <a:off x="5155" y="3899"/>
              <a:ext cx="13" cy="5"/>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51" name="Rectangle 648"/>
            <p:cNvSpPr>
              <a:spLocks noChangeArrowheads="1"/>
            </p:cNvSpPr>
            <p:nvPr/>
          </p:nvSpPr>
          <p:spPr bwMode="auto">
            <a:xfrm>
              <a:off x="5158" y="3905"/>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70</a:t>
              </a:r>
              <a:endParaRPr lang="en-US" sz="1200">
                <a:latin typeface="Helvetica" charset="0"/>
              </a:endParaRPr>
            </a:p>
          </p:txBody>
        </p:sp>
        <p:sp>
          <p:nvSpPr>
            <p:cNvPr id="223352" name="Line 649"/>
            <p:cNvSpPr>
              <a:spLocks noChangeShapeType="1"/>
            </p:cNvSpPr>
            <p:nvPr/>
          </p:nvSpPr>
          <p:spPr bwMode="auto">
            <a:xfrm flipV="1">
              <a:off x="4045" y="4087"/>
              <a:ext cx="12" cy="3"/>
            </a:xfrm>
            <a:prstGeom prst="line">
              <a:avLst/>
            </a:prstGeom>
            <a:noFill/>
            <a:ln w="3175">
              <a:noFill/>
              <a:round/>
              <a:headEnd/>
              <a:tailEnd/>
            </a:ln>
          </p:spPr>
          <p:txBody>
            <a:bodyPr>
              <a:prstTxWarp prst="textNoShape">
                <a:avLst/>
              </a:prstTxWarp>
            </a:bodyPr>
            <a:lstStyle/>
            <a:p>
              <a:endParaRPr lang="en-US"/>
            </a:p>
          </p:txBody>
        </p:sp>
        <p:sp>
          <p:nvSpPr>
            <p:cNvPr id="223353" name="Rectangle 650"/>
            <p:cNvSpPr>
              <a:spLocks noChangeArrowheads="1"/>
            </p:cNvSpPr>
            <p:nvPr/>
          </p:nvSpPr>
          <p:spPr bwMode="auto">
            <a:xfrm>
              <a:off x="4008" y="4084"/>
              <a:ext cx="18"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5</a:t>
              </a:r>
              <a:endParaRPr lang="en-US" sz="1200">
                <a:latin typeface="Helvetica" charset="0"/>
              </a:endParaRPr>
            </a:p>
          </p:txBody>
        </p:sp>
        <p:sp>
          <p:nvSpPr>
            <p:cNvPr id="223354" name="Rectangle 651"/>
            <p:cNvSpPr>
              <a:spLocks noChangeArrowheads="1"/>
            </p:cNvSpPr>
            <p:nvPr/>
          </p:nvSpPr>
          <p:spPr bwMode="auto">
            <a:xfrm>
              <a:off x="3865" y="4034"/>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10</a:t>
              </a:r>
              <a:endParaRPr lang="en-US" sz="1200">
                <a:latin typeface="Helvetica" charset="0"/>
              </a:endParaRPr>
            </a:p>
          </p:txBody>
        </p:sp>
        <p:sp>
          <p:nvSpPr>
            <p:cNvPr id="223355" name="Line 652"/>
            <p:cNvSpPr>
              <a:spLocks noChangeShapeType="1"/>
            </p:cNvSpPr>
            <p:nvPr/>
          </p:nvSpPr>
          <p:spPr bwMode="auto">
            <a:xfrm flipV="1">
              <a:off x="4934" y="3811"/>
              <a:ext cx="11" cy="3"/>
            </a:xfrm>
            <a:prstGeom prst="line">
              <a:avLst/>
            </a:prstGeom>
            <a:noFill/>
            <a:ln w="3175">
              <a:solidFill>
                <a:srgbClr val="00FF00"/>
              </a:solidFill>
              <a:round/>
              <a:headEnd/>
              <a:tailEnd/>
            </a:ln>
          </p:spPr>
          <p:txBody>
            <a:bodyPr>
              <a:prstTxWarp prst="textNoShape">
                <a:avLst/>
              </a:prstTxWarp>
            </a:bodyPr>
            <a:lstStyle/>
            <a:p>
              <a:endParaRPr lang="en-US"/>
            </a:p>
          </p:txBody>
        </p:sp>
        <p:sp>
          <p:nvSpPr>
            <p:cNvPr id="223356" name="Line 653"/>
            <p:cNvSpPr>
              <a:spLocks noChangeShapeType="1"/>
            </p:cNvSpPr>
            <p:nvPr/>
          </p:nvSpPr>
          <p:spPr bwMode="auto">
            <a:xfrm flipV="1">
              <a:off x="3781" y="3988"/>
              <a:ext cx="12" cy="2"/>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57" name="Rectangle 654"/>
            <p:cNvSpPr>
              <a:spLocks noChangeArrowheads="1"/>
            </p:cNvSpPr>
            <p:nvPr/>
          </p:nvSpPr>
          <p:spPr bwMode="auto">
            <a:xfrm>
              <a:off x="3733" y="3984"/>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15</a:t>
              </a:r>
              <a:endParaRPr lang="en-US" sz="1200">
                <a:latin typeface="Helvetica" charset="0"/>
              </a:endParaRPr>
            </a:p>
          </p:txBody>
        </p:sp>
        <p:sp>
          <p:nvSpPr>
            <p:cNvPr id="223358" name="Line 655"/>
            <p:cNvSpPr>
              <a:spLocks noChangeShapeType="1"/>
            </p:cNvSpPr>
            <p:nvPr/>
          </p:nvSpPr>
          <p:spPr bwMode="auto">
            <a:xfrm flipV="1">
              <a:off x="3649" y="3938"/>
              <a:ext cx="12" cy="3"/>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59" name="Rectangle 656"/>
            <p:cNvSpPr>
              <a:spLocks noChangeArrowheads="1"/>
            </p:cNvSpPr>
            <p:nvPr/>
          </p:nvSpPr>
          <p:spPr bwMode="auto">
            <a:xfrm>
              <a:off x="3601" y="3934"/>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20</a:t>
              </a:r>
              <a:endParaRPr lang="en-US" sz="1200">
                <a:latin typeface="Helvetica" charset="0"/>
              </a:endParaRPr>
            </a:p>
          </p:txBody>
        </p:sp>
        <p:sp>
          <p:nvSpPr>
            <p:cNvPr id="223360" name="Line 657"/>
            <p:cNvSpPr>
              <a:spLocks noChangeShapeType="1"/>
            </p:cNvSpPr>
            <p:nvPr/>
          </p:nvSpPr>
          <p:spPr bwMode="auto">
            <a:xfrm flipV="1">
              <a:off x="3517" y="3888"/>
              <a:ext cx="12" cy="3"/>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61" name="Rectangle 658"/>
            <p:cNvSpPr>
              <a:spLocks noChangeArrowheads="1"/>
            </p:cNvSpPr>
            <p:nvPr/>
          </p:nvSpPr>
          <p:spPr bwMode="auto">
            <a:xfrm>
              <a:off x="3469" y="3885"/>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25</a:t>
              </a:r>
              <a:endParaRPr lang="en-US" sz="1200">
                <a:latin typeface="Helvetica" charset="0"/>
              </a:endParaRPr>
            </a:p>
          </p:txBody>
        </p:sp>
        <p:sp>
          <p:nvSpPr>
            <p:cNvPr id="223362" name="Line 659"/>
            <p:cNvSpPr>
              <a:spLocks noChangeShapeType="1"/>
            </p:cNvSpPr>
            <p:nvPr/>
          </p:nvSpPr>
          <p:spPr bwMode="auto">
            <a:xfrm flipV="1">
              <a:off x="3385" y="3838"/>
              <a:ext cx="12" cy="3"/>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63" name="Rectangle 660"/>
            <p:cNvSpPr>
              <a:spLocks noChangeArrowheads="1"/>
            </p:cNvSpPr>
            <p:nvPr/>
          </p:nvSpPr>
          <p:spPr bwMode="auto">
            <a:xfrm>
              <a:off x="3337" y="3835"/>
              <a:ext cx="36"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30</a:t>
              </a:r>
              <a:endParaRPr lang="en-US" sz="1200">
                <a:latin typeface="Helvetica" charset="0"/>
              </a:endParaRPr>
            </a:p>
          </p:txBody>
        </p:sp>
        <p:sp>
          <p:nvSpPr>
            <p:cNvPr id="223364" name="Line 661"/>
            <p:cNvSpPr>
              <a:spLocks noChangeShapeType="1"/>
            </p:cNvSpPr>
            <p:nvPr/>
          </p:nvSpPr>
          <p:spPr bwMode="auto">
            <a:xfrm flipH="1">
              <a:off x="3358" y="3781"/>
              <a:ext cx="13" cy="1"/>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65" name="Rectangle 662"/>
            <p:cNvSpPr>
              <a:spLocks noChangeArrowheads="1"/>
            </p:cNvSpPr>
            <p:nvPr/>
          </p:nvSpPr>
          <p:spPr bwMode="auto">
            <a:xfrm>
              <a:off x="3290" y="3766"/>
              <a:ext cx="18"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0</a:t>
              </a:r>
              <a:endParaRPr lang="en-US" sz="1200">
                <a:latin typeface="Helvetica" charset="0"/>
              </a:endParaRPr>
            </a:p>
          </p:txBody>
        </p:sp>
        <p:sp>
          <p:nvSpPr>
            <p:cNvPr id="223366" name="Line 663"/>
            <p:cNvSpPr>
              <a:spLocks noChangeShapeType="1"/>
            </p:cNvSpPr>
            <p:nvPr/>
          </p:nvSpPr>
          <p:spPr bwMode="auto">
            <a:xfrm flipH="1">
              <a:off x="3358" y="3680"/>
              <a:ext cx="15" cy="1"/>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67" name="Rectangle 664"/>
            <p:cNvSpPr>
              <a:spLocks noChangeArrowheads="1"/>
            </p:cNvSpPr>
            <p:nvPr/>
          </p:nvSpPr>
          <p:spPr bwMode="auto">
            <a:xfrm>
              <a:off x="3201" y="3666"/>
              <a:ext cx="90"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2e+07</a:t>
              </a:r>
              <a:endParaRPr lang="en-US" sz="1200">
                <a:latin typeface="Helvetica" charset="0"/>
              </a:endParaRPr>
            </a:p>
          </p:txBody>
        </p:sp>
        <p:sp>
          <p:nvSpPr>
            <p:cNvPr id="223368" name="Line 665"/>
            <p:cNvSpPr>
              <a:spLocks noChangeShapeType="1"/>
            </p:cNvSpPr>
            <p:nvPr/>
          </p:nvSpPr>
          <p:spPr bwMode="auto">
            <a:xfrm flipH="1">
              <a:off x="3358" y="3580"/>
              <a:ext cx="15" cy="1"/>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69" name="Rectangle 666"/>
            <p:cNvSpPr>
              <a:spLocks noChangeArrowheads="1"/>
            </p:cNvSpPr>
            <p:nvPr/>
          </p:nvSpPr>
          <p:spPr bwMode="auto">
            <a:xfrm>
              <a:off x="3201" y="3565"/>
              <a:ext cx="90"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4e+07</a:t>
              </a:r>
              <a:endParaRPr lang="en-US" sz="1200">
                <a:latin typeface="Helvetica" charset="0"/>
              </a:endParaRPr>
            </a:p>
          </p:txBody>
        </p:sp>
        <p:sp>
          <p:nvSpPr>
            <p:cNvPr id="223370" name="Line 667"/>
            <p:cNvSpPr>
              <a:spLocks noChangeShapeType="1"/>
            </p:cNvSpPr>
            <p:nvPr/>
          </p:nvSpPr>
          <p:spPr bwMode="auto">
            <a:xfrm flipH="1">
              <a:off x="3358" y="3480"/>
              <a:ext cx="15" cy="1"/>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71" name="Rectangle 668"/>
            <p:cNvSpPr>
              <a:spLocks noChangeArrowheads="1"/>
            </p:cNvSpPr>
            <p:nvPr/>
          </p:nvSpPr>
          <p:spPr bwMode="auto">
            <a:xfrm>
              <a:off x="3201" y="3465"/>
              <a:ext cx="90"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6e+07</a:t>
              </a:r>
              <a:endParaRPr lang="en-US" sz="1200">
                <a:latin typeface="Helvetica" charset="0"/>
              </a:endParaRPr>
            </a:p>
          </p:txBody>
        </p:sp>
        <p:sp>
          <p:nvSpPr>
            <p:cNvPr id="223372" name="Line 669"/>
            <p:cNvSpPr>
              <a:spLocks noChangeShapeType="1"/>
            </p:cNvSpPr>
            <p:nvPr/>
          </p:nvSpPr>
          <p:spPr bwMode="auto">
            <a:xfrm flipH="1">
              <a:off x="3358" y="3379"/>
              <a:ext cx="15" cy="1"/>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73" name="Rectangle 670"/>
            <p:cNvSpPr>
              <a:spLocks noChangeArrowheads="1"/>
            </p:cNvSpPr>
            <p:nvPr/>
          </p:nvSpPr>
          <p:spPr bwMode="auto">
            <a:xfrm>
              <a:off x="3201" y="3365"/>
              <a:ext cx="90"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8e+07</a:t>
              </a:r>
              <a:endParaRPr lang="en-US" sz="1200">
                <a:latin typeface="Helvetica" charset="0"/>
              </a:endParaRPr>
            </a:p>
          </p:txBody>
        </p:sp>
        <p:sp>
          <p:nvSpPr>
            <p:cNvPr id="223374" name="Line 671"/>
            <p:cNvSpPr>
              <a:spLocks noChangeShapeType="1"/>
            </p:cNvSpPr>
            <p:nvPr/>
          </p:nvSpPr>
          <p:spPr bwMode="auto">
            <a:xfrm flipH="1">
              <a:off x="3358" y="3279"/>
              <a:ext cx="15" cy="1"/>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75" name="Rectangle 672"/>
            <p:cNvSpPr>
              <a:spLocks noChangeArrowheads="1"/>
            </p:cNvSpPr>
            <p:nvPr/>
          </p:nvSpPr>
          <p:spPr bwMode="auto">
            <a:xfrm>
              <a:off x="3201" y="3264"/>
              <a:ext cx="90"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1e+08</a:t>
              </a:r>
              <a:endParaRPr lang="en-US" sz="1200">
                <a:latin typeface="Helvetica" charset="0"/>
              </a:endParaRPr>
            </a:p>
          </p:txBody>
        </p:sp>
        <p:sp>
          <p:nvSpPr>
            <p:cNvPr id="223376" name="Line 673"/>
            <p:cNvSpPr>
              <a:spLocks noChangeShapeType="1"/>
            </p:cNvSpPr>
            <p:nvPr/>
          </p:nvSpPr>
          <p:spPr bwMode="auto">
            <a:xfrm flipH="1">
              <a:off x="3358" y="3179"/>
              <a:ext cx="15" cy="1"/>
            </a:xfrm>
            <a:prstGeom prst="line">
              <a:avLst/>
            </a:prstGeom>
            <a:noFill/>
            <a:ln w="3175">
              <a:solidFill>
                <a:srgbClr val="000000"/>
              </a:solidFill>
              <a:round/>
              <a:headEnd/>
              <a:tailEnd/>
            </a:ln>
          </p:spPr>
          <p:txBody>
            <a:bodyPr>
              <a:prstTxWarp prst="textNoShape">
                <a:avLst/>
              </a:prstTxWarp>
            </a:bodyPr>
            <a:lstStyle/>
            <a:p>
              <a:endParaRPr lang="en-US"/>
            </a:p>
          </p:txBody>
        </p:sp>
        <p:sp>
          <p:nvSpPr>
            <p:cNvPr id="223377" name="Rectangle 674"/>
            <p:cNvSpPr>
              <a:spLocks noChangeArrowheads="1"/>
            </p:cNvSpPr>
            <p:nvPr/>
          </p:nvSpPr>
          <p:spPr bwMode="auto">
            <a:xfrm>
              <a:off x="3168" y="3164"/>
              <a:ext cx="117" cy="38"/>
            </a:xfrm>
            <a:prstGeom prst="rect">
              <a:avLst/>
            </a:prstGeom>
            <a:noFill/>
            <a:ln w="9525">
              <a:noFill/>
              <a:miter lim="800000"/>
              <a:headEnd/>
              <a:tailEnd/>
            </a:ln>
          </p:spPr>
          <p:txBody>
            <a:bodyPr wrap="none" lIns="0" tIns="0" rIns="0" bIns="0">
              <a:prstTxWarp prst="textNoShape">
                <a:avLst/>
              </a:prstTxWarp>
              <a:spAutoFit/>
            </a:bodyPr>
            <a:lstStyle/>
            <a:p>
              <a:pPr defTabSz="914400"/>
              <a:r>
                <a:rPr lang="en-US" sz="400">
                  <a:solidFill>
                    <a:srgbClr val="000000"/>
                  </a:solidFill>
                </a:rPr>
                <a:t>1.2e+08</a:t>
              </a:r>
              <a:endParaRPr lang="en-US" sz="1200">
                <a:latin typeface="Helvetica" charset="0"/>
              </a:endParaRPr>
            </a:p>
          </p:txBody>
        </p:sp>
      </p:grpSp>
      <p:sp>
        <p:nvSpPr>
          <p:cNvPr id="223236" name="TextBox 3745"/>
          <p:cNvSpPr txBox="1">
            <a:spLocks noChangeArrowheads="1"/>
          </p:cNvSpPr>
          <p:nvPr/>
        </p:nvSpPr>
        <p:spPr bwMode="auto">
          <a:xfrm>
            <a:off x="2181225" y="0"/>
            <a:ext cx="3417888" cy="923925"/>
          </a:xfrm>
          <a:prstGeom prst="rect">
            <a:avLst/>
          </a:prstGeom>
          <a:noFill/>
          <a:ln w="9525">
            <a:noFill/>
            <a:miter lim="800000"/>
            <a:headEnd/>
            <a:tailEnd/>
          </a:ln>
        </p:spPr>
        <p:txBody>
          <a:bodyPr wrap="none">
            <a:prstTxWarp prst="textNoShape">
              <a:avLst/>
            </a:prstTxWarp>
            <a:spAutoFit/>
          </a:bodyPr>
          <a:lstStyle/>
          <a:p>
            <a:r>
              <a:rPr lang="en-US" sz="5400">
                <a:solidFill>
                  <a:srgbClr val="FF0000"/>
                </a:solidFill>
              </a:rPr>
              <a:t>What Next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Screen shot 2010-12-10 at 1.38.00 PM.png"/>
          <p:cNvPicPr>
            <a:picLocks noChangeAspect="1"/>
          </p:cNvPicPr>
          <p:nvPr/>
        </p:nvPicPr>
        <p:blipFill>
          <a:blip r:embed="rId3"/>
          <a:srcRect/>
          <a:stretch>
            <a:fillRect/>
          </a:stretch>
        </p:blipFill>
        <p:spPr bwMode="auto">
          <a:xfrm>
            <a:off x="533400" y="457200"/>
            <a:ext cx="8216900" cy="6019800"/>
          </a:xfrm>
          <a:prstGeom prst="rect">
            <a:avLst/>
          </a:prstGeom>
          <a:noFill/>
          <a:ln w="9525">
            <a:noFill/>
            <a:miter lim="800000"/>
            <a:headEnd/>
            <a:tailEnd/>
          </a:ln>
        </p:spPr>
      </p:pic>
      <p:sp>
        <p:nvSpPr>
          <p:cNvPr id="3" name="TextBox 2"/>
          <p:cNvSpPr txBox="1"/>
          <p:nvPr/>
        </p:nvSpPr>
        <p:spPr>
          <a:xfrm>
            <a:off x="152400" y="76200"/>
            <a:ext cx="3463925" cy="708025"/>
          </a:xfrm>
          <a:prstGeom prst="rect">
            <a:avLst/>
          </a:prstGeom>
          <a:noFill/>
        </p:spPr>
        <p:txBody>
          <a:bodyPr wrap="none">
            <a:spAutoFit/>
          </a:bodyPr>
          <a:lstStyle/>
          <a:p>
            <a:pPr>
              <a:defRPr/>
            </a:pPr>
            <a:r>
              <a:rPr lang="en-US" sz="2000" dirty="0"/>
              <a:t>Based on </a:t>
            </a:r>
            <a:r>
              <a:rPr lang="en-US" sz="2000" dirty="0" err="1"/>
              <a:t>cyberinfrastructure</a:t>
            </a:r>
            <a:r>
              <a:rPr lang="en-US" sz="2000" dirty="0"/>
              <a:t> </a:t>
            </a:r>
          </a:p>
          <a:p>
            <a:pPr>
              <a:defRPr/>
            </a:pPr>
            <a:r>
              <a:rPr lang="en-US" sz="2000" dirty="0">
                <a:latin typeface="+mn-lt"/>
                <a:cs typeface="Calibri"/>
              </a:rPr>
              <a:t>for </a:t>
            </a:r>
            <a:r>
              <a:rPr lang="en-US" sz="2000" dirty="0" err="1">
                <a:solidFill>
                  <a:srgbClr val="3366FF"/>
                </a:solidFill>
                <a:latin typeface="+mn-lt"/>
                <a:cs typeface="Calibri"/>
              </a:rPr>
              <a:t>CiteSeer</a:t>
            </a:r>
            <a:r>
              <a:rPr lang="en-US" sz="2000" baseline="30000" dirty="0" err="1">
                <a:solidFill>
                  <a:srgbClr val="3366FF"/>
                </a:solidFill>
                <a:latin typeface="+mn-lt"/>
                <a:cs typeface="Calibri"/>
              </a:rPr>
              <a:t>X</a:t>
            </a:r>
            <a:r>
              <a:rPr lang="en-US" sz="1800" baseline="30000" dirty="0">
                <a:solidFill>
                  <a:srgbClr val="3366FF"/>
                </a:solidFill>
                <a:latin typeface="+mn-lt"/>
                <a:cs typeface="Calibri"/>
              </a:rPr>
              <a:t> </a:t>
            </a:r>
            <a:endParaRPr lang="en-US" sz="2000" baseline="30000" dirty="0">
              <a:solidFill>
                <a:srgbClr val="3366FF"/>
              </a:solidFill>
              <a:latin typeface="+mn-lt"/>
              <a:cs typeface="Calibri"/>
            </a:endParaRPr>
          </a:p>
        </p:txBody>
      </p:sp>
      <p:sp>
        <p:nvSpPr>
          <p:cNvPr id="21508" name="TextBox 3"/>
          <p:cNvSpPr txBox="1">
            <a:spLocks noChangeArrowheads="1"/>
          </p:cNvSpPr>
          <p:nvPr/>
        </p:nvSpPr>
        <p:spPr bwMode="auto">
          <a:xfrm>
            <a:off x="228600" y="762000"/>
            <a:ext cx="2651125" cy="708025"/>
          </a:xfrm>
          <a:prstGeom prst="rect">
            <a:avLst/>
          </a:prstGeom>
          <a:noFill/>
          <a:ln w="9525">
            <a:noFill/>
            <a:miter lim="800000"/>
            <a:headEnd/>
            <a:tailEnd/>
          </a:ln>
        </p:spPr>
        <p:txBody>
          <a:bodyPr wrap="none">
            <a:prstTxWarp prst="textNoShape">
              <a:avLst/>
            </a:prstTxWarp>
            <a:spAutoFit/>
          </a:bodyPr>
          <a:lstStyle/>
          <a:p>
            <a:r>
              <a:rPr lang="en-US" sz="2000"/>
              <a:t>Built on Solr/Lucene,</a:t>
            </a:r>
          </a:p>
          <a:p>
            <a:r>
              <a:rPr lang="en-US" sz="2000"/>
              <a:t>SeerSuite, other OSS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914400" y="212725"/>
            <a:ext cx="69342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3000">
                <a:solidFill>
                  <a:srgbClr val="FF0000"/>
                </a:solidFill>
              </a:rPr>
              <a:t>Chem</a:t>
            </a:r>
            <a:r>
              <a:rPr lang="en-US" sz="3000" baseline="-25000">
                <a:solidFill>
                  <a:srgbClr val="FF0000"/>
                </a:solidFill>
              </a:rPr>
              <a:t>X</a:t>
            </a:r>
            <a:r>
              <a:rPr lang="en-US" sz="3000">
                <a:solidFill>
                  <a:srgbClr val="FF0000"/>
                </a:solidFill>
              </a:rPr>
              <a:t>Seer Figure/Plot Data Extraction</a:t>
            </a:r>
            <a:endParaRPr lang="en-US">
              <a:solidFill>
                <a:srgbClr val="FF0000"/>
              </a:solidFill>
            </a:endParaRPr>
          </a:p>
        </p:txBody>
      </p:sp>
      <p:sp>
        <p:nvSpPr>
          <p:cNvPr id="103427" name="Text Box 7"/>
          <p:cNvSpPr txBox="1">
            <a:spLocks noChangeArrowheads="1"/>
          </p:cNvSpPr>
          <p:nvPr/>
        </p:nvSpPr>
        <p:spPr bwMode="auto">
          <a:xfrm>
            <a:off x="517525" y="1038225"/>
            <a:ext cx="7864475" cy="5568950"/>
          </a:xfrm>
          <a:prstGeom prst="rect">
            <a:avLst/>
          </a:prstGeom>
          <a:noFill/>
          <a:ln w="9525">
            <a:noFill/>
            <a:miter lim="800000"/>
            <a:headEnd/>
            <a:tailEnd/>
          </a:ln>
        </p:spPr>
        <p:txBody>
          <a:bodyPr>
            <a:prstTxWarp prst="textNoShape">
              <a:avLst/>
            </a:prstTxWarp>
            <a:spAutoFit/>
          </a:bodyPr>
          <a:lstStyle/>
          <a:p>
            <a:r>
              <a:rPr lang="en-US"/>
              <a:t>Numerical data in </a:t>
            </a:r>
          </a:p>
          <a:p>
            <a:r>
              <a:rPr lang="en-US"/>
              <a:t>scientific publications </a:t>
            </a:r>
          </a:p>
          <a:p>
            <a:r>
              <a:rPr lang="en-US"/>
              <a:t>are often found in figures. </a:t>
            </a:r>
          </a:p>
          <a:p>
            <a:endParaRPr lang="en-US"/>
          </a:p>
          <a:p>
            <a:endParaRPr lang="en-US"/>
          </a:p>
          <a:p>
            <a:endParaRPr lang="en-US"/>
          </a:p>
          <a:p>
            <a:endParaRPr lang="en-US"/>
          </a:p>
          <a:p>
            <a:r>
              <a:rPr lang="en-US"/>
              <a:t>Tools that automate the data extraction from figures provide the following:</a:t>
            </a:r>
          </a:p>
          <a:p>
            <a:pPr>
              <a:buFontTx/>
              <a:buChar char="•"/>
            </a:pPr>
            <a:r>
              <a:rPr lang="en-US"/>
              <a:t> Increases our understanding of key concepts of papers</a:t>
            </a:r>
          </a:p>
          <a:p>
            <a:pPr>
              <a:buFontTx/>
              <a:buChar char="•"/>
            </a:pPr>
            <a:r>
              <a:rPr lang="en-US"/>
              <a:t> Provides data for automatic comparative analyses.</a:t>
            </a:r>
          </a:p>
          <a:p>
            <a:pPr>
              <a:buFontTx/>
              <a:buChar char="•"/>
            </a:pPr>
            <a:r>
              <a:rPr lang="en-US"/>
              <a:t> Enables regeneration of figures in different contexts.</a:t>
            </a:r>
          </a:p>
          <a:p>
            <a:pPr>
              <a:buFontTx/>
              <a:buChar char="•"/>
            </a:pPr>
            <a:r>
              <a:rPr lang="en-US"/>
              <a:t> Enables search for documents with figures containing specific experiment results.</a:t>
            </a:r>
          </a:p>
          <a:p>
            <a:pPr>
              <a:buFontTx/>
              <a:buChar char="•"/>
            </a:pPr>
            <a:endParaRPr lang="en-US"/>
          </a:p>
        </p:txBody>
      </p:sp>
      <p:pic>
        <p:nvPicPr>
          <p:cNvPr id="103428" name="Picture 8" descr="figure1"/>
          <p:cNvPicPr>
            <a:picLocks noChangeAspect="1" noChangeArrowheads="1"/>
          </p:cNvPicPr>
          <p:nvPr/>
        </p:nvPicPr>
        <p:blipFill>
          <a:blip r:embed="rId3"/>
          <a:srcRect/>
          <a:stretch>
            <a:fillRect/>
          </a:stretch>
        </p:blipFill>
        <p:spPr bwMode="auto">
          <a:xfrm>
            <a:off x="4343400" y="914400"/>
            <a:ext cx="2057400" cy="1152525"/>
          </a:xfrm>
          <a:prstGeom prst="rect">
            <a:avLst/>
          </a:prstGeom>
          <a:noFill/>
          <a:ln w="9525">
            <a:solidFill>
              <a:schemeClr val="tx1"/>
            </a:solidFill>
            <a:miter lim="800000"/>
            <a:headEnd/>
            <a:tailEnd/>
          </a:ln>
        </p:spPr>
      </p:pic>
      <p:pic>
        <p:nvPicPr>
          <p:cNvPr id="103429" name="Picture 9" descr="figure2"/>
          <p:cNvPicPr>
            <a:picLocks noChangeAspect="1" noChangeArrowheads="1"/>
          </p:cNvPicPr>
          <p:nvPr/>
        </p:nvPicPr>
        <p:blipFill>
          <a:blip r:embed="rId4"/>
          <a:srcRect/>
          <a:stretch>
            <a:fillRect/>
          </a:stretch>
        </p:blipFill>
        <p:spPr bwMode="auto">
          <a:xfrm>
            <a:off x="6781800" y="914400"/>
            <a:ext cx="1905000" cy="1136650"/>
          </a:xfrm>
          <a:prstGeom prst="rect">
            <a:avLst/>
          </a:prstGeom>
          <a:noFill/>
          <a:ln w="9525">
            <a:solidFill>
              <a:schemeClr val="tx1"/>
            </a:solidFill>
            <a:miter lim="800000"/>
            <a:headEnd/>
            <a:tailEnd/>
          </a:ln>
        </p:spPr>
      </p:pic>
      <p:pic>
        <p:nvPicPr>
          <p:cNvPr id="103430" name="Picture 10" descr="figure3"/>
          <p:cNvPicPr>
            <a:picLocks noChangeAspect="1" noChangeArrowheads="1"/>
          </p:cNvPicPr>
          <p:nvPr/>
        </p:nvPicPr>
        <p:blipFill>
          <a:blip r:embed="rId5"/>
          <a:srcRect/>
          <a:stretch>
            <a:fillRect/>
          </a:stretch>
        </p:blipFill>
        <p:spPr bwMode="auto">
          <a:xfrm>
            <a:off x="4495800" y="2309813"/>
            <a:ext cx="1828800" cy="1195387"/>
          </a:xfrm>
          <a:prstGeom prst="rect">
            <a:avLst/>
          </a:prstGeom>
          <a:noFill/>
          <a:ln w="9525">
            <a:solidFill>
              <a:schemeClr val="tx1"/>
            </a:solidFill>
            <a:miter lim="800000"/>
            <a:headEnd/>
            <a:tailEnd/>
          </a:ln>
        </p:spPr>
      </p:pic>
      <p:pic>
        <p:nvPicPr>
          <p:cNvPr id="103431" name="Picture 11" descr="figure4"/>
          <p:cNvPicPr>
            <a:picLocks noChangeAspect="1" noChangeArrowheads="1"/>
          </p:cNvPicPr>
          <p:nvPr/>
        </p:nvPicPr>
        <p:blipFill>
          <a:blip r:embed="rId6"/>
          <a:srcRect/>
          <a:stretch>
            <a:fillRect/>
          </a:stretch>
        </p:blipFill>
        <p:spPr bwMode="auto">
          <a:xfrm>
            <a:off x="6934200" y="2268538"/>
            <a:ext cx="1649413" cy="1236662"/>
          </a:xfrm>
          <a:prstGeom prst="rect">
            <a:avLst/>
          </a:prstGeom>
          <a:noFill/>
          <a:ln w="9525">
            <a:solidFill>
              <a:schemeClr val="tx1"/>
            </a:solidFill>
            <a:miter lim="800000"/>
            <a:headEnd/>
            <a:tailEnd/>
          </a:ln>
        </p:spPr>
      </p:pic>
      <p:sp>
        <p:nvSpPr>
          <p:cNvPr id="103432" name="Text Box 12"/>
          <p:cNvSpPr txBox="1">
            <a:spLocks noChangeArrowheads="1"/>
          </p:cNvSpPr>
          <p:nvPr/>
        </p:nvSpPr>
        <p:spPr bwMode="auto">
          <a:xfrm>
            <a:off x="5181600" y="6019800"/>
            <a:ext cx="2611438" cy="366713"/>
          </a:xfrm>
          <a:prstGeom prst="rect">
            <a:avLst/>
          </a:prstGeom>
          <a:noFill/>
          <a:ln w="9525">
            <a:noFill/>
            <a:miter lim="800000"/>
            <a:headEnd/>
            <a:tailEnd/>
          </a:ln>
        </p:spPr>
        <p:txBody>
          <a:bodyPr wrap="none">
            <a:prstTxWarp prst="textNoShape">
              <a:avLst/>
            </a:prstTxWarp>
            <a:spAutoFit/>
          </a:bodyPr>
          <a:lstStyle/>
          <a:p>
            <a:r>
              <a:rPr lang="en-US" sz="1800">
                <a:solidFill>
                  <a:schemeClr val="accent2"/>
                </a:solidFill>
              </a:rPr>
              <a:t>X. Lu, et.al, JCDL 2006.</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76200" y="198438"/>
            <a:ext cx="9023350" cy="579437"/>
          </a:xfrm>
          <a:noFill/>
        </p:spPr>
        <p:txBody>
          <a:bodyPr>
            <a:spAutoFit/>
          </a:bodyPr>
          <a:lstStyle/>
          <a:p>
            <a:pPr eaLnBrk="1" hangingPunct="1"/>
            <a:r>
              <a:rPr lang="en-US" sz="3200">
                <a:solidFill>
                  <a:srgbClr val="FF0000"/>
                </a:solidFill>
              </a:rPr>
              <a:t>Our Approach to Plot Data Extraction</a:t>
            </a:r>
            <a:endParaRPr lang="en-US" sz="3200"/>
          </a:p>
        </p:txBody>
      </p:sp>
      <p:sp>
        <p:nvSpPr>
          <p:cNvPr id="105475" name="Text Box 3"/>
          <p:cNvSpPr txBox="1">
            <a:spLocks noChangeArrowheads="1"/>
          </p:cNvSpPr>
          <p:nvPr/>
        </p:nvSpPr>
        <p:spPr bwMode="auto">
          <a:xfrm>
            <a:off x="533400" y="838200"/>
            <a:ext cx="8001000" cy="5581650"/>
          </a:xfrm>
          <a:prstGeom prst="rect">
            <a:avLst/>
          </a:prstGeom>
          <a:noFill/>
          <a:ln w="9525">
            <a:noFill/>
            <a:miter lim="800000"/>
            <a:headEnd/>
            <a:tailEnd/>
          </a:ln>
        </p:spPr>
        <p:txBody>
          <a:bodyPr>
            <a:prstTxWarp prst="textNoShape">
              <a:avLst/>
            </a:prstTxWarp>
            <a:spAutoFit/>
          </a:bodyPr>
          <a:lstStyle/>
          <a:p>
            <a:pPr eaLnBrk="1" hangingPunct="1">
              <a:buFontTx/>
              <a:buChar char="•"/>
            </a:pPr>
            <a:r>
              <a:rPr lang="en-US" sz="2000" b="1">
                <a:ea typeface="Arial" charset="0"/>
                <a:cs typeface="Arial" charset="0"/>
              </a:rPr>
              <a:t>Identify and extract figures from digital documents</a:t>
            </a:r>
          </a:p>
          <a:p>
            <a:pPr lvl="1" eaLnBrk="1" hangingPunct="1">
              <a:buFontTx/>
              <a:buChar char="•"/>
            </a:pPr>
            <a:r>
              <a:rPr lang="en-US" sz="1800" b="1">
                <a:ea typeface="Arial" charset="0"/>
                <a:cs typeface="Arial" charset="0"/>
              </a:rPr>
              <a:t>Ascii and image extraction (xpdf)</a:t>
            </a:r>
          </a:p>
          <a:p>
            <a:pPr lvl="1" eaLnBrk="1" hangingPunct="1">
              <a:buFontTx/>
              <a:buChar char="•"/>
            </a:pPr>
            <a:r>
              <a:rPr lang="en-US" sz="1800" b="1">
                <a:ea typeface="Arial" charset="0"/>
                <a:cs typeface="Arial" charset="0"/>
              </a:rPr>
              <a:t>OCR - bit map, raster pdfs</a:t>
            </a:r>
          </a:p>
          <a:p>
            <a:pPr eaLnBrk="1" hangingPunct="1">
              <a:buFontTx/>
              <a:buChar char="•"/>
            </a:pPr>
            <a:r>
              <a:rPr lang="en-US" sz="2000" b="1">
                <a:ea typeface="Arial" charset="0"/>
                <a:cs typeface="Arial" charset="0"/>
              </a:rPr>
              <a:t>Identify figures as images of 2D plots using SVM (Only for Bit</a:t>
            </a:r>
          </a:p>
          <a:p>
            <a:pPr eaLnBrk="1" hangingPunct="1"/>
            <a:r>
              <a:rPr lang="en-US" sz="2000" b="1">
                <a:ea typeface="Arial" charset="0"/>
                <a:cs typeface="Arial" charset="0"/>
              </a:rPr>
              <a:t> map images)</a:t>
            </a:r>
          </a:p>
          <a:p>
            <a:pPr lvl="1" eaLnBrk="1" hangingPunct="1">
              <a:buFontTx/>
              <a:buChar char="•"/>
            </a:pPr>
            <a:r>
              <a:rPr lang="en-US" sz="1800" b="1">
                <a:ea typeface="Arial" charset="0"/>
                <a:cs typeface="Arial" charset="0"/>
              </a:rPr>
              <a:t>Hough transform</a:t>
            </a:r>
          </a:p>
          <a:p>
            <a:pPr lvl="1" eaLnBrk="1" hangingPunct="1">
              <a:buFontTx/>
              <a:buChar char="•"/>
            </a:pPr>
            <a:r>
              <a:rPr lang="en-US" sz="1800" b="1">
                <a:ea typeface="Arial" charset="0"/>
                <a:cs typeface="Arial" charset="0"/>
              </a:rPr>
              <a:t>Wavelets coefficients of image</a:t>
            </a:r>
          </a:p>
          <a:p>
            <a:pPr lvl="1" eaLnBrk="1" hangingPunct="1">
              <a:buFontTx/>
              <a:buChar char="•"/>
            </a:pPr>
            <a:r>
              <a:rPr lang="en-US" sz="1800" b="1">
                <a:ea typeface="Arial" charset="0"/>
                <a:cs typeface="Arial" charset="0"/>
              </a:rPr>
              <a:t>Surrounding text features</a:t>
            </a:r>
          </a:p>
          <a:p>
            <a:pPr eaLnBrk="1" hangingPunct="1">
              <a:buFontTx/>
              <a:buChar char="•"/>
            </a:pPr>
            <a:r>
              <a:rPr lang="en-US" sz="2000" b="1">
                <a:ea typeface="Arial" charset="0"/>
                <a:cs typeface="Arial" charset="0"/>
              </a:rPr>
              <a:t>Binarization of the 2D plots identified for preprocessing (No</a:t>
            </a:r>
          </a:p>
          <a:p>
            <a:pPr eaLnBrk="1" hangingPunct="1"/>
            <a:r>
              <a:rPr lang="en-US" sz="2000" b="1">
                <a:ea typeface="Arial" charset="0"/>
                <a:cs typeface="Arial" charset="0"/>
              </a:rPr>
              <a:t> need for Vectorized Images)</a:t>
            </a:r>
          </a:p>
          <a:p>
            <a:pPr lvl="1" eaLnBrk="1" hangingPunct="1">
              <a:buFontTx/>
              <a:buChar char="•"/>
            </a:pPr>
            <a:r>
              <a:rPr lang="en-US" sz="1800" b="1">
                <a:ea typeface="Arial" charset="0"/>
                <a:cs typeface="Arial" charset="0"/>
              </a:rPr>
              <a:t>Adaptive Thresholding</a:t>
            </a:r>
          </a:p>
          <a:p>
            <a:pPr eaLnBrk="1" hangingPunct="1">
              <a:buFontTx/>
              <a:buChar char="•"/>
            </a:pPr>
            <a:r>
              <a:rPr lang="en-US" sz="1800" b="1">
                <a:ea typeface="Arial" charset="0"/>
                <a:cs typeface="Arial" charset="0"/>
              </a:rPr>
              <a:t> </a:t>
            </a:r>
            <a:r>
              <a:rPr lang="en-US" sz="2000" b="1">
                <a:ea typeface="Arial" charset="0"/>
                <a:cs typeface="Arial" charset="0"/>
              </a:rPr>
              <a:t>Image segmentation to identify regions</a:t>
            </a:r>
          </a:p>
          <a:p>
            <a:pPr lvl="1" eaLnBrk="1" hangingPunct="1">
              <a:buFontTx/>
              <a:buChar char="•"/>
            </a:pPr>
            <a:r>
              <a:rPr lang="en-US" sz="1800" b="1">
                <a:ea typeface="Arial" charset="0"/>
                <a:cs typeface="Arial" charset="0"/>
              </a:rPr>
              <a:t>Profiling or Image Signature</a:t>
            </a:r>
          </a:p>
          <a:p>
            <a:pPr eaLnBrk="1" hangingPunct="1">
              <a:buFontTx/>
              <a:buChar char="•"/>
            </a:pPr>
            <a:r>
              <a:rPr lang="en-US" sz="1800" b="1">
                <a:ea typeface="Arial" charset="0"/>
                <a:cs typeface="Arial" charset="0"/>
              </a:rPr>
              <a:t> </a:t>
            </a:r>
            <a:r>
              <a:rPr lang="en-US" sz="2000" b="1">
                <a:ea typeface="Arial" charset="0"/>
                <a:cs typeface="Arial" charset="0"/>
              </a:rPr>
              <a:t>Text block detection</a:t>
            </a:r>
          </a:p>
          <a:p>
            <a:pPr lvl="1" eaLnBrk="1" hangingPunct="1">
              <a:buFontTx/>
              <a:buChar char="•"/>
            </a:pPr>
            <a:r>
              <a:rPr lang="en-US" sz="1800" b="1">
                <a:ea typeface="Arial" charset="0"/>
                <a:cs typeface="Arial" charset="0"/>
              </a:rPr>
              <a:t>Nearest Neighbor</a:t>
            </a:r>
          </a:p>
          <a:p>
            <a:pPr eaLnBrk="1" hangingPunct="1">
              <a:buFontTx/>
              <a:buChar char="•"/>
            </a:pPr>
            <a:r>
              <a:rPr lang="en-US" sz="1800" b="1">
                <a:ea typeface="Arial" charset="0"/>
                <a:cs typeface="Arial" charset="0"/>
              </a:rPr>
              <a:t> </a:t>
            </a:r>
            <a:r>
              <a:rPr lang="en-US" sz="2000" b="1">
                <a:ea typeface="Arial" charset="0"/>
                <a:cs typeface="Arial" charset="0"/>
              </a:rPr>
              <a:t>Data point detection</a:t>
            </a:r>
          </a:p>
          <a:p>
            <a:pPr lvl="1" eaLnBrk="1" hangingPunct="1">
              <a:buFontTx/>
              <a:buChar char="•"/>
            </a:pPr>
            <a:r>
              <a:rPr lang="en-US" sz="1800" b="1">
                <a:ea typeface="Arial" charset="0"/>
                <a:cs typeface="Arial" charset="0"/>
              </a:rPr>
              <a:t>K-means Filtering</a:t>
            </a:r>
          </a:p>
          <a:p>
            <a:pPr eaLnBrk="1" hangingPunct="1">
              <a:buFontTx/>
              <a:buChar char="•"/>
            </a:pPr>
            <a:r>
              <a:rPr lang="en-US" sz="1800" b="1">
                <a:ea typeface="Arial" charset="0"/>
                <a:cs typeface="Arial" charset="0"/>
              </a:rPr>
              <a:t> </a:t>
            </a:r>
            <a:r>
              <a:rPr lang="en-US" sz="2000" b="1">
                <a:ea typeface="Arial" charset="0"/>
                <a:cs typeface="Arial" charset="0"/>
              </a:rPr>
              <a:t>Data point disambiguation for overlapping points</a:t>
            </a:r>
          </a:p>
          <a:p>
            <a:pPr lvl="1" eaLnBrk="1" hangingPunct="1">
              <a:buFontTx/>
              <a:buChar char="•"/>
            </a:pPr>
            <a:r>
              <a:rPr lang="en-US" sz="1800" b="1">
                <a:ea typeface="Arial" charset="0"/>
                <a:cs typeface="Arial" charset="0"/>
              </a:rPr>
              <a:t>Simulated Annealing</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57200" y="228600"/>
            <a:ext cx="8229600" cy="685800"/>
          </a:xfrm>
        </p:spPr>
        <p:txBody>
          <a:bodyPr lIns="0" tIns="0" rIns="0" bIns="0"/>
          <a:lstStyle/>
          <a:p>
            <a:pPr defTabSz="457200"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200">
                <a:solidFill>
                  <a:srgbClr val="FF0000"/>
                </a:solidFill>
              </a:rPr>
              <a:t>System Management - web services</a:t>
            </a:r>
            <a:endParaRPr lang="en-GB"/>
          </a:p>
        </p:txBody>
      </p:sp>
      <p:sp>
        <p:nvSpPr>
          <p:cNvPr id="107523" name="Rectangle 3"/>
          <p:cNvSpPr>
            <a:spLocks noGrp="1" noChangeArrowheads="1"/>
          </p:cNvSpPr>
          <p:nvPr>
            <p:ph type="body" idx="1"/>
          </p:nvPr>
        </p:nvSpPr>
        <p:spPr>
          <a:xfrm>
            <a:off x="457200" y="1143000"/>
            <a:ext cx="8229600" cy="5449888"/>
          </a:xfrm>
        </p:spPr>
        <p:txBody>
          <a:bodyPr lIns="0" tIns="0" rIns="0" bIns="0"/>
          <a:lstStyle/>
          <a:p>
            <a:pPr marL="338138"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a:t>Integrate application components within a high-performance, scalable, fault-tolerant framework</a:t>
            </a:r>
          </a:p>
          <a:p>
            <a:pPr marL="338138"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a:t>Facilitate development of application components</a:t>
            </a:r>
          </a:p>
          <a:p>
            <a:pPr marL="738188" lvl="1" indent="-28098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a:t>Include discrete programmatic tasks as plugins</a:t>
            </a:r>
          </a:p>
          <a:p>
            <a:pPr marL="738188" lvl="1" indent="-28098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a:t>Reduce burden on developers – focus only on novel tasks and the framework, not re-working legacy code</a:t>
            </a:r>
          </a:p>
          <a:p>
            <a:pPr marL="738188" lvl="1" indent="-28098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a:t>Ease the process of re-configuring application logic</a:t>
            </a:r>
          </a:p>
          <a:p>
            <a:pPr marL="338138" indent="-33813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a:t>Ideas from inversion of control (IOC) design pattern</a:t>
            </a:r>
          </a:p>
          <a:p>
            <a:pPr marL="738188" lvl="1" indent="-28098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a:t>Remove implicit dependencies among discrete units of code, make them explicit through configuration at the framework level</a:t>
            </a:r>
          </a:p>
          <a:p>
            <a:pPr marL="738188" lvl="1" indent="-28098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a:t>Move control away from application logic, into framework</a:t>
            </a:r>
          </a:p>
          <a:p>
            <a:pPr marL="738188" lvl="1" indent="-28098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a:t>Facilitate monitoring/management of individual program tasks</a:t>
            </a:r>
          </a:p>
          <a:p>
            <a:pPr marL="738188" lvl="1" indent="-280988" defTabSz="457200" eaLnBrk="1" hangingPunct="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a:t>Configure dependencies and control flow through BPEL</a:t>
            </a:r>
          </a:p>
        </p:txBody>
      </p:sp>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685800" y="-152400"/>
            <a:ext cx="7772400" cy="1143000"/>
          </a:xfrm>
        </p:spPr>
        <p:txBody>
          <a:bodyPr/>
          <a:lstStyle/>
          <a:p>
            <a:pPr eaLnBrk="1" hangingPunct="1"/>
            <a:r>
              <a:rPr lang="en-US" altLang="zh-CN" sz="3600">
                <a:solidFill>
                  <a:srgbClr val="FF0000"/>
                </a:solidFill>
              </a:rPr>
              <a:t>Some Related Work</a:t>
            </a:r>
            <a:endParaRPr lang="en-US" altLang="zh-CN" sz="3200"/>
          </a:p>
        </p:txBody>
      </p:sp>
      <p:sp>
        <p:nvSpPr>
          <p:cNvPr id="109571" name="Rectangle 3"/>
          <p:cNvSpPr>
            <a:spLocks noGrp="1" noChangeArrowheads="1"/>
          </p:cNvSpPr>
          <p:nvPr>
            <p:ph type="body" idx="1"/>
          </p:nvPr>
        </p:nvSpPr>
        <p:spPr>
          <a:xfrm>
            <a:off x="762000" y="838200"/>
            <a:ext cx="8116888" cy="4913313"/>
          </a:xfrm>
        </p:spPr>
        <p:txBody>
          <a:bodyPr/>
          <a:lstStyle/>
          <a:p>
            <a:pPr eaLnBrk="1" hangingPunct="1">
              <a:lnSpc>
                <a:spcPct val="90000"/>
              </a:lnSpc>
              <a:buFontTx/>
              <a:buNone/>
            </a:pPr>
            <a:r>
              <a:rPr lang="en-US" altLang="zh-CN" sz="1600"/>
              <a:t>Chemistry</a:t>
            </a:r>
          </a:p>
          <a:p>
            <a:pPr eaLnBrk="1" hangingPunct="1">
              <a:lnSpc>
                <a:spcPct val="90000"/>
              </a:lnSpc>
            </a:pPr>
            <a:r>
              <a:rPr lang="en-US" altLang="zh-CN" sz="1400"/>
              <a:t>Chemical markup language </a:t>
            </a:r>
            <a:r>
              <a:rPr lang="en-US" altLang="zh-CN" sz="1000"/>
              <a:t>[Murray-Rust, JCICS 2003]</a:t>
            </a:r>
          </a:p>
          <a:p>
            <a:pPr eaLnBrk="1" hangingPunct="1">
              <a:lnSpc>
                <a:spcPct val="90000"/>
              </a:lnSpc>
            </a:pPr>
            <a:r>
              <a:rPr lang="en-US" altLang="zh-CN" sz="1400"/>
              <a:t>IChI/InChI </a:t>
            </a:r>
            <a:r>
              <a:rPr lang="en-US" altLang="zh-CN" sz="1000"/>
              <a:t>[Adam , Nature 2002]</a:t>
            </a:r>
          </a:p>
          <a:p>
            <a:pPr lvl="1" eaLnBrk="1" hangingPunct="1">
              <a:lnSpc>
                <a:spcPct val="90000"/>
              </a:lnSpc>
            </a:pPr>
            <a:r>
              <a:rPr lang="en-US" altLang="zh-CN" sz="1200"/>
              <a:t>IUPAC International Chemical Identifier</a:t>
            </a:r>
          </a:p>
          <a:p>
            <a:pPr lvl="1" eaLnBrk="1" hangingPunct="1">
              <a:lnSpc>
                <a:spcPct val="90000"/>
              </a:lnSpc>
            </a:pPr>
            <a:r>
              <a:rPr lang="en-US" altLang="zh-CN" sz="1200"/>
              <a:t>A string of characters capable of uniquely representing a chemical substance</a:t>
            </a:r>
          </a:p>
          <a:p>
            <a:pPr eaLnBrk="1" hangingPunct="1">
              <a:lnSpc>
                <a:spcPct val="90000"/>
              </a:lnSpc>
            </a:pPr>
            <a:r>
              <a:rPr lang="en-US" altLang="zh-CN" sz="1400"/>
              <a:t>Oscar3 </a:t>
            </a:r>
            <a:r>
              <a:rPr lang="en-US" altLang="zh-CN" sz="1000"/>
              <a:t>[Corbett, CompLife 2006]</a:t>
            </a:r>
          </a:p>
          <a:p>
            <a:pPr lvl="1" eaLnBrk="1" hangingPunct="1">
              <a:lnSpc>
                <a:spcPct val="90000"/>
              </a:lnSpc>
            </a:pPr>
            <a:r>
              <a:rPr lang="en-US" altLang="zh-CN" sz="1200"/>
              <a:t>Chemical formula and name tagger</a:t>
            </a:r>
          </a:p>
          <a:p>
            <a:pPr eaLnBrk="1" hangingPunct="1">
              <a:lnSpc>
                <a:spcPct val="90000"/>
              </a:lnSpc>
            </a:pPr>
            <a:r>
              <a:rPr lang="en-US" altLang="zh-CN" sz="1400"/>
              <a:t>World Wide Molecular Matrix Web Services</a:t>
            </a:r>
          </a:p>
          <a:p>
            <a:pPr lvl="1" eaLnBrk="1" hangingPunct="1">
              <a:lnSpc>
                <a:spcPct val="90000"/>
              </a:lnSpc>
            </a:pPr>
            <a:r>
              <a:rPr lang="en-US" altLang="zh-CN" sz="1200"/>
              <a:t>Structure to InChI Server</a:t>
            </a:r>
          </a:p>
          <a:p>
            <a:pPr lvl="1" eaLnBrk="1" hangingPunct="1">
              <a:lnSpc>
                <a:spcPct val="90000"/>
              </a:lnSpc>
            </a:pPr>
            <a:r>
              <a:rPr lang="en-US" altLang="zh-CN" sz="1200"/>
              <a:t>Web search using InChI </a:t>
            </a:r>
            <a:r>
              <a:rPr lang="en-US" altLang="zh-CN" sz="1000"/>
              <a:t>[Coles, OBC 2005]</a:t>
            </a:r>
            <a:endParaRPr lang="en-US" altLang="zh-CN" sz="1400"/>
          </a:p>
          <a:p>
            <a:pPr eaLnBrk="1" hangingPunct="1">
              <a:lnSpc>
                <a:spcPct val="90000"/>
              </a:lnSpc>
            </a:pPr>
            <a:r>
              <a:rPr lang="en-US" altLang="zh-CN" sz="1400"/>
              <a:t>Several Commercial Systems</a:t>
            </a:r>
          </a:p>
          <a:p>
            <a:pPr eaLnBrk="1" hangingPunct="1">
              <a:lnSpc>
                <a:spcPct val="90000"/>
              </a:lnSpc>
              <a:buFontTx/>
              <a:buNone/>
            </a:pPr>
            <a:r>
              <a:rPr lang="en-US" sz="1600"/>
              <a:t>Computer Science</a:t>
            </a:r>
          </a:p>
          <a:p>
            <a:pPr eaLnBrk="1" hangingPunct="1">
              <a:lnSpc>
                <a:spcPct val="90000"/>
              </a:lnSpc>
            </a:pPr>
            <a:r>
              <a:rPr lang="en-US" sz="1400"/>
              <a:t>Entity Extraction </a:t>
            </a:r>
          </a:p>
          <a:p>
            <a:pPr lvl="1" eaLnBrk="1" hangingPunct="1">
              <a:lnSpc>
                <a:spcPct val="90000"/>
              </a:lnSpc>
            </a:pPr>
            <a:r>
              <a:rPr lang="en-US" sz="1200"/>
              <a:t>Name entity [McCallum, CoNLL 03], protein [Settles, Bioinformatics 05], gene [McDonald, Bioinformatics 05], etc.</a:t>
            </a:r>
          </a:p>
          <a:p>
            <a:pPr eaLnBrk="1" hangingPunct="1">
              <a:lnSpc>
                <a:spcPct val="90000"/>
              </a:lnSpc>
            </a:pPr>
            <a:r>
              <a:rPr lang="en-US" sz="1400"/>
              <a:t>Methods: </a:t>
            </a:r>
          </a:p>
          <a:p>
            <a:pPr lvl="1" eaLnBrk="1" hangingPunct="1">
              <a:lnSpc>
                <a:spcPct val="90000"/>
              </a:lnSpc>
            </a:pPr>
            <a:r>
              <a:rPr lang="en-US" sz="1200"/>
              <a:t>Hidden Markov Models [Freitag, AAAI 99], Maximum Entropy [Borthwick, 99], Conditional Random Fields [Lafferty, ICML 01], Support Vector Machines [Joachims, 02]</a:t>
            </a:r>
          </a:p>
          <a:p>
            <a:pPr eaLnBrk="1" hangingPunct="1">
              <a:lnSpc>
                <a:spcPct val="90000"/>
              </a:lnSpc>
            </a:pPr>
            <a:r>
              <a:rPr lang="en-US" sz="1400"/>
              <a:t>Graph Similarity Search</a:t>
            </a:r>
          </a:p>
          <a:p>
            <a:pPr lvl="1" eaLnBrk="1" hangingPunct="1">
              <a:lnSpc>
                <a:spcPct val="90000"/>
              </a:lnSpc>
            </a:pPr>
            <a:r>
              <a:rPr lang="en-US" sz="1200"/>
              <a:t>Substructure search [Yan, SIGMOD 04]</a:t>
            </a:r>
          </a:p>
          <a:p>
            <a:pPr lvl="1" eaLnBrk="1" hangingPunct="1">
              <a:lnSpc>
                <a:spcPct val="90000"/>
              </a:lnSpc>
            </a:pPr>
            <a:r>
              <a:rPr lang="en-US" sz="1200"/>
              <a:t>Similarity search [Willet, JCICS 98] [Yan, SIGMOD 05]</a:t>
            </a:r>
          </a:p>
          <a:p>
            <a:pPr eaLnBrk="1" hangingPunct="1">
              <a:lnSpc>
                <a:spcPct val="90000"/>
              </a:lnSpc>
            </a:pPr>
            <a:endParaRPr lang="en-US" altLang="zh-CN" sz="700"/>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Title 1"/>
          <p:cNvSpPr>
            <a:spLocks noGrp="1"/>
          </p:cNvSpPr>
          <p:nvPr>
            <p:ph type="title"/>
          </p:nvPr>
        </p:nvSpPr>
        <p:spPr>
          <a:xfrm>
            <a:off x="5181600" y="1600200"/>
            <a:ext cx="3657600" cy="1143000"/>
          </a:xfrm>
        </p:spPr>
        <p:txBody>
          <a:bodyPr/>
          <a:lstStyle/>
          <a:p>
            <a:pPr eaLnBrk="1" hangingPunct="1"/>
            <a:r>
              <a:rPr lang="en-US"/>
              <a:t>Low level</a:t>
            </a:r>
            <a:br>
              <a:rPr lang="en-US"/>
            </a:br>
            <a:r>
              <a:rPr lang="en-US"/>
              <a:t>semantics.</a:t>
            </a:r>
            <a:br>
              <a:rPr lang="en-US"/>
            </a:br>
            <a:r>
              <a:rPr lang="en-US"/>
              <a:t>How does all this fit together?</a:t>
            </a:r>
          </a:p>
        </p:txBody>
      </p:sp>
      <p:pic>
        <p:nvPicPr>
          <p:cNvPr id="246787" name="Picture 3" descr="Screen shot 2011-04-07 at 2.55.29 PM.png"/>
          <p:cNvPicPr>
            <a:picLocks noChangeAspect="1"/>
          </p:cNvPicPr>
          <p:nvPr/>
        </p:nvPicPr>
        <p:blipFill>
          <a:blip r:embed="rId2"/>
          <a:srcRect/>
          <a:stretch>
            <a:fillRect/>
          </a:stretch>
        </p:blipFill>
        <p:spPr bwMode="auto">
          <a:xfrm>
            <a:off x="228600" y="228600"/>
            <a:ext cx="4789488" cy="58674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p:cNvSpPr>
          <p:nvPr>
            <p:ph type="body" idx="1"/>
          </p:nvPr>
        </p:nvSpPr>
        <p:spPr>
          <a:xfrm>
            <a:off x="228600" y="1524000"/>
            <a:ext cx="3810000" cy="4114800"/>
          </a:xfrm>
        </p:spPr>
        <p:txBody>
          <a:bodyPr/>
          <a:lstStyle/>
          <a:p>
            <a:pPr>
              <a:lnSpc>
                <a:spcPct val="90000"/>
              </a:lnSpc>
              <a:buFontTx/>
              <a:buNone/>
            </a:pPr>
            <a:r>
              <a:rPr lang="en-US" sz="1800">
                <a:latin typeface="Times New Roman" charset="0"/>
              </a:rPr>
              <a:t>oreChem Chem</a:t>
            </a:r>
            <a:r>
              <a:rPr lang="en-US" sz="1800" baseline="-25000">
                <a:latin typeface="Times New Roman" charset="0"/>
              </a:rPr>
              <a:t>X</a:t>
            </a:r>
            <a:r>
              <a:rPr lang="en-US" sz="1800">
                <a:latin typeface="Times New Roman" charset="0"/>
              </a:rPr>
              <a:t>Seer defines several aggregations for exchange and reuse of data and metadata in Chemistry.  Proposed RDF aggregations are for the following resources:</a:t>
            </a:r>
          </a:p>
          <a:p>
            <a:pPr>
              <a:lnSpc>
                <a:spcPct val="90000"/>
              </a:lnSpc>
            </a:pPr>
            <a:r>
              <a:rPr lang="en-US" sz="1800" b="1">
                <a:latin typeface="Times New Roman" charset="0"/>
              </a:rPr>
              <a:t>orechem:aggregatesdoc</a:t>
            </a:r>
            <a:r>
              <a:rPr lang="en-US" sz="1800">
                <a:latin typeface="Times New Roman" charset="0"/>
              </a:rPr>
              <a:t>: title, abstract, citations, etc.</a:t>
            </a:r>
          </a:p>
          <a:p>
            <a:pPr>
              <a:lnSpc>
                <a:spcPct val="90000"/>
              </a:lnSpc>
            </a:pPr>
            <a:r>
              <a:rPr lang="en-US" sz="1800" b="1">
                <a:latin typeface="Times New Roman" charset="0"/>
              </a:rPr>
              <a:t>orechem:aggregatesauthor</a:t>
            </a:r>
            <a:r>
              <a:rPr lang="en-US" sz="1800">
                <a:latin typeface="Times New Roman" charset="0"/>
              </a:rPr>
              <a:t>: name, affiliations, etc.</a:t>
            </a:r>
          </a:p>
          <a:p>
            <a:pPr>
              <a:lnSpc>
                <a:spcPct val="90000"/>
              </a:lnSpc>
            </a:pPr>
            <a:r>
              <a:rPr lang="en-US" sz="1800" b="1">
                <a:latin typeface="Times New Roman" charset="0"/>
              </a:rPr>
              <a:t>orechem:aggregatesvenue</a:t>
            </a:r>
            <a:r>
              <a:rPr lang="en-US" sz="1800">
                <a:latin typeface="Times New Roman" charset="0"/>
              </a:rPr>
              <a:t>: name, year, month, etc.</a:t>
            </a:r>
          </a:p>
          <a:p>
            <a:pPr>
              <a:lnSpc>
                <a:spcPct val="90000"/>
              </a:lnSpc>
            </a:pPr>
            <a:r>
              <a:rPr lang="en-US" sz="1800" b="1">
                <a:latin typeface="Times New Roman" charset="0"/>
              </a:rPr>
              <a:t>orechem:aggregatestable</a:t>
            </a:r>
            <a:r>
              <a:rPr lang="en-US" sz="1800">
                <a:latin typeface="Times New Roman" charset="0"/>
              </a:rPr>
              <a:t>: header, cell contents, etc.</a:t>
            </a:r>
          </a:p>
          <a:p>
            <a:pPr>
              <a:lnSpc>
                <a:spcPct val="90000"/>
              </a:lnSpc>
            </a:pPr>
            <a:r>
              <a:rPr lang="en-US" sz="1800" b="1">
                <a:latin typeface="Times New Roman" charset="0"/>
              </a:rPr>
              <a:t>orechem:aggregatesformula</a:t>
            </a:r>
            <a:r>
              <a:rPr lang="en-US" sz="1800">
                <a:latin typeface="Times New Roman" charset="0"/>
              </a:rPr>
              <a:t>: name, structure, etc</a:t>
            </a:r>
          </a:p>
        </p:txBody>
      </p:sp>
      <p:sp>
        <p:nvSpPr>
          <p:cNvPr id="111619" name="Rectangle 3"/>
          <p:cNvSpPr>
            <a:spLocks noGrp="1"/>
          </p:cNvSpPr>
          <p:nvPr>
            <p:ph type="title"/>
          </p:nvPr>
        </p:nvSpPr>
        <p:spPr>
          <a:xfrm>
            <a:off x="457200" y="228600"/>
            <a:ext cx="7772400" cy="1143000"/>
          </a:xfrm>
        </p:spPr>
        <p:txBody>
          <a:bodyPr/>
          <a:lstStyle/>
          <a:p>
            <a:r>
              <a:rPr lang="en-US" sz="3200">
                <a:solidFill>
                  <a:srgbClr val="0000FF"/>
                </a:solidFill>
              </a:rPr>
              <a:t>oreChem in</a:t>
            </a:r>
            <a:r>
              <a:rPr lang="en-US" sz="3200">
                <a:solidFill>
                  <a:srgbClr val="FF0000"/>
                </a:solidFill>
              </a:rPr>
              <a:t> Chem</a:t>
            </a:r>
            <a:r>
              <a:rPr lang="en-US" sz="3200" baseline="-25000">
                <a:solidFill>
                  <a:srgbClr val="FF0000"/>
                </a:solidFill>
              </a:rPr>
              <a:t>X</a:t>
            </a:r>
            <a:r>
              <a:rPr lang="en-US" sz="3200">
                <a:solidFill>
                  <a:srgbClr val="FF0000"/>
                </a:solidFill>
              </a:rPr>
              <a:t>Seer</a:t>
            </a:r>
            <a:br>
              <a:rPr lang="en-US" sz="3200">
                <a:solidFill>
                  <a:srgbClr val="0000FF"/>
                </a:solidFill>
              </a:rPr>
            </a:br>
            <a:r>
              <a:rPr lang="en-US" sz="2000">
                <a:solidFill>
                  <a:srgbClr val="0000FF"/>
                </a:solidFill>
              </a:rPr>
              <a:t> Microsoft support: Penn State, Indiana, Cambridge, Southampton, Cornell, Los Alamos, Queensland</a:t>
            </a:r>
          </a:p>
        </p:txBody>
      </p:sp>
      <p:pic>
        <p:nvPicPr>
          <p:cNvPr id="111620" name="Picture 7" descr="oremodel.png"/>
          <p:cNvPicPr>
            <a:picLocks noChangeAspect="1"/>
          </p:cNvPicPr>
          <p:nvPr/>
        </p:nvPicPr>
        <p:blipFill>
          <a:blip r:embed="rId3"/>
          <a:srcRect/>
          <a:stretch>
            <a:fillRect/>
          </a:stretch>
        </p:blipFill>
        <p:spPr bwMode="auto">
          <a:xfrm>
            <a:off x="4191000" y="1524000"/>
            <a:ext cx="4648200" cy="2906713"/>
          </a:xfrm>
          <a:prstGeom prst="rect">
            <a:avLst/>
          </a:prstGeom>
          <a:noFill/>
          <a:ln w="9525">
            <a:noFill/>
            <a:miter lim="800000"/>
            <a:headEnd/>
            <a:tailEnd/>
          </a:ln>
        </p:spPr>
      </p:pic>
      <p:pic>
        <p:nvPicPr>
          <p:cNvPr id="111621" name="Picture 19" descr="orechem-architecture-1.jpg"/>
          <p:cNvPicPr>
            <a:picLocks noChangeAspect="1"/>
          </p:cNvPicPr>
          <p:nvPr/>
        </p:nvPicPr>
        <p:blipFill>
          <a:blip r:embed="rId4"/>
          <a:srcRect/>
          <a:stretch>
            <a:fillRect/>
          </a:stretch>
        </p:blipFill>
        <p:spPr bwMode="auto">
          <a:xfrm>
            <a:off x="6324600" y="4572000"/>
            <a:ext cx="2641600" cy="1981200"/>
          </a:xfrm>
          <a:prstGeom prst="rect">
            <a:avLst/>
          </a:prstGeom>
          <a:noFill/>
          <a:ln w="9525">
            <a:noFill/>
            <a:miter lim="800000"/>
            <a:headEnd/>
            <a:tailEnd/>
          </a:ln>
        </p:spPr>
      </p:pic>
      <p:sp>
        <p:nvSpPr>
          <p:cNvPr id="111622" name="Text Box 7"/>
          <p:cNvSpPr txBox="1">
            <a:spLocks noChangeArrowheads="1"/>
          </p:cNvSpPr>
          <p:nvPr/>
        </p:nvSpPr>
        <p:spPr bwMode="auto">
          <a:xfrm>
            <a:off x="822325" y="5932488"/>
            <a:ext cx="3708400" cy="581025"/>
          </a:xfrm>
          <a:prstGeom prst="rect">
            <a:avLst/>
          </a:prstGeom>
          <a:noFill/>
          <a:ln w="9525">
            <a:noFill/>
            <a:miter lim="800000"/>
            <a:headEnd/>
            <a:tailEnd/>
          </a:ln>
        </p:spPr>
        <p:txBody>
          <a:bodyPr wrap="none">
            <a:prstTxWarp prst="textNoShape">
              <a:avLst/>
            </a:prstTxWarp>
            <a:spAutoFit/>
          </a:bodyPr>
          <a:lstStyle/>
          <a:p>
            <a:r>
              <a:rPr lang="en-US">
                <a:solidFill>
                  <a:srgbClr val="FF0000"/>
                </a:solidFill>
              </a:rPr>
              <a:t>Current implementation in ORE with</a:t>
            </a:r>
          </a:p>
          <a:p>
            <a:r>
              <a:rPr lang="en-US">
                <a:solidFill>
                  <a:srgbClr val="FF0000"/>
                </a:solidFill>
              </a:rPr>
              <a:t>2 million triples for 150K docs. Search?</a:t>
            </a:r>
            <a:endParaRPr lang="en-US"/>
          </a:p>
        </p:txBody>
      </p:sp>
      <p:sp>
        <p:nvSpPr>
          <p:cNvPr id="111623" name="TextBox 6"/>
          <p:cNvSpPr txBox="1">
            <a:spLocks noChangeArrowheads="1"/>
          </p:cNvSpPr>
          <p:nvPr/>
        </p:nvSpPr>
        <p:spPr bwMode="auto">
          <a:xfrm>
            <a:off x="6781800" y="228600"/>
            <a:ext cx="2147888" cy="369888"/>
          </a:xfrm>
          <a:prstGeom prst="rect">
            <a:avLst/>
          </a:prstGeom>
          <a:noFill/>
          <a:ln w="9525">
            <a:noFill/>
            <a:miter lim="800000"/>
            <a:headEnd/>
            <a:tailEnd/>
          </a:ln>
        </p:spPr>
        <p:txBody>
          <a:bodyPr wrap="none">
            <a:prstTxWarp prst="textNoShape">
              <a:avLst/>
            </a:prstTxWarp>
            <a:spAutoFit/>
          </a:bodyPr>
          <a:lstStyle/>
          <a:p>
            <a:r>
              <a:rPr lang="en-US" sz="1800"/>
              <a:t>Li, et.al JCDL2010</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7810" name="Picture 3" descr="example.png"/>
          <p:cNvPicPr>
            <a:picLocks noChangeAspect="1"/>
          </p:cNvPicPr>
          <p:nvPr/>
        </p:nvPicPr>
        <p:blipFill>
          <a:blip r:embed="rId3"/>
          <a:srcRect/>
          <a:stretch>
            <a:fillRect/>
          </a:stretch>
        </p:blipFill>
        <p:spPr bwMode="auto">
          <a:xfrm>
            <a:off x="85725" y="357188"/>
            <a:ext cx="8978900" cy="5611812"/>
          </a:xfrm>
          <a:prstGeom prst="rect">
            <a:avLst/>
          </a:prstGeom>
          <a:noFill/>
          <a:ln w="9525">
            <a:noFill/>
            <a:miter lim="800000"/>
            <a:headEnd/>
            <a:tailEnd/>
          </a:ln>
        </p:spPr>
      </p:pic>
      <p:sp>
        <p:nvSpPr>
          <p:cNvPr id="247811" name="TextBox 2"/>
          <p:cNvSpPr txBox="1">
            <a:spLocks noChangeArrowheads="1"/>
          </p:cNvSpPr>
          <p:nvPr/>
        </p:nvSpPr>
        <p:spPr bwMode="auto">
          <a:xfrm>
            <a:off x="685800" y="5486400"/>
            <a:ext cx="2165350"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Ontologies - RDF</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itle 1"/>
          <p:cNvSpPr>
            <a:spLocks noGrp="1"/>
          </p:cNvSpPr>
          <p:nvPr>
            <p:ph type="title"/>
          </p:nvPr>
        </p:nvSpPr>
        <p:spPr>
          <a:xfrm>
            <a:off x="685800" y="457200"/>
            <a:ext cx="7772400" cy="1143000"/>
          </a:xfrm>
        </p:spPr>
        <p:txBody>
          <a:bodyPr/>
          <a:lstStyle/>
          <a:p>
            <a:pPr eaLnBrk="1" hangingPunct="1"/>
            <a:r>
              <a:rPr lang="en-US" dirty="0">
                <a:solidFill>
                  <a:srgbClr val="FF0000"/>
                </a:solidFill>
              </a:rPr>
              <a:t>Named Entity Extraction</a:t>
            </a:r>
          </a:p>
        </p:txBody>
      </p:sp>
      <p:sp>
        <p:nvSpPr>
          <p:cNvPr id="5" name="Content Placeholder 4"/>
          <p:cNvSpPr>
            <a:spLocks noGrp="1"/>
          </p:cNvSpPr>
          <p:nvPr>
            <p:ph sz="half" idx="1"/>
          </p:nvPr>
        </p:nvSpPr>
        <p:spPr/>
        <p:txBody>
          <a:bodyPr>
            <a:normAutofit fontScale="92500" lnSpcReduction="20000"/>
          </a:bodyPr>
          <a:lstStyle/>
          <a:p>
            <a:pPr eaLnBrk="1" hangingPunct="1">
              <a:defRPr/>
            </a:pPr>
            <a:r>
              <a:rPr lang="en-US" dirty="0"/>
              <a:t>OAI type Metadata</a:t>
            </a:r>
          </a:p>
          <a:p>
            <a:pPr lvl="1" eaLnBrk="1" hangingPunct="1">
              <a:defRPr/>
            </a:pPr>
            <a:r>
              <a:rPr lang="en-US" dirty="0"/>
              <a:t>Title</a:t>
            </a:r>
          </a:p>
          <a:p>
            <a:pPr lvl="1" eaLnBrk="1" hangingPunct="1">
              <a:defRPr/>
            </a:pPr>
            <a:r>
              <a:rPr lang="en-US" dirty="0"/>
              <a:t>Authors - collaborators</a:t>
            </a:r>
          </a:p>
          <a:p>
            <a:pPr lvl="1" eaLnBrk="1" hangingPunct="1">
              <a:defRPr/>
            </a:pPr>
            <a:r>
              <a:rPr lang="en-US" dirty="0"/>
              <a:t>Abstract</a:t>
            </a:r>
          </a:p>
          <a:p>
            <a:pPr lvl="1" eaLnBrk="1" hangingPunct="1">
              <a:defRPr/>
            </a:pPr>
            <a:r>
              <a:rPr lang="en-US" dirty="0"/>
              <a:t>Venue</a:t>
            </a:r>
          </a:p>
          <a:p>
            <a:pPr lvl="1" eaLnBrk="1" hangingPunct="1">
              <a:defRPr/>
            </a:pPr>
            <a:r>
              <a:rPr lang="en-US" dirty="0"/>
              <a:t>Year</a:t>
            </a:r>
          </a:p>
          <a:p>
            <a:pPr lvl="1" eaLnBrk="1" hangingPunct="1">
              <a:defRPr/>
            </a:pPr>
            <a:r>
              <a:rPr lang="en-US" dirty="0"/>
              <a:t>Citation</a:t>
            </a:r>
          </a:p>
          <a:p>
            <a:pPr lvl="1" eaLnBrk="1" hangingPunct="1">
              <a:defRPr/>
            </a:pPr>
            <a:endParaRPr lang="en-US" dirty="0"/>
          </a:p>
          <a:p>
            <a:pPr eaLnBrk="1" hangingPunct="1">
              <a:defRPr/>
            </a:pPr>
            <a:r>
              <a:rPr lang="en-US" dirty="0"/>
              <a:t>Obtained from </a:t>
            </a:r>
            <a:r>
              <a:rPr lang="en-US" dirty="0" err="1"/>
              <a:t>ChemXSeer</a:t>
            </a:r>
            <a:r>
              <a:rPr lang="en-US" dirty="0"/>
              <a:t> digital library via </a:t>
            </a:r>
            <a:r>
              <a:rPr lang="en-US" dirty="0" err="1"/>
              <a:t>CiteSeerX</a:t>
            </a:r>
            <a:endParaRPr lang="en-US" dirty="0"/>
          </a:p>
        </p:txBody>
      </p:sp>
      <p:sp>
        <p:nvSpPr>
          <p:cNvPr id="6" name="Content Placeholder 5"/>
          <p:cNvSpPr>
            <a:spLocks noGrp="1"/>
          </p:cNvSpPr>
          <p:nvPr>
            <p:ph sz="half" idx="2"/>
          </p:nvPr>
        </p:nvSpPr>
        <p:spPr>
          <a:xfrm>
            <a:off x="4219575" y="1981200"/>
            <a:ext cx="4143375" cy="3975100"/>
          </a:xfrm>
        </p:spPr>
        <p:txBody>
          <a:bodyPr>
            <a:normAutofit fontScale="92500" lnSpcReduction="20000"/>
          </a:bodyPr>
          <a:lstStyle/>
          <a:p>
            <a:pPr eaLnBrk="1" hangingPunct="1">
              <a:defRPr/>
            </a:pPr>
            <a:r>
              <a:rPr lang="en-US" dirty="0"/>
              <a:t>Chemistry Specific Metadata</a:t>
            </a:r>
          </a:p>
          <a:p>
            <a:pPr lvl="1" eaLnBrk="1" hangingPunct="1">
              <a:defRPr/>
            </a:pPr>
            <a:r>
              <a:rPr lang="en-US" dirty="0"/>
              <a:t>Chemical Formula</a:t>
            </a:r>
          </a:p>
          <a:p>
            <a:pPr lvl="1" eaLnBrk="1" hangingPunct="1">
              <a:defRPr/>
            </a:pPr>
            <a:r>
              <a:rPr lang="en-US" dirty="0"/>
              <a:t>Images (MRI, Spectrum, …)</a:t>
            </a:r>
          </a:p>
          <a:p>
            <a:pPr lvl="1" eaLnBrk="1" hangingPunct="1">
              <a:defRPr/>
            </a:pPr>
            <a:r>
              <a:rPr lang="en-US" dirty="0"/>
              <a:t>Tables</a:t>
            </a:r>
          </a:p>
          <a:p>
            <a:pPr lvl="1" eaLnBrk="1" hangingPunct="1">
              <a:defRPr/>
            </a:pPr>
            <a:r>
              <a:rPr lang="en-US" dirty="0"/>
              <a:t>Experiments</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1906" name="Title 1"/>
          <p:cNvSpPr>
            <a:spLocks noGrp="1"/>
          </p:cNvSpPr>
          <p:nvPr>
            <p:ph type="title"/>
          </p:nvPr>
        </p:nvSpPr>
        <p:spPr>
          <a:xfrm>
            <a:off x="685800" y="304800"/>
            <a:ext cx="7772400" cy="1143000"/>
          </a:xfrm>
        </p:spPr>
        <p:txBody>
          <a:bodyPr/>
          <a:lstStyle/>
          <a:p>
            <a:pPr eaLnBrk="1" hangingPunct="1"/>
            <a:r>
              <a:rPr lang="en-US" sz="3200">
                <a:solidFill>
                  <a:srgbClr val="FF0000"/>
                </a:solidFill>
              </a:rPr>
              <a:t>Object Reuse and Exchange - ORE</a:t>
            </a:r>
            <a:br>
              <a:rPr lang="en-US" sz="3200">
                <a:solidFill>
                  <a:srgbClr val="FF0000"/>
                </a:solidFill>
              </a:rPr>
            </a:br>
            <a:r>
              <a:rPr lang="en-US" sz="3200">
                <a:solidFill>
                  <a:srgbClr val="FF0000"/>
                </a:solidFill>
              </a:rPr>
              <a:t> (Lagoze, et al.)</a:t>
            </a:r>
          </a:p>
        </p:txBody>
      </p:sp>
      <p:sp>
        <p:nvSpPr>
          <p:cNvPr id="251907" name="Content Placeholder 2"/>
          <p:cNvSpPr>
            <a:spLocks noGrp="1"/>
          </p:cNvSpPr>
          <p:nvPr>
            <p:ph idx="1"/>
          </p:nvPr>
        </p:nvSpPr>
        <p:spPr/>
        <p:txBody>
          <a:bodyPr/>
          <a:lstStyle/>
          <a:p>
            <a:pPr eaLnBrk="1" hangingPunct="1"/>
            <a:r>
              <a:rPr lang="en-US" sz="2400"/>
              <a:t>Aggregation, aggregated resource, resource map, proxy</a:t>
            </a:r>
          </a:p>
          <a:p>
            <a:pPr eaLnBrk="1" hangingPunct="1"/>
            <a:r>
              <a:rPr lang="en-US" sz="2400"/>
              <a:t>Aggregation: resource of type ore:Aggregation</a:t>
            </a:r>
          </a:p>
          <a:p>
            <a:pPr lvl="1" eaLnBrk="1" hangingPunct="1"/>
            <a:r>
              <a:rPr lang="en-US" sz="2000"/>
              <a:t>Set of other resources</a:t>
            </a:r>
          </a:p>
          <a:p>
            <a:pPr eaLnBrk="1" hangingPunct="1"/>
            <a:r>
              <a:rPr lang="en-US" sz="2400"/>
              <a:t>Aggregated resource: constituent of an aggregation</a:t>
            </a:r>
          </a:p>
          <a:p>
            <a:pPr eaLnBrk="1" hangingPunct="1"/>
            <a:r>
              <a:rPr lang="en-US" sz="2400"/>
              <a:t>Resource map: describes a single aggregation</a:t>
            </a:r>
          </a:p>
          <a:p>
            <a:pPr lvl="1" eaLnBrk="1" hangingPunct="1"/>
            <a:r>
              <a:rPr lang="en-US" sz="2000"/>
              <a:t>Contains provenance information of constituents of the aggregation</a:t>
            </a:r>
          </a:p>
          <a:p>
            <a:pPr eaLnBrk="1" hangingPunct="1"/>
            <a:r>
              <a:rPr lang="en-US" sz="2400"/>
              <a:t>Aggregation can have many resource maps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idx="4294967295"/>
          </p:nvPr>
        </p:nvSpPr>
        <p:spPr/>
        <p:txBody>
          <a:bodyPr>
            <a:normAutofit fontScale="90000"/>
          </a:bodyPr>
          <a:lstStyle/>
          <a:p>
            <a:pPr eaLnBrk="1" hangingPunct="1">
              <a:defRPr/>
            </a:pPr>
            <a:r>
              <a:rPr lang="en-US" sz="5400" dirty="0" err="1">
                <a:solidFill>
                  <a:srgbClr val="0000FF"/>
                </a:solidFill>
              </a:rPr>
              <a:t>oreChem</a:t>
            </a:r>
            <a:r>
              <a:rPr lang="en-US" sz="5400" dirty="0">
                <a:solidFill>
                  <a:srgbClr val="0000FF"/>
                </a:solidFill>
              </a:rPr>
              <a:t> </a:t>
            </a:r>
            <a:r>
              <a:rPr lang="en-US" sz="5400" dirty="0">
                <a:solidFill>
                  <a:srgbClr val="FF0000"/>
                </a:solidFill>
              </a:rPr>
              <a:t>in Chem</a:t>
            </a:r>
            <a:r>
              <a:rPr lang="en-US" sz="5400" baseline="-25000" dirty="0">
                <a:solidFill>
                  <a:srgbClr val="FF0000"/>
                </a:solidFill>
              </a:rPr>
              <a:t>X</a:t>
            </a:r>
            <a:r>
              <a:rPr lang="en-US" sz="5400" dirty="0">
                <a:solidFill>
                  <a:srgbClr val="FF0000"/>
                </a:solidFill>
              </a:rPr>
              <a:t>Seer</a:t>
            </a:r>
            <a:br>
              <a:rPr lang="en-US" sz="5400" dirty="0">
                <a:solidFill>
                  <a:srgbClr val="0000FF"/>
                </a:solidFill>
              </a:rPr>
            </a:br>
            <a:endParaRPr lang="en-US" sz="2222" dirty="0"/>
          </a:p>
        </p:txBody>
      </p:sp>
      <p:sp>
        <p:nvSpPr>
          <p:cNvPr id="253955" name="Rectangle 2"/>
          <p:cNvSpPr txBox="1">
            <a:spLocks/>
          </p:cNvSpPr>
          <p:nvPr/>
        </p:nvSpPr>
        <p:spPr bwMode="auto">
          <a:xfrm>
            <a:off x="474663" y="1757363"/>
            <a:ext cx="8351837" cy="2166937"/>
          </a:xfrm>
          <a:prstGeom prst="rect">
            <a:avLst/>
          </a:prstGeom>
          <a:noFill/>
          <a:ln w="9525">
            <a:noFill/>
            <a:miter lim="800000"/>
            <a:headEnd/>
            <a:tailEnd/>
          </a:ln>
        </p:spPr>
        <p:txBody>
          <a:bodyPr>
            <a:prstTxWarp prst="textNoShape">
              <a:avLst/>
            </a:prstTxWarp>
          </a:bodyPr>
          <a:lstStyle/>
          <a:p>
            <a:pPr marL="342900" indent="-342900">
              <a:lnSpc>
                <a:spcPct val="90000"/>
              </a:lnSpc>
              <a:spcBef>
                <a:spcPct val="20000"/>
              </a:spcBef>
              <a:buFont typeface="Arial" charset="0"/>
              <a:buNone/>
            </a:pPr>
            <a:r>
              <a:rPr lang="en-US" sz="1800">
                <a:latin typeface="Times New Roman" charset="0"/>
              </a:rPr>
              <a:t>oreChem Chem</a:t>
            </a:r>
            <a:r>
              <a:rPr lang="en-US" sz="1800" baseline="-25000">
                <a:latin typeface="Times New Roman" charset="0"/>
              </a:rPr>
              <a:t>X</a:t>
            </a:r>
            <a:r>
              <a:rPr lang="en-US" sz="1800">
                <a:latin typeface="Times New Roman" charset="0"/>
              </a:rPr>
              <a:t>Seer defines several aggregations for exchange and reuse of data and metadata in Chemistry.  Proposed rdf aggregations are for the following resources:</a:t>
            </a:r>
          </a:p>
          <a:p>
            <a:pPr marL="342900" indent="-342900">
              <a:lnSpc>
                <a:spcPct val="90000"/>
              </a:lnSpc>
              <a:spcBef>
                <a:spcPct val="20000"/>
              </a:spcBef>
              <a:buFont typeface="Arial" charset="0"/>
              <a:buChar char="•"/>
            </a:pPr>
            <a:r>
              <a:rPr lang="en-US" sz="1800" b="1">
                <a:latin typeface="Times New Roman" charset="0"/>
              </a:rPr>
              <a:t>orechem:aggregatesdoc</a:t>
            </a:r>
            <a:r>
              <a:rPr lang="en-US" sz="1800">
                <a:latin typeface="Times New Roman" charset="0"/>
              </a:rPr>
              <a:t>: title, abstract, citations, etc.</a:t>
            </a:r>
          </a:p>
          <a:p>
            <a:pPr marL="342900" indent="-342900">
              <a:lnSpc>
                <a:spcPct val="90000"/>
              </a:lnSpc>
              <a:spcBef>
                <a:spcPct val="20000"/>
              </a:spcBef>
              <a:buFont typeface="Arial" charset="0"/>
              <a:buChar char="•"/>
            </a:pPr>
            <a:r>
              <a:rPr lang="en-US" sz="1800" b="1">
                <a:latin typeface="Times New Roman" charset="0"/>
              </a:rPr>
              <a:t>orechem:aggregatesauthor</a:t>
            </a:r>
            <a:r>
              <a:rPr lang="en-US" sz="1800">
                <a:latin typeface="Times New Roman" charset="0"/>
              </a:rPr>
              <a:t>: name, affiliations, etc.</a:t>
            </a:r>
          </a:p>
          <a:p>
            <a:pPr marL="342900" indent="-342900">
              <a:lnSpc>
                <a:spcPct val="90000"/>
              </a:lnSpc>
              <a:spcBef>
                <a:spcPct val="20000"/>
              </a:spcBef>
              <a:buFont typeface="Arial" charset="0"/>
              <a:buChar char="•"/>
            </a:pPr>
            <a:r>
              <a:rPr lang="en-US" sz="1800" b="1">
                <a:latin typeface="Times New Roman" charset="0"/>
              </a:rPr>
              <a:t>orechem:aggregatesvenue</a:t>
            </a:r>
            <a:r>
              <a:rPr lang="en-US" sz="1800">
                <a:latin typeface="Times New Roman" charset="0"/>
              </a:rPr>
              <a:t>: name, year, month, etc.</a:t>
            </a:r>
          </a:p>
          <a:p>
            <a:pPr marL="342900" indent="-342900">
              <a:lnSpc>
                <a:spcPct val="90000"/>
              </a:lnSpc>
              <a:spcBef>
                <a:spcPct val="20000"/>
              </a:spcBef>
              <a:buFont typeface="Arial" charset="0"/>
              <a:buChar char="•"/>
            </a:pPr>
            <a:r>
              <a:rPr lang="en-US" sz="1800" b="1">
                <a:latin typeface="Times New Roman" charset="0"/>
              </a:rPr>
              <a:t>orechem:aggregatestable</a:t>
            </a:r>
            <a:r>
              <a:rPr lang="en-US" sz="1800">
                <a:latin typeface="Times New Roman" charset="0"/>
              </a:rPr>
              <a:t>: header, cell contents, etc.</a:t>
            </a:r>
          </a:p>
          <a:p>
            <a:pPr marL="342900" indent="-342900">
              <a:lnSpc>
                <a:spcPct val="90000"/>
              </a:lnSpc>
              <a:spcBef>
                <a:spcPct val="20000"/>
              </a:spcBef>
              <a:buFont typeface="Arial" charset="0"/>
              <a:buChar char="•"/>
            </a:pPr>
            <a:r>
              <a:rPr lang="en-US" sz="1800" b="1">
                <a:latin typeface="Times New Roman" charset="0"/>
              </a:rPr>
              <a:t>orechem:aggregatesformula</a:t>
            </a:r>
            <a:r>
              <a:rPr lang="en-US" sz="1800">
                <a:latin typeface="Times New Roman" charset="0"/>
              </a:rPr>
              <a:t>: name, structure, etc</a:t>
            </a:r>
          </a:p>
        </p:txBody>
      </p:sp>
      <p:sp>
        <p:nvSpPr>
          <p:cNvPr id="253956" name="Text Box 7"/>
          <p:cNvSpPr txBox="1">
            <a:spLocks noChangeArrowheads="1"/>
          </p:cNvSpPr>
          <p:nvPr/>
        </p:nvSpPr>
        <p:spPr bwMode="auto">
          <a:xfrm>
            <a:off x="4711700" y="4449763"/>
            <a:ext cx="4275138" cy="1322387"/>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rPr>
              <a:t>Current implementation in ORE with</a:t>
            </a:r>
          </a:p>
          <a:p>
            <a:r>
              <a:rPr lang="en-US" sz="2000">
                <a:solidFill>
                  <a:srgbClr val="FF0000"/>
                </a:solidFill>
              </a:rPr>
              <a:t>2 million triples for 150K docs.</a:t>
            </a:r>
          </a:p>
          <a:p>
            <a:endParaRPr lang="en-US" sz="2000">
              <a:solidFill>
                <a:srgbClr val="FF0000"/>
              </a:solidFill>
            </a:endParaRPr>
          </a:p>
          <a:p>
            <a:r>
              <a:rPr lang="en-US" sz="2000">
                <a:solidFill>
                  <a:srgbClr val="FF0000"/>
                </a:solidFill>
              </a:rPr>
              <a:t>Indexed in Sesame</a:t>
            </a:r>
            <a:endParaRPr lang="en-US"/>
          </a:p>
        </p:txBody>
      </p:sp>
      <p:sp>
        <p:nvSpPr>
          <p:cNvPr id="253957" name="TextBox 11"/>
          <p:cNvSpPr txBox="1">
            <a:spLocks noChangeArrowheads="1"/>
          </p:cNvSpPr>
          <p:nvPr/>
        </p:nvSpPr>
        <p:spPr bwMode="auto">
          <a:xfrm>
            <a:off x="474663" y="4230688"/>
            <a:ext cx="4521200" cy="2124075"/>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a:t> </a:t>
            </a:r>
            <a:r>
              <a:rPr lang="en-US" sz="1800"/>
              <a:t>Store metadata in RDF repository</a:t>
            </a:r>
          </a:p>
          <a:p>
            <a:pPr lvl="1">
              <a:buFont typeface="Arial" charset="0"/>
              <a:buChar char="•"/>
            </a:pPr>
            <a:r>
              <a:rPr lang="en-US" sz="1800"/>
              <a:t>Sesame’s Named Graphs</a:t>
            </a:r>
          </a:p>
          <a:p>
            <a:pPr lvl="2">
              <a:buFont typeface="Arial" charset="0"/>
              <a:buChar char="•"/>
            </a:pPr>
            <a:r>
              <a:rPr lang="en-US" sz="1800"/>
              <a:t>Context: Document Aggregation</a:t>
            </a:r>
          </a:p>
          <a:p>
            <a:pPr>
              <a:buFont typeface="Arial" charset="0"/>
              <a:buChar char="•"/>
            </a:pPr>
            <a:r>
              <a:rPr lang="en-US" sz="1800"/>
              <a:t>ORE objects stored logically</a:t>
            </a:r>
          </a:p>
          <a:p>
            <a:pPr lvl="1">
              <a:buFont typeface="Arial" charset="0"/>
              <a:buChar char="•"/>
            </a:pPr>
            <a:r>
              <a:rPr lang="en-US" sz="1800"/>
              <a:t>Logical views: how to create them</a:t>
            </a:r>
          </a:p>
          <a:p>
            <a:pPr lvl="1">
              <a:buFont typeface="Arial" charset="0"/>
              <a:buChar char="•"/>
            </a:pPr>
            <a:r>
              <a:rPr lang="en-US" sz="1800"/>
              <a:t>Future: performance issues</a:t>
            </a:r>
          </a:p>
          <a:p>
            <a:pPr lvl="2">
              <a:buFont typeface="Arial" charset="0"/>
              <a:buChar char="•"/>
            </a:pPr>
            <a:r>
              <a:rPr lang="en-US" sz="1800"/>
              <a:t>Physical views</a:t>
            </a:r>
          </a:p>
        </p:txBody>
      </p:sp>
      <p:sp>
        <p:nvSpPr>
          <p:cNvPr id="253958" name="TextBox 5"/>
          <p:cNvSpPr txBox="1">
            <a:spLocks noChangeArrowheads="1"/>
          </p:cNvSpPr>
          <p:nvPr/>
        </p:nvSpPr>
        <p:spPr bwMode="auto">
          <a:xfrm>
            <a:off x="4995863" y="6354763"/>
            <a:ext cx="2955925" cy="338137"/>
          </a:xfrm>
          <a:prstGeom prst="rect">
            <a:avLst/>
          </a:prstGeom>
          <a:noFill/>
          <a:ln w="9525">
            <a:noFill/>
            <a:miter lim="800000"/>
            <a:headEnd/>
            <a:tailEnd/>
          </a:ln>
        </p:spPr>
        <p:txBody>
          <a:bodyPr wrap="none">
            <a:prstTxWarp prst="textNoShape">
              <a:avLst/>
            </a:prstTxWarp>
            <a:spAutoFit/>
          </a:bodyPr>
          <a:lstStyle/>
          <a:p>
            <a:r>
              <a:rPr lang="en-US"/>
              <a:t>Based on ORE – Lagoze, et.al</a:t>
            </a: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1828800" y="228600"/>
            <a:ext cx="53340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3000">
                <a:solidFill>
                  <a:srgbClr val="FF0000"/>
                </a:solidFill>
              </a:rPr>
              <a:t>Chem</a:t>
            </a:r>
            <a:r>
              <a:rPr lang="en-US" sz="3000" baseline="-25000">
                <a:solidFill>
                  <a:srgbClr val="FF0000"/>
                </a:solidFill>
              </a:rPr>
              <a:t>X</a:t>
            </a:r>
            <a:r>
              <a:rPr lang="en-US" sz="3000">
                <a:solidFill>
                  <a:srgbClr val="FF0000"/>
                </a:solidFill>
              </a:rPr>
              <a:t>Seer Formula Search</a:t>
            </a:r>
            <a:endParaRPr lang="en-US">
              <a:solidFill>
                <a:srgbClr val="FF0000"/>
              </a:solidFill>
            </a:endParaRPr>
          </a:p>
        </p:txBody>
      </p:sp>
      <p:sp>
        <p:nvSpPr>
          <p:cNvPr id="23555" name="Text Box 3"/>
          <p:cNvSpPr txBox="1">
            <a:spLocks noChangeArrowheads="1"/>
          </p:cNvSpPr>
          <p:nvPr/>
        </p:nvSpPr>
        <p:spPr bwMode="auto">
          <a:xfrm>
            <a:off x="381000" y="1143000"/>
            <a:ext cx="8305800" cy="4894263"/>
          </a:xfrm>
          <a:prstGeom prst="rect">
            <a:avLst/>
          </a:prstGeom>
          <a:noFill/>
          <a:ln w="9525">
            <a:noFill/>
            <a:miter lim="800000"/>
            <a:headEnd/>
            <a:tailEnd/>
          </a:ln>
        </p:spPr>
        <p:txBody>
          <a:bodyPr>
            <a:prstTxWarp prst="textNoShape">
              <a:avLst/>
            </a:prstTxWarp>
            <a:spAutoFit/>
          </a:bodyPr>
          <a:lstStyle/>
          <a:p>
            <a:pPr>
              <a:buFontTx/>
              <a:buChar char="•"/>
            </a:pPr>
            <a:r>
              <a:rPr lang="en-US"/>
              <a:t>Extraction and search of chemical formulae in </a:t>
            </a:r>
            <a:r>
              <a:rPr lang="en-US" i="1" u="sng"/>
              <a:t>scientific documents</a:t>
            </a:r>
            <a:r>
              <a:rPr lang="en-US"/>
              <a:t> has been shown to be very useful.</a:t>
            </a:r>
          </a:p>
          <a:p>
            <a:endParaRPr lang="en-US"/>
          </a:p>
          <a:p>
            <a:pPr>
              <a:buFontTx/>
              <a:buChar char="•"/>
            </a:pPr>
            <a:r>
              <a:rPr lang="en-US"/>
              <a:t>Intersection of two research areas:</a:t>
            </a:r>
          </a:p>
          <a:p>
            <a:pPr lvl="1">
              <a:buFontTx/>
              <a:buChar char="•"/>
            </a:pPr>
            <a:r>
              <a:rPr lang="en-US"/>
              <a:t>Information retrieval</a:t>
            </a:r>
          </a:p>
          <a:p>
            <a:pPr lvl="1">
              <a:buFontTx/>
              <a:buChar char="•"/>
            </a:pPr>
            <a:r>
              <a:rPr lang="en-US"/>
              <a:t>Chemoinformatics</a:t>
            </a:r>
          </a:p>
          <a:p>
            <a:pPr>
              <a:buFontTx/>
              <a:buChar char="•"/>
            </a:pPr>
            <a:endParaRPr lang="en-US"/>
          </a:p>
          <a:p>
            <a:pPr>
              <a:buFontTx/>
              <a:buChar char="•"/>
            </a:pPr>
            <a:r>
              <a:rPr lang="en-US"/>
              <a:t> Formulae cannot be treated as text.</a:t>
            </a:r>
          </a:p>
          <a:p>
            <a:pPr lvl="1">
              <a:buFontTx/>
              <a:buChar char="•"/>
            </a:pPr>
            <a:r>
              <a:rPr lang="en-US"/>
              <a:t>Domain knowledge </a:t>
            </a:r>
            <a:r>
              <a:rPr lang="en-US" i="1"/>
              <a:t>(formula identification)</a:t>
            </a:r>
            <a:endParaRPr lang="en-US"/>
          </a:p>
          <a:p>
            <a:pPr lvl="1">
              <a:buFontTx/>
              <a:buChar char="•"/>
            </a:pPr>
            <a:r>
              <a:rPr lang="en-US"/>
              <a:t>Structural knowledge </a:t>
            </a:r>
            <a:r>
              <a:rPr lang="en-US" i="1"/>
              <a:t>(substructure finding and search)</a:t>
            </a:r>
          </a:p>
          <a:p>
            <a:pPr>
              <a:buFontTx/>
              <a:buChar char="•"/>
            </a:pPr>
            <a:endParaRPr lang="en-US" i="1"/>
          </a:p>
          <a:p>
            <a:pPr>
              <a:buFontTx/>
              <a:buChar char="•"/>
            </a:pPr>
            <a:r>
              <a:rPr lang="en-US" i="1"/>
              <a:t> 1D chemical graph theory</a:t>
            </a:r>
            <a:endParaRPr lang="en-US"/>
          </a:p>
          <a:p>
            <a:endParaRPr lang="en-US"/>
          </a:p>
        </p:txBody>
      </p:sp>
      <p:sp>
        <p:nvSpPr>
          <p:cNvPr id="23556" name="Text Box 4"/>
          <p:cNvSpPr txBox="1">
            <a:spLocks noChangeArrowheads="1"/>
          </p:cNvSpPr>
          <p:nvPr/>
        </p:nvSpPr>
        <p:spPr bwMode="auto">
          <a:xfrm>
            <a:off x="5029200" y="5638800"/>
            <a:ext cx="3892550" cy="307975"/>
          </a:xfrm>
          <a:prstGeom prst="rect">
            <a:avLst/>
          </a:prstGeom>
          <a:noFill/>
          <a:ln w="9525">
            <a:noFill/>
            <a:miter lim="800000"/>
            <a:headEnd/>
            <a:tailEnd/>
          </a:ln>
        </p:spPr>
        <p:txBody>
          <a:bodyPr wrap="none">
            <a:prstTxWarp prst="textNoShape">
              <a:avLst/>
            </a:prstTxWarp>
            <a:spAutoFit/>
          </a:bodyPr>
          <a:lstStyle/>
          <a:p>
            <a:r>
              <a:rPr lang="en-US" sz="1400" b="1">
                <a:solidFill>
                  <a:schemeClr val="accent2"/>
                </a:solidFill>
              </a:rPr>
              <a:t>B. Sun, et.al., WWW 2007, WWW 2008, TOIS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Title 1"/>
          <p:cNvSpPr>
            <a:spLocks noGrp="1"/>
          </p:cNvSpPr>
          <p:nvPr>
            <p:ph type="title" idx="4294967295"/>
          </p:nvPr>
        </p:nvSpPr>
        <p:spPr>
          <a:xfrm>
            <a:off x="609600" y="381000"/>
            <a:ext cx="7772400" cy="1143000"/>
          </a:xfrm>
        </p:spPr>
        <p:txBody>
          <a:bodyPr/>
          <a:lstStyle/>
          <a:p>
            <a:pPr eaLnBrk="1" hangingPunct="1"/>
            <a:r>
              <a:rPr lang="en-US" dirty="0">
                <a:solidFill>
                  <a:srgbClr val="FF0000"/>
                </a:solidFill>
              </a:rPr>
              <a:t>Reuse Existing Standards</a:t>
            </a:r>
          </a:p>
        </p:txBody>
      </p:sp>
      <p:sp>
        <p:nvSpPr>
          <p:cNvPr id="256003" name="TextBox 2"/>
          <p:cNvSpPr txBox="1">
            <a:spLocks noChangeArrowheads="1"/>
          </p:cNvSpPr>
          <p:nvPr/>
        </p:nvSpPr>
        <p:spPr bwMode="auto">
          <a:xfrm>
            <a:off x="533400" y="1447800"/>
            <a:ext cx="8429625" cy="3786188"/>
          </a:xfrm>
          <a:prstGeom prst="rect">
            <a:avLst/>
          </a:prstGeom>
          <a:noFill/>
          <a:ln w="9525">
            <a:noFill/>
            <a:miter lim="800000"/>
            <a:headEnd/>
            <a:tailEnd/>
          </a:ln>
        </p:spPr>
        <p:txBody>
          <a:bodyPr>
            <a:prstTxWarp prst="textNoShape">
              <a:avLst/>
            </a:prstTxWarp>
            <a:spAutoFit/>
          </a:bodyPr>
          <a:lstStyle/>
          <a:p>
            <a:pPr>
              <a:buFont typeface="Arial" charset="0"/>
              <a:buChar char="•"/>
            </a:pPr>
            <a:r>
              <a:rPr lang="en-US" sz="2000"/>
              <a:t>Dublin Core: Document Metadata</a:t>
            </a:r>
          </a:p>
          <a:p>
            <a:pPr>
              <a:buFont typeface="Arial" charset="0"/>
              <a:buChar char="•"/>
            </a:pPr>
            <a:r>
              <a:rPr lang="en-US" sz="2000"/>
              <a:t>FOAF Ontology: Person Metadata</a:t>
            </a:r>
          </a:p>
          <a:p>
            <a:pPr>
              <a:buFont typeface="Arial" charset="0"/>
              <a:buChar char="•"/>
            </a:pPr>
            <a:r>
              <a:rPr lang="en-US" sz="2000"/>
              <a:t>ChemAxiom Metrology Ontology:  Experiment Metadata</a:t>
            </a:r>
          </a:p>
          <a:p>
            <a:pPr>
              <a:buFont typeface="Arial" charset="0"/>
              <a:buChar char="•"/>
            </a:pPr>
            <a:endParaRPr lang="en-US" sz="2000"/>
          </a:p>
          <a:p>
            <a:pPr>
              <a:buFont typeface="Arial" charset="0"/>
              <a:buChar char="•"/>
            </a:pPr>
            <a:r>
              <a:rPr lang="en-US" sz="2000"/>
              <a:t>Added our own metadata terms related to chemistry with basic</a:t>
            </a:r>
          </a:p>
          <a:p>
            <a:pPr lvl="1"/>
            <a:r>
              <a:rPr lang="en-US" sz="2000"/>
              <a:t>concepts like chemical formulae, chemical names</a:t>
            </a:r>
          </a:p>
          <a:p>
            <a:pPr>
              <a:buFont typeface="Arial" charset="0"/>
              <a:buChar char="•"/>
            </a:pPr>
            <a:r>
              <a:rPr lang="en-US" sz="2000"/>
              <a:t>Document elements: tables, figures, etc. </a:t>
            </a:r>
          </a:p>
          <a:p>
            <a:pPr>
              <a:buFont typeface="Arial" charset="0"/>
              <a:buChar char="•"/>
            </a:pPr>
            <a:endParaRPr lang="en-US" sz="2000"/>
          </a:p>
          <a:p>
            <a:pPr>
              <a:buFont typeface="Arial" charset="0"/>
              <a:buChar char="•"/>
            </a:pPr>
            <a:r>
              <a:rPr lang="en-US" sz="2000"/>
              <a:t>Querying using SerQL</a:t>
            </a:r>
          </a:p>
          <a:p>
            <a:pPr>
              <a:buFont typeface="Arial" charset="0"/>
              <a:buChar char="•"/>
            </a:pPr>
            <a:r>
              <a:rPr lang="en-US" sz="2000"/>
              <a:t>Allow the user to export the ORE objects in Atom, RDF/XML, N3,</a:t>
            </a:r>
          </a:p>
          <a:p>
            <a:r>
              <a:rPr lang="en-US" sz="2000"/>
              <a:t>  N-Triples, Turtle, and RDFa</a:t>
            </a:r>
          </a:p>
          <a:p>
            <a:pPr>
              <a:buFont typeface="Arial" charset="0"/>
              <a:buChar char="•"/>
            </a:pPr>
            <a:r>
              <a:rPr lang="en-US" sz="2000"/>
              <a:t>SVG ORE – graphical visualization (from RDFa via XSLT)</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Title 1"/>
          <p:cNvSpPr>
            <a:spLocks noGrp="1"/>
          </p:cNvSpPr>
          <p:nvPr>
            <p:ph type="title" idx="4294967295"/>
          </p:nvPr>
        </p:nvSpPr>
        <p:spPr/>
        <p:txBody>
          <a:bodyPr/>
          <a:lstStyle/>
          <a:p>
            <a:pPr eaLnBrk="1" hangingPunct="1"/>
            <a:r>
              <a:rPr lang="en-US" dirty="0">
                <a:solidFill>
                  <a:srgbClr val="FF0000"/>
                </a:solidFill>
              </a:rPr>
              <a:t>Example of a Chemical</a:t>
            </a:r>
          </a:p>
        </p:txBody>
      </p:sp>
      <p:sp>
        <p:nvSpPr>
          <p:cNvPr id="258051" name="TextBox 2"/>
          <p:cNvSpPr txBox="1">
            <a:spLocks noChangeArrowheads="1"/>
          </p:cNvSpPr>
          <p:nvPr/>
        </p:nvSpPr>
        <p:spPr bwMode="auto">
          <a:xfrm>
            <a:off x="779463" y="1816100"/>
            <a:ext cx="7583487" cy="3894138"/>
          </a:xfrm>
          <a:prstGeom prst="rect">
            <a:avLst/>
          </a:prstGeom>
          <a:noFill/>
          <a:ln w="9525">
            <a:noFill/>
            <a:miter lim="800000"/>
            <a:headEnd/>
            <a:tailEnd/>
          </a:ln>
        </p:spPr>
        <p:txBody>
          <a:bodyPr>
            <a:prstTxWarp prst="textNoShape">
              <a:avLst/>
            </a:prstTxWarp>
            <a:spAutoFit/>
          </a:bodyPr>
          <a:lstStyle/>
          <a:p>
            <a:r>
              <a:rPr lang="en-US" sz="1900"/>
              <a:t>&lt;rdf:Description rdf:about="http://chemxseer.ist.psu.edu/document/10.1039/b402145m"&gt;</a:t>
            </a:r>
          </a:p>
          <a:p>
            <a:r>
              <a:rPr lang="en-US" sz="1900"/>
              <a:t>    &lt;ore:aggregates rdf:resource="http://chemxseer.ist.psu.edu/formula/</a:t>
            </a:r>
          </a:p>
          <a:p>
            <a:r>
              <a:rPr lang="en-US" sz="1900"/>
              <a:t>                                           6-   propionyl-2-(N,N-dimethylamino)naphthalene"/&gt;</a:t>
            </a:r>
          </a:p>
          <a:p>
            <a:r>
              <a:rPr lang="en-US" sz="1900"/>
              <a:t>    &lt;orechem:contains rdf:nodeID="A18"/&gt;</a:t>
            </a:r>
          </a:p>
          <a:p>
            <a:r>
              <a:rPr lang="en-US" sz="1900"/>
              <a:t>&lt;/rdf:Description&gt;</a:t>
            </a:r>
          </a:p>
          <a:p>
            <a:r>
              <a:rPr lang="en-US" sz="1900"/>
              <a:t>&lt;rdf:Description rdf:nodeID="A18"&gt;</a:t>
            </a:r>
          </a:p>
          <a:p>
            <a:r>
              <a:rPr lang="en-US" sz="1900"/>
              <a:t>    &lt;dcterms:title&gt;6-propionyl-2-(N,N-dimethylamino)naphthalene </a:t>
            </a:r>
          </a:p>
          <a:p>
            <a:r>
              <a:rPr lang="en-US" sz="1900"/>
              <a:t>    &lt;/dcterms:title&gt;</a:t>
            </a:r>
          </a:p>
          <a:p>
            <a:r>
              <a:rPr lang="en-US" sz="1900"/>
              <a:t>    &lt;rdfs:seeAlso rdf:resource="http://chemxseer.ist.psu.edu/formula/</a:t>
            </a:r>
          </a:p>
          <a:p>
            <a:r>
              <a:rPr lang="en-US" sz="1900"/>
              <a:t>                                           6-propionyl-2-(N,N-dimethylamino)naphthalene"/&gt;</a:t>
            </a:r>
          </a:p>
          <a:p>
            <a:r>
              <a:rPr lang="en-US" sz="1900"/>
              <a:t>&lt;/rdf:Description&gt;</a:t>
            </a:r>
          </a:p>
          <a:p>
            <a:endParaRPr lang="en-US" sz="1900"/>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0098" name="Title 1"/>
          <p:cNvSpPr>
            <a:spLocks noGrp="1"/>
          </p:cNvSpPr>
          <p:nvPr>
            <p:ph type="title"/>
          </p:nvPr>
        </p:nvSpPr>
        <p:spPr/>
        <p:txBody>
          <a:bodyPr/>
          <a:lstStyle/>
          <a:p>
            <a:pPr eaLnBrk="1" hangingPunct="1"/>
            <a:r>
              <a:rPr lang="en-US"/>
              <a:t>System Overview</a:t>
            </a:r>
          </a:p>
        </p:txBody>
      </p:sp>
      <p:pic>
        <p:nvPicPr>
          <p:cNvPr id="260099" name="Picture 19" descr="orechem-architecture-1.jpg"/>
          <p:cNvPicPr>
            <a:picLocks noGrp="1" noChangeAspect="1"/>
          </p:cNvPicPr>
          <p:nvPr>
            <p:ph idx="1"/>
          </p:nvPr>
        </p:nvPicPr>
        <p:blipFill>
          <a:blip r:embed="rId3"/>
          <a:srcRect/>
          <a:stretch>
            <a:fillRect/>
          </a:stretch>
        </p:blipFill>
        <p:spPr>
          <a:xfrm>
            <a:off x="409575" y="1949450"/>
            <a:ext cx="8215313" cy="4465638"/>
          </a:xfrm>
        </p:spPr>
      </p:pic>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p:cNvSpPr>
            <a:spLocks noGrp="1"/>
          </p:cNvSpPr>
          <p:nvPr>
            <p:ph type="title"/>
          </p:nvPr>
        </p:nvSpPr>
        <p:spPr/>
        <p:txBody>
          <a:bodyPr/>
          <a:lstStyle/>
          <a:p>
            <a:pPr eaLnBrk="1" hangingPunct="1"/>
            <a:r>
              <a:rPr lang="en-US"/>
              <a:t>OREChem ChemXSeer Data Model</a:t>
            </a:r>
          </a:p>
        </p:txBody>
      </p:sp>
      <p:pic>
        <p:nvPicPr>
          <p:cNvPr id="262147" name="Picture 7" descr="oremodel.png"/>
          <p:cNvPicPr>
            <a:picLocks noGrp="1" noChangeAspect="1"/>
          </p:cNvPicPr>
          <p:nvPr>
            <p:ph idx="1"/>
          </p:nvPr>
        </p:nvPicPr>
        <p:blipFill>
          <a:blip r:embed="rId3"/>
          <a:srcRect/>
          <a:stretch>
            <a:fillRect/>
          </a:stretch>
        </p:blipFill>
        <p:spPr>
          <a:xfrm>
            <a:off x="779463" y="1949450"/>
            <a:ext cx="7818437" cy="4519613"/>
          </a:xfrm>
        </p:spPr>
      </p:pic>
      <p:sp>
        <p:nvSpPr>
          <p:cNvPr id="262148" name="TextBox 3"/>
          <p:cNvSpPr txBox="1">
            <a:spLocks noChangeArrowheads="1"/>
          </p:cNvSpPr>
          <p:nvPr/>
        </p:nvSpPr>
        <p:spPr bwMode="auto">
          <a:xfrm>
            <a:off x="779463" y="6299200"/>
            <a:ext cx="1420812" cy="339725"/>
          </a:xfrm>
          <a:prstGeom prst="rect">
            <a:avLst/>
          </a:prstGeom>
          <a:noFill/>
          <a:ln w="9525">
            <a:noFill/>
            <a:miter lim="800000"/>
            <a:headEnd/>
            <a:tailEnd/>
          </a:ln>
        </p:spPr>
        <p:txBody>
          <a:bodyPr wrap="none">
            <a:prstTxWarp prst="textNoShape">
              <a:avLst/>
            </a:prstTxWarp>
            <a:spAutoFit/>
          </a:bodyPr>
          <a:lstStyle/>
          <a:p>
            <a:r>
              <a:rPr lang="en-US"/>
              <a:t>Li JCDL 2010</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685800" y="1143000"/>
            <a:ext cx="7924800" cy="457200"/>
          </a:xfrm>
          <a:prstGeom prst="rect">
            <a:avLst/>
          </a:prstGeom>
          <a:noFill/>
          <a:ln w="9525">
            <a:noFill/>
            <a:miter lim="800000"/>
            <a:headEnd/>
            <a:tailEnd/>
          </a:ln>
        </p:spPr>
        <p:txBody>
          <a:bodyPr>
            <a:prstTxWarp prst="textNoShape">
              <a:avLst/>
            </a:prstTxWarp>
            <a:spAutoFit/>
          </a:bodyPr>
          <a:lstStyle/>
          <a:p>
            <a:endParaRPr lang="en-US"/>
          </a:p>
        </p:txBody>
      </p:sp>
      <p:sp>
        <p:nvSpPr>
          <p:cNvPr id="113667" name="Text Box 3"/>
          <p:cNvSpPr txBox="1">
            <a:spLocks noChangeArrowheads="1"/>
          </p:cNvSpPr>
          <p:nvPr/>
        </p:nvSpPr>
        <p:spPr bwMode="auto">
          <a:xfrm>
            <a:off x="1905000" y="152400"/>
            <a:ext cx="5105400" cy="641350"/>
          </a:xfrm>
          <a:prstGeom prst="rect">
            <a:avLst/>
          </a:prstGeom>
          <a:noFill/>
          <a:ln w="9525">
            <a:noFill/>
            <a:miter lim="800000"/>
            <a:headEnd/>
            <a:tailEnd/>
          </a:ln>
        </p:spPr>
        <p:txBody>
          <a:bodyPr>
            <a:prstTxWarp prst="textNoShape">
              <a:avLst/>
            </a:prstTxWarp>
            <a:spAutoFit/>
          </a:bodyPr>
          <a:lstStyle/>
          <a:p>
            <a:pPr>
              <a:spcBef>
                <a:spcPct val="50000"/>
              </a:spcBef>
            </a:pPr>
            <a:r>
              <a:rPr lang="en-US" sz="3600">
                <a:solidFill>
                  <a:srgbClr val="FF0000"/>
                </a:solidFill>
              </a:rPr>
              <a:t>Chem</a:t>
            </a:r>
            <a:r>
              <a:rPr lang="en-US" sz="3600" baseline="-25000">
                <a:solidFill>
                  <a:srgbClr val="FF0000"/>
                </a:solidFill>
              </a:rPr>
              <a:t>X</a:t>
            </a:r>
            <a:r>
              <a:rPr lang="en-US" sz="3600">
                <a:solidFill>
                  <a:srgbClr val="FF0000"/>
                </a:solidFill>
              </a:rPr>
              <a:t>Seer Highlights</a:t>
            </a:r>
            <a:endParaRPr lang="en-US">
              <a:solidFill>
                <a:srgbClr val="FF0000"/>
              </a:solidFill>
            </a:endParaRPr>
          </a:p>
        </p:txBody>
      </p:sp>
      <p:sp>
        <p:nvSpPr>
          <p:cNvPr id="113668" name="Text Box 4"/>
          <p:cNvSpPr txBox="1">
            <a:spLocks noChangeArrowheads="1"/>
          </p:cNvSpPr>
          <p:nvPr/>
        </p:nvSpPr>
        <p:spPr bwMode="auto">
          <a:xfrm>
            <a:off x="838200" y="609600"/>
            <a:ext cx="8093075" cy="6170921"/>
          </a:xfrm>
          <a:prstGeom prst="rect">
            <a:avLst/>
          </a:prstGeom>
          <a:noFill/>
          <a:ln w="9525">
            <a:noFill/>
            <a:miter lim="800000"/>
            <a:headEnd/>
            <a:tailEnd/>
          </a:ln>
        </p:spPr>
        <p:txBody>
          <a:bodyPr>
            <a:prstTxWarp prst="textNoShape">
              <a:avLst/>
            </a:prstTxWarp>
            <a:spAutoFit/>
          </a:bodyPr>
          <a:lstStyle/>
          <a:p>
            <a:endParaRPr lang="en-US" sz="1900" dirty="0"/>
          </a:p>
          <a:p>
            <a:pPr>
              <a:buFontTx/>
              <a:buChar char="•"/>
            </a:pPr>
            <a:r>
              <a:rPr lang="en-US" sz="1500" dirty="0"/>
              <a:t> Portal for academic researchers in environmental chemistry which integrates the scientific literature with experimental, analytical and simulation results and tools</a:t>
            </a:r>
          </a:p>
          <a:p>
            <a:pPr>
              <a:buFontTx/>
              <a:buChar char="•"/>
            </a:pPr>
            <a:endParaRPr lang="en-US" sz="1500" dirty="0"/>
          </a:p>
          <a:p>
            <a:pPr>
              <a:buFontTx/>
              <a:buChar char="•"/>
            </a:pPr>
            <a:r>
              <a:rPr lang="en-US" sz="1500" dirty="0"/>
              <a:t> Provides unique metadata extraction, indexing and searching pertinent to the chemical literature by using heuristics combined with machine learning</a:t>
            </a:r>
          </a:p>
          <a:p>
            <a:pPr lvl="1">
              <a:buFontTx/>
              <a:buChar char="•"/>
            </a:pPr>
            <a:r>
              <a:rPr lang="en-US" sz="1500" dirty="0"/>
              <a:t> </a:t>
            </a:r>
            <a:r>
              <a:rPr lang="en-US" sz="1300" dirty="0">
                <a:solidFill>
                  <a:schemeClr val="accent2"/>
                </a:solidFill>
              </a:rPr>
              <a:t>Chemical formulae and names</a:t>
            </a:r>
          </a:p>
          <a:p>
            <a:pPr lvl="1">
              <a:buFontTx/>
              <a:buChar char="•"/>
            </a:pPr>
            <a:r>
              <a:rPr lang="en-US" sz="1300" dirty="0">
                <a:solidFill>
                  <a:schemeClr val="accent2"/>
                </a:solidFill>
              </a:rPr>
              <a:t> Tables</a:t>
            </a:r>
          </a:p>
          <a:p>
            <a:pPr lvl="1">
              <a:buFontTx/>
              <a:buChar char="•"/>
            </a:pPr>
            <a:r>
              <a:rPr lang="en-US" sz="1300" dirty="0">
                <a:solidFill>
                  <a:schemeClr val="accent2"/>
                </a:solidFill>
              </a:rPr>
              <a:t> Figures</a:t>
            </a:r>
          </a:p>
          <a:p>
            <a:pPr lvl="1">
              <a:buFontTx/>
              <a:buChar char="•"/>
            </a:pPr>
            <a:r>
              <a:rPr lang="en-US" sz="1300" dirty="0">
                <a:solidFill>
                  <a:schemeClr val="accent2"/>
                </a:solidFill>
              </a:rPr>
              <a:t> Publication functions as in </a:t>
            </a:r>
            <a:r>
              <a:rPr lang="en-US" sz="1300" dirty="0" err="1">
                <a:solidFill>
                  <a:schemeClr val="accent2"/>
                </a:solidFill>
              </a:rPr>
              <a:t>CiteSeerX</a:t>
            </a:r>
            <a:endParaRPr lang="en-US" sz="1300" dirty="0">
              <a:solidFill>
                <a:schemeClr val="accent2"/>
              </a:solidFill>
            </a:endParaRPr>
          </a:p>
          <a:p>
            <a:pPr lvl="1">
              <a:buFontTx/>
              <a:buChar char="•"/>
            </a:pPr>
            <a:r>
              <a:rPr lang="en-US" sz="1300" dirty="0">
                <a:solidFill>
                  <a:schemeClr val="accent2"/>
                </a:solidFill>
              </a:rPr>
              <a:t> Population of chemical ontology</a:t>
            </a:r>
          </a:p>
          <a:p>
            <a:pPr lvl="1">
              <a:buFontTx/>
              <a:buChar char="•"/>
            </a:pPr>
            <a:r>
              <a:rPr lang="en-US" sz="1300" dirty="0">
                <a:solidFill>
                  <a:schemeClr val="accent2"/>
                </a:solidFill>
              </a:rPr>
              <a:t> </a:t>
            </a:r>
            <a:r>
              <a:rPr lang="en-US" sz="1300" dirty="0" err="1">
                <a:solidFill>
                  <a:schemeClr val="accent2"/>
                </a:solidFill>
              </a:rPr>
              <a:t>OreChem</a:t>
            </a:r>
            <a:endParaRPr lang="en-US" sz="1300" dirty="0">
              <a:solidFill>
                <a:schemeClr val="accent2"/>
              </a:solidFill>
            </a:endParaRPr>
          </a:p>
          <a:p>
            <a:pPr lvl="1">
              <a:buFontTx/>
              <a:buChar char="•"/>
            </a:pPr>
            <a:endParaRPr lang="en-US" sz="1500" dirty="0"/>
          </a:p>
          <a:p>
            <a:pPr>
              <a:buFontTx/>
              <a:buChar char="•"/>
            </a:pPr>
            <a:r>
              <a:rPr lang="en-US" sz="1500" dirty="0"/>
              <a:t> After extraction, data stored API accessible xml for users</a:t>
            </a:r>
          </a:p>
          <a:p>
            <a:pPr>
              <a:buFontTx/>
              <a:buChar char="•"/>
            </a:pPr>
            <a:endParaRPr lang="en-US" sz="1500" dirty="0"/>
          </a:p>
          <a:p>
            <a:pPr>
              <a:buFontTx/>
              <a:buChar char="•"/>
            </a:pPr>
            <a:r>
              <a:rPr lang="en-US" sz="1500" dirty="0"/>
              <a:t> </a:t>
            </a:r>
            <a:r>
              <a:rPr lang="en-US" sz="1500" u="sng" dirty="0"/>
              <a:t>Hybrid repository</a:t>
            </a:r>
            <a:r>
              <a:rPr lang="en-US" sz="1500" dirty="0"/>
              <a:t> </a:t>
            </a:r>
            <a:r>
              <a:rPr lang="en-US" sz="1500" i="1" dirty="0"/>
              <a:t>(Not fully open):</a:t>
            </a:r>
            <a:r>
              <a:rPr lang="en-US" sz="1500" dirty="0"/>
              <a:t> Serves as a federated information </a:t>
            </a:r>
            <a:r>
              <a:rPr lang="en-US" sz="1500" dirty="0" err="1"/>
              <a:t>interoperational</a:t>
            </a:r>
            <a:r>
              <a:rPr lang="en-US" sz="1500" dirty="0"/>
              <a:t> system</a:t>
            </a:r>
          </a:p>
          <a:p>
            <a:pPr lvl="1">
              <a:buFontTx/>
              <a:buChar char="•"/>
            </a:pPr>
            <a:r>
              <a:rPr lang="en-US" sz="1500" dirty="0"/>
              <a:t> Scientific papers crawled and indexed from the web</a:t>
            </a:r>
          </a:p>
          <a:p>
            <a:pPr lvl="1">
              <a:buFontTx/>
              <a:buChar char="•"/>
            </a:pPr>
            <a:r>
              <a:rPr lang="en-US" sz="1500" dirty="0"/>
              <a:t> User submitted papers and datasets (e.g. excel worksheets, Gaussian and CHARMM toolkit outputs)</a:t>
            </a:r>
          </a:p>
          <a:p>
            <a:pPr lvl="1">
              <a:buFontTx/>
              <a:buChar char="•"/>
            </a:pPr>
            <a:r>
              <a:rPr lang="en-US" sz="1500" dirty="0"/>
              <a:t> Scientific documents and metadata from publishers (e.g. Royal Society of Chemistry)</a:t>
            </a:r>
          </a:p>
          <a:p>
            <a:pPr lvl="1">
              <a:buFontTx/>
              <a:buChar char="•"/>
            </a:pPr>
            <a:endParaRPr lang="en-US" sz="1500" dirty="0"/>
          </a:p>
          <a:p>
            <a:pPr>
              <a:buFontTx/>
              <a:buChar char="•"/>
            </a:pPr>
            <a:r>
              <a:rPr lang="en-US" sz="1500" dirty="0"/>
              <a:t> Access control for publisher-provided content and user-submitted experiment data</a:t>
            </a:r>
          </a:p>
          <a:p>
            <a:pPr>
              <a:buFontTx/>
              <a:buChar char="•"/>
            </a:pPr>
            <a:endParaRPr lang="en-US" sz="1500" dirty="0"/>
          </a:p>
          <a:p>
            <a:pPr>
              <a:buFontTx/>
              <a:buChar char="•"/>
            </a:pPr>
            <a:r>
              <a:rPr lang="en-US" sz="1500" dirty="0"/>
              <a:t> Takes advantage of developments in other funded </a:t>
            </a:r>
            <a:r>
              <a:rPr lang="en-US" sz="1500" dirty="0" err="1"/>
              <a:t>cyberinfrastructure</a:t>
            </a:r>
            <a:r>
              <a:rPr lang="en-US" sz="1500" dirty="0"/>
              <a:t> and open source projects</a:t>
            </a:r>
            <a:endParaRPr lang="en-US" sz="1300" dirty="0"/>
          </a:p>
          <a:p>
            <a:pPr lvl="1">
              <a:buFontTx/>
              <a:buChar char="•"/>
            </a:pPr>
            <a:r>
              <a:rPr lang="en-US" sz="1300" dirty="0"/>
              <a:t> </a:t>
            </a:r>
            <a:r>
              <a:rPr lang="en-US" sz="1300" dirty="0" err="1"/>
              <a:t>CiteSeer</a:t>
            </a:r>
            <a:r>
              <a:rPr lang="en-US" sz="1300" baseline="30000" dirty="0" err="1"/>
              <a:t>X</a:t>
            </a:r>
            <a:r>
              <a:rPr lang="en-US" sz="1300" dirty="0"/>
              <a:t>, </a:t>
            </a:r>
            <a:r>
              <a:rPr lang="en-US" sz="1300" dirty="0" err="1"/>
              <a:t>PlanetLab</a:t>
            </a:r>
            <a:r>
              <a:rPr lang="en-US" sz="1300" dirty="0"/>
              <a:t>, </a:t>
            </a:r>
            <a:r>
              <a:rPr lang="en-US" sz="1300" dirty="0" err="1"/>
              <a:t>Lucene/Solr</a:t>
            </a:r>
            <a:r>
              <a:rPr lang="en-US" sz="1300" dirty="0"/>
              <a:t>, Fedora, </a:t>
            </a:r>
            <a:r>
              <a:rPr lang="en-US" sz="1300" dirty="0" err="1"/>
              <a:t>SeerSuite</a:t>
            </a:r>
            <a:endParaRPr lang="en-US" sz="1300" dirty="0"/>
          </a:p>
          <a:p>
            <a:pPr lvl="1">
              <a:buFontTx/>
              <a:buChar char="•"/>
            </a:pPr>
            <a:r>
              <a:rPr lang="en-US" sz="1300" dirty="0"/>
              <a:t> Releases open source</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1828800" y="228600"/>
            <a:ext cx="4572000" cy="54927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000">
                <a:solidFill>
                  <a:srgbClr val="3366FF"/>
                </a:solidFill>
              </a:rPr>
              <a:t>Conclusions/Progress </a:t>
            </a:r>
            <a:endParaRPr lang="en-US">
              <a:solidFill>
                <a:srgbClr val="3366FF"/>
              </a:solidFill>
            </a:endParaRPr>
          </a:p>
        </p:txBody>
      </p:sp>
      <p:sp>
        <p:nvSpPr>
          <p:cNvPr id="115715" name="Text Box 3"/>
          <p:cNvSpPr txBox="1">
            <a:spLocks noChangeArrowheads="1"/>
          </p:cNvSpPr>
          <p:nvPr/>
        </p:nvSpPr>
        <p:spPr bwMode="auto">
          <a:xfrm>
            <a:off x="914400" y="990600"/>
            <a:ext cx="7467600" cy="3908425"/>
          </a:xfrm>
          <a:prstGeom prst="rect">
            <a:avLst/>
          </a:prstGeom>
          <a:noFill/>
          <a:ln w="9525">
            <a:noFill/>
            <a:miter lim="800000"/>
            <a:headEnd/>
            <a:tailEnd/>
          </a:ln>
        </p:spPr>
        <p:txBody>
          <a:bodyPr wrap="square">
            <a:prstTxWarp prst="textNoShape">
              <a:avLst/>
            </a:prstTxWarp>
            <a:spAutoFit/>
          </a:bodyPr>
          <a:lstStyle/>
          <a:p>
            <a:pPr>
              <a:buFontTx/>
              <a:buChar char="•"/>
            </a:pPr>
            <a:r>
              <a:rPr lang="en-US" dirty="0"/>
              <a:t> </a:t>
            </a:r>
            <a:r>
              <a:rPr lang="en-US" dirty="0" err="1">
                <a:solidFill>
                  <a:srgbClr val="0000FF"/>
                </a:solidFill>
              </a:rPr>
              <a:t>Chem</a:t>
            </a:r>
            <a:r>
              <a:rPr lang="en-US" baseline="-25000" dirty="0" err="1">
                <a:solidFill>
                  <a:srgbClr val="0000FF"/>
                </a:solidFill>
              </a:rPr>
              <a:t>X</a:t>
            </a:r>
            <a:r>
              <a:rPr lang="en-US" dirty="0" err="1">
                <a:solidFill>
                  <a:srgbClr val="0000FF"/>
                </a:solidFill>
              </a:rPr>
              <a:t>Seer</a:t>
            </a:r>
            <a:r>
              <a:rPr lang="en-US" dirty="0">
                <a:solidFill>
                  <a:srgbClr val="0000FF"/>
                </a:solidFill>
              </a:rPr>
              <a:t> </a:t>
            </a:r>
            <a:r>
              <a:rPr lang="en-US" dirty="0"/>
              <a:t>portal search engine and data repository for kinetic chemistry now available</a:t>
            </a:r>
          </a:p>
          <a:p>
            <a:pPr lvl="1">
              <a:buFontTx/>
              <a:buChar char="•"/>
            </a:pPr>
            <a:r>
              <a:rPr lang="en-US" sz="2000" dirty="0"/>
              <a:t> Some code released</a:t>
            </a:r>
          </a:p>
          <a:p>
            <a:pPr>
              <a:buFontTx/>
              <a:buChar char="•"/>
            </a:pPr>
            <a:r>
              <a:rPr lang="en-US" dirty="0"/>
              <a:t> Novel information extraction algorithms and search functionalities</a:t>
            </a:r>
          </a:p>
          <a:p>
            <a:pPr lvl="1">
              <a:buFontTx/>
              <a:buChar char="•"/>
            </a:pPr>
            <a:r>
              <a:rPr lang="en-US" sz="2000" dirty="0"/>
              <a:t> formulae and chemical names</a:t>
            </a:r>
          </a:p>
          <a:p>
            <a:pPr lvl="1">
              <a:buFontTx/>
              <a:buChar char="•"/>
            </a:pPr>
            <a:r>
              <a:rPr lang="en-US" sz="2000" dirty="0"/>
              <a:t> tables (source code released)</a:t>
            </a:r>
          </a:p>
          <a:p>
            <a:pPr lvl="1">
              <a:buFontTx/>
              <a:buChar char="•"/>
            </a:pPr>
            <a:r>
              <a:rPr lang="en-US" sz="2000" dirty="0"/>
              <a:t> data</a:t>
            </a:r>
          </a:p>
          <a:p>
            <a:pPr>
              <a:buFontTx/>
              <a:buChar char="•"/>
            </a:pPr>
            <a:r>
              <a:rPr lang="en-US" dirty="0"/>
              <a:t> Interoperability through de facto standards</a:t>
            </a:r>
          </a:p>
          <a:p>
            <a:pPr>
              <a:buFontTx/>
              <a:buChar char="•"/>
            </a:pPr>
            <a:r>
              <a:rPr lang="en-US" dirty="0"/>
              <a:t> Design emphasis: API’s and integration of existing  open source software</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457200" y="314325"/>
            <a:ext cx="8226425" cy="1060450"/>
          </a:xfrm>
        </p:spPr>
        <p:txBody>
          <a:bodyPr lIns="0" tIns="0" rIns="0" bIns="0"/>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FF0000"/>
                </a:solidFill>
              </a:rPr>
              <a:t>Possible new directions</a:t>
            </a:r>
            <a:endParaRPr lang="en-US" baseline="33000" dirty="0">
              <a:solidFill>
                <a:srgbClr val="FF0000"/>
              </a:solidFill>
            </a:endParaRPr>
          </a:p>
        </p:txBody>
      </p:sp>
      <p:sp>
        <p:nvSpPr>
          <p:cNvPr id="69635" name="Rectangle 3"/>
          <p:cNvSpPr>
            <a:spLocks noGrp="1"/>
          </p:cNvSpPr>
          <p:nvPr>
            <p:ph type="body" idx="1"/>
          </p:nvPr>
        </p:nvSpPr>
        <p:spPr>
          <a:xfrm>
            <a:off x="457200" y="1604963"/>
            <a:ext cx="8226425" cy="4443412"/>
          </a:xfrm>
        </p:spPr>
        <p:txBody>
          <a:bodyPr lIns="0" tIns="0" rIns="0" bIns="0"/>
          <a:lstStyle/>
          <a:p>
            <a:pPr eaLnBrk="1" hangingPunct="1">
              <a:lnSpc>
                <a:spcPct val="90000"/>
              </a:lnSpc>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dirty="0"/>
              <a:t>Utilize new </a:t>
            </a:r>
            <a:r>
              <a:rPr lang="en-US" dirty="0" err="1"/>
              <a:t>SeerSuite</a:t>
            </a:r>
            <a:r>
              <a:rPr lang="en-US" dirty="0"/>
              <a:t> tools</a:t>
            </a:r>
          </a:p>
          <a:p>
            <a:pPr lvl="1" eaLnBrk="1" hangingPunct="1">
              <a:lnSpc>
                <a:spcPct val="90000"/>
              </a:lnSpc>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dirty="0"/>
              <a:t>Collaboration recommendation</a:t>
            </a:r>
          </a:p>
          <a:p>
            <a:pPr lvl="1" eaLnBrk="1" hangingPunct="1">
              <a:lnSpc>
                <a:spcPct val="90000"/>
              </a:lnSpc>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dirty="0"/>
              <a:t>Expert recommendation</a:t>
            </a:r>
          </a:p>
          <a:p>
            <a:pPr lvl="1" eaLnBrk="1" hangingPunct="1">
              <a:lnSpc>
                <a:spcPct val="90000"/>
              </a:lnSpc>
              <a:tabLst>
                <a:tab pos="0" algn="l"/>
                <a:tab pos="112713" algn="l"/>
                <a:tab pos="569913" algn="l"/>
                <a:tab pos="1027113" algn="l"/>
                <a:tab pos="1484313" algn="l"/>
                <a:tab pos="1941513" algn="l"/>
                <a:tab pos="2398713" algn="l"/>
                <a:tab pos="2855913" algn="l"/>
                <a:tab pos="3313113" algn="l"/>
                <a:tab pos="3770313" algn="l"/>
                <a:tab pos="4227513" algn="l"/>
                <a:tab pos="4684713" algn="l"/>
                <a:tab pos="5141913" algn="l"/>
                <a:tab pos="5599113" algn="l"/>
                <a:tab pos="6056313" algn="l"/>
                <a:tab pos="6513513" algn="l"/>
                <a:tab pos="6970713" algn="l"/>
                <a:tab pos="7427913" algn="l"/>
                <a:tab pos="7885113" algn="l"/>
                <a:tab pos="8342313" algn="l"/>
                <a:tab pos="8799513" algn="l"/>
              </a:tabLst>
            </a:pPr>
            <a:r>
              <a:rPr lang="en-US" dirty="0"/>
              <a:t>Reference-citation </a:t>
            </a:r>
            <a:r>
              <a:rPr lang="en-US" dirty="0" err="1"/>
              <a:t>recommedation</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cxnSp>
        <p:nvCxnSpPr>
          <p:cNvPr id="244738" name="AutoShape 1"/>
          <p:cNvCxnSpPr>
            <a:cxnSpLocks noChangeShapeType="1"/>
            <a:stCxn id="244741" idx="3"/>
            <a:endCxn id="244744" idx="2"/>
          </p:cNvCxnSpPr>
          <p:nvPr/>
        </p:nvCxnSpPr>
        <p:spPr bwMode="auto">
          <a:xfrm>
            <a:off x="1320800" y="2460625"/>
            <a:ext cx="4589463" cy="247650"/>
          </a:xfrm>
          <a:prstGeom prst="straightConnector1">
            <a:avLst/>
          </a:prstGeom>
          <a:noFill/>
          <a:ln w="9525">
            <a:solidFill>
              <a:srgbClr val="000000"/>
            </a:solidFill>
            <a:round/>
            <a:headEnd/>
            <a:tailEnd/>
          </a:ln>
        </p:spPr>
      </p:cxnSp>
      <p:cxnSp>
        <p:nvCxnSpPr>
          <p:cNvPr id="244739" name="AutoShape 2"/>
          <p:cNvCxnSpPr>
            <a:cxnSpLocks noChangeShapeType="1"/>
            <a:stCxn id="244741" idx="3"/>
            <a:endCxn id="244744" idx="0"/>
          </p:cNvCxnSpPr>
          <p:nvPr/>
        </p:nvCxnSpPr>
        <p:spPr bwMode="auto">
          <a:xfrm flipV="1">
            <a:off x="1320800" y="2085975"/>
            <a:ext cx="4589463" cy="374650"/>
          </a:xfrm>
          <a:prstGeom prst="straightConnector1">
            <a:avLst/>
          </a:prstGeom>
          <a:noFill/>
          <a:ln w="9525">
            <a:solidFill>
              <a:srgbClr val="000000"/>
            </a:solidFill>
            <a:round/>
            <a:headEnd/>
            <a:tailEnd/>
          </a:ln>
        </p:spPr>
      </p:cxnSp>
      <p:sp>
        <p:nvSpPr>
          <p:cNvPr id="244740" name="Rectangle 3"/>
          <p:cNvSpPr>
            <a:spLocks noGrp="1" noChangeArrowheads="1"/>
          </p:cNvSpPr>
          <p:nvPr>
            <p:ph type="title"/>
          </p:nvPr>
        </p:nvSpPr>
        <p:spPr>
          <a:xfrm>
            <a:off x="457200" y="273050"/>
            <a:ext cx="8228013" cy="1146175"/>
          </a:xfrm>
        </p:spPr>
        <p:txBody>
          <a:bodyPr tIns="35203"/>
          <a:lstStyle/>
          <a:p>
            <a:pPr eaLnBrk="1" hangingPunct="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solidFill>
                  <a:srgbClr val="FF0000"/>
                </a:solidFill>
              </a:rPr>
              <a:t>Enhanced Metadata Extraction</a:t>
            </a:r>
          </a:p>
        </p:txBody>
      </p:sp>
      <p:sp>
        <p:nvSpPr>
          <p:cNvPr id="244741" name="Rectangle 4"/>
          <p:cNvSpPr>
            <a:spLocks noChangeArrowheads="1"/>
          </p:cNvSpPr>
          <p:nvPr/>
        </p:nvSpPr>
        <p:spPr bwMode="auto">
          <a:xfrm>
            <a:off x="490538" y="2357438"/>
            <a:ext cx="830262" cy="207962"/>
          </a:xfrm>
          <a:prstGeom prst="rect">
            <a:avLst/>
          </a:prstGeom>
          <a:solidFill>
            <a:srgbClr val="99CCFF"/>
          </a:solidFill>
          <a:ln w="9525">
            <a:solidFill>
              <a:srgbClr val="000000"/>
            </a:solidFill>
            <a:round/>
            <a:headEnd/>
            <a:tailEnd/>
          </a:ln>
        </p:spPr>
        <p:txBody>
          <a:bodyPr wrap="none" lIns="81639" tIns="55221" rIns="81639" bIns="40820" anchor="ctr">
            <a:prstTxWarp prst="textNoShape">
              <a:avLst/>
            </a:prstTxWarp>
          </a:bodyPr>
          <a:lstStyle/>
          <a:p>
            <a:pPr algn="ctr">
              <a:tabLst>
                <a:tab pos="655638" algn="l"/>
              </a:tabLst>
            </a:pPr>
            <a:r>
              <a:rPr lang="en-US" sz="1200">
                <a:solidFill>
                  <a:srgbClr val="000000"/>
                </a:solidFill>
                <a:ea typeface="DejaVu Sans" charset="0"/>
                <a:cs typeface="DejaVu Sans" charset="0"/>
              </a:rPr>
              <a:t>Experiments</a:t>
            </a:r>
          </a:p>
        </p:txBody>
      </p:sp>
      <p:sp>
        <p:nvSpPr>
          <p:cNvPr id="244742" name="AutoShape 5"/>
          <p:cNvSpPr>
            <a:spLocks noChangeArrowheads="1"/>
          </p:cNvSpPr>
          <p:nvPr/>
        </p:nvSpPr>
        <p:spPr bwMode="auto">
          <a:xfrm>
            <a:off x="414338" y="1866900"/>
            <a:ext cx="2073275" cy="2281238"/>
          </a:xfrm>
          <a:prstGeom prst="foldedCorner">
            <a:avLst>
              <a:gd name="adj" fmla="val 12500"/>
            </a:avLst>
          </a:prstGeom>
          <a:noFill/>
          <a:ln w="9525">
            <a:solidFill>
              <a:srgbClr val="000000"/>
            </a:solidFill>
            <a:round/>
            <a:headEnd/>
            <a:tailEnd/>
          </a:ln>
        </p:spPr>
        <p:txBody>
          <a:bodyPr wrap="none" lIns="82945" tIns="41473" rIns="82945" bIns="41473" anchor="ctr">
            <a:prstTxWarp prst="textNoShape">
              <a:avLst/>
            </a:prstTxWarp>
          </a:bodyPr>
          <a:lstStyle/>
          <a:p>
            <a:endParaRPr lang="en-US"/>
          </a:p>
        </p:txBody>
      </p:sp>
      <p:sp>
        <p:nvSpPr>
          <p:cNvPr id="244743" name="Rectangle 6"/>
          <p:cNvSpPr>
            <a:spLocks noGrp="1" noChangeArrowheads="1"/>
          </p:cNvSpPr>
          <p:nvPr>
            <p:ph type="body" idx="1"/>
          </p:nvPr>
        </p:nvSpPr>
        <p:spPr>
          <a:xfrm>
            <a:off x="355600" y="4465638"/>
            <a:ext cx="8228013" cy="1830387"/>
          </a:xfrm>
        </p:spPr>
        <p:txBody>
          <a:bodyPr tIns="28802"/>
          <a:lstStyle/>
          <a:p>
            <a:pPr marL="390525" indent="-293688" eaLnBrk="1" hangingPunct="1">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200"/>
              <a:t>Take advantage of addition features linked to layouts – position, font changes</a:t>
            </a:r>
          </a:p>
          <a:p>
            <a:pPr marL="390525" indent="-293688" eaLnBrk="1" hangingPunct="1">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200"/>
              <a:t>Modify both document converter (provide more information) and extractor (to utilize more information).</a:t>
            </a:r>
          </a:p>
          <a:p>
            <a:pPr marL="390525" indent="-293688" eaLnBrk="1" hangingPunct="1">
              <a:buSzPct val="45000"/>
              <a:buFont typeface="Wingdings"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sz="2200"/>
              <a:t>Current status – 87 % CV Accuracy across metadata classes.</a:t>
            </a:r>
          </a:p>
        </p:txBody>
      </p:sp>
      <p:sp>
        <p:nvSpPr>
          <p:cNvPr id="244744" name="Rectangle 7"/>
          <p:cNvSpPr>
            <a:spLocks noChangeArrowheads="1"/>
          </p:cNvSpPr>
          <p:nvPr/>
        </p:nvSpPr>
        <p:spPr bwMode="auto">
          <a:xfrm>
            <a:off x="3940175" y="2085975"/>
            <a:ext cx="3940175" cy="622300"/>
          </a:xfrm>
          <a:prstGeom prst="rect">
            <a:avLst/>
          </a:prstGeom>
          <a:solidFill>
            <a:srgbClr val="99CCFF"/>
          </a:solidFill>
          <a:ln w="9525">
            <a:solidFill>
              <a:srgbClr val="000000"/>
            </a:solidFill>
            <a:round/>
            <a:headEnd/>
            <a:tailEnd/>
          </a:ln>
        </p:spPr>
        <p:txBody>
          <a:bodyPr wrap="none" lIns="81639" tIns="69622" rIns="81639" bIns="40820" anchor="ctr">
            <a:prstTxWarp prst="textNoShape">
              <a:avLst/>
            </a:prstTxWarp>
          </a:bodyPr>
          <a:lstStyle/>
          <a:p>
            <a:pPr algn="ctr">
              <a:tabLst>
                <a:tab pos="655638" algn="l"/>
                <a:tab pos="1312863" algn="l"/>
                <a:tab pos="1968500" algn="l"/>
                <a:tab pos="2625725" algn="l"/>
                <a:tab pos="3282950" algn="l"/>
                <a:tab pos="3938588" algn="l"/>
              </a:tabLst>
            </a:pPr>
            <a:r>
              <a:rPr lang="en-US" sz="3300">
                <a:solidFill>
                  <a:srgbClr val="000000"/>
                </a:solidFill>
                <a:ea typeface="DejaVu Sans" charset="0"/>
                <a:cs typeface="DejaVu Sans" charset="0"/>
              </a:rPr>
              <a:t>Experiments</a:t>
            </a:r>
          </a:p>
        </p:txBody>
      </p:sp>
      <p:sp>
        <p:nvSpPr>
          <p:cNvPr id="244745" name="Line 8"/>
          <p:cNvSpPr>
            <a:spLocks noChangeShapeType="1"/>
          </p:cNvSpPr>
          <p:nvPr/>
        </p:nvSpPr>
        <p:spPr bwMode="auto">
          <a:xfrm>
            <a:off x="3940175" y="2903538"/>
            <a:ext cx="3940175" cy="1587"/>
          </a:xfrm>
          <a:prstGeom prst="line">
            <a:avLst/>
          </a:prstGeom>
          <a:noFill/>
          <a:ln w="9525">
            <a:solidFill>
              <a:srgbClr val="000000"/>
            </a:solidFill>
            <a:round/>
            <a:headEnd/>
            <a:tailEnd type="triangle" w="med" len="med"/>
          </a:ln>
        </p:spPr>
        <p:txBody>
          <a:bodyPr lIns="82945" tIns="41473" rIns="82945" bIns="41473">
            <a:prstTxWarp prst="textNoShape">
              <a:avLst/>
            </a:prstTxWarp>
          </a:bodyPr>
          <a:lstStyle/>
          <a:p>
            <a:endParaRPr lang="en-US"/>
          </a:p>
        </p:txBody>
      </p:sp>
      <p:sp>
        <p:nvSpPr>
          <p:cNvPr id="244746" name="Line 9"/>
          <p:cNvSpPr>
            <a:spLocks noChangeShapeType="1"/>
          </p:cNvSpPr>
          <p:nvPr/>
        </p:nvSpPr>
        <p:spPr bwMode="auto">
          <a:xfrm>
            <a:off x="8086725" y="1450975"/>
            <a:ext cx="1588" cy="546100"/>
          </a:xfrm>
          <a:prstGeom prst="line">
            <a:avLst/>
          </a:prstGeom>
          <a:noFill/>
          <a:ln w="9525">
            <a:solidFill>
              <a:srgbClr val="000000"/>
            </a:solidFill>
            <a:round/>
            <a:headEnd/>
            <a:tailEnd type="triangle" w="med" len="med"/>
          </a:ln>
        </p:spPr>
        <p:txBody>
          <a:bodyPr lIns="82945" tIns="41473" rIns="82945" bIns="41473">
            <a:prstTxWarp prst="textNoShape">
              <a:avLst/>
            </a:prstTxWarp>
          </a:bodyPr>
          <a:lstStyle/>
          <a:p>
            <a:endParaRPr lang="en-US"/>
          </a:p>
        </p:txBody>
      </p:sp>
      <p:sp>
        <p:nvSpPr>
          <p:cNvPr id="244747" name="Line 10"/>
          <p:cNvSpPr>
            <a:spLocks noChangeShapeType="1"/>
          </p:cNvSpPr>
          <p:nvPr/>
        </p:nvSpPr>
        <p:spPr bwMode="auto">
          <a:xfrm>
            <a:off x="3284538" y="2695575"/>
            <a:ext cx="622300" cy="1588"/>
          </a:xfrm>
          <a:prstGeom prst="line">
            <a:avLst/>
          </a:prstGeom>
          <a:noFill/>
          <a:ln w="9525">
            <a:solidFill>
              <a:srgbClr val="000000"/>
            </a:solidFill>
            <a:round/>
            <a:headEnd/>
            <a:tailEnd type="triangle" w="med" len="med"/>
          </a:ln>
        </p:spPr>
        <p:txBody>
          <a:bodyPr lIns="82945" tIns="41473" rIns="82945" bIns="41473">
            <a:prstTxWarp prst="textNoShape">
              <a:avLst/>
            </a:prstTxWarp>
          </a:bodyPr>
          <a:lstStyle/>
          <a:p>
            <a:endParaRPr lang="en-US"/>
          </a:p>
        </p:txBody>
      </p:sp>
      <p:sp>
        <p:nvSpPr>
          <p:cNvPr id="244748" name="Line 11"/>
          <p:cNvSpPr>
            <a:spLocks noChangeShapeType="1"/>
          </p:cNvSpPr>
          <p:nvPr/>
        </p:nvSpPr>
        <p:spPr bwMode="auto">
          <a:xfrm>
            <a:off x="3013075" y="1387475"/>
            <a:ext cx="1588" cy="2901950"/>
          </a:xfrm>
          <a:prstGeom prst="line">
            <a:avLst/>
          </a:prstGeom>
          <a:noFill/>
          <a:ln w="9525">
            <a:solidFill>
              <a:srgbClr val="000000"/>
            </a:solidFill>
            <a:round/>
            <a:headEnd/>
            <a:tailEnd/>
          </a:ln>
        </p:spPr>
        <p:txBody>
          <a:bodyPr lIns="82945" tIns="41473" rIns="82945" bIns="41473">
            <a:prstTxWarp prst="textNoShape">
              <a:avLst/>
            </a:prstTxWarp>
          </a:bodyPr>
          <a:lstStyle/>
          <a:p>
            <a:endParaRPr lang="en-US"/>
          </a:p>
        </p:txBody>
      </p:sp>
      <p:sp>
        <p:nvSpPr>
          <p:cNvPr id="244749" name="Text Box 12"/>
          <p:cNvSpPr txBox="1">
            <a:spLocks noChangeArrowheads="1"/>
          </p:cNvSpPr>
          <p:nvPr/>
        </p:nvSpPr>
        <p:spPr bwMode="auto">
          <a:xfrm>
            <a:off x="8086725" y="1552575"/>
            <a:ext cx="1095375" cy="314325"/>
          </a:xfrm>
          <a:prstGeom prst="rect">
            <a:avLst/>
          </a:prstGeom>
          <a:noFill/>
          <a:ln w="9525">
            <a:noFill/>
            <a:round/>
            <a:headEnd/>
            <a:tailEnd/>
          </a:ln>
        </p:spPr>
        <p:txBody>
          <a:bodyPr wrap="none" lIns="81639" tIns="55221" rIns="81639" bIns="40820">
            <a:prstTxWarp prst="textNoShape">
              <a:avLst/>
            </a:prstTxWarp>
          </a:bodyPr>
          <a:lstStyle/>
          <a:p>
            <a:pPr>
              <a:tabLst>
                <a:tab pos="655638" algn="l"/>
              </a:tabLst>
            </a:pPr>
            <a:r>
              <a:rPr lang="en-US" sz="2000">
                <a:solidFill>
                  <a:srgbClr val="000000"/>
                </a:solidFill>
                <a:ea typeface="DejaVu Sans" charset="0"/>
                <a:cs typeface="DejaVu Sans" charset="0"/>
              </a:rPr>
              <a:t>x distance</a:t>
            </a:r>
          </a:p>
        </p:txBody>
      </p:sp>
      <p:sp>
        <p:nvSpPr>
          <p:cNvPr id="244750" name="Text Box 13"/>
          <p:cNvSpPr txBox="1">
            <a:spLocks noChangeArrowheads="1"/>
          </p:cNvSpPr>
          <p:nvPr/>
        </p:nvSpPr>
        <p:spPr bwMode="auto">
          <a:xfrm>
            <a:off x="5568950" y="3071813"/>
            <a:ext cx="727075" cy="314325"/>
          </a:xfrm>
          <a:prstGeom prst="rect">
            <a:avLst/>
          </a:prstGeom>
          <a:noFill/>
          <a:ln w="9525">
            <a:noFill/>
            <a:round/>
            <a:headEnd/>
            <a:tailEnd/>
          </a:ln>
        </p:spPr>
        <p:txBody>
          <a:bodyPr wrap="none" lIns="81639" tIns="55221" rIns="81639" bIns="40820">
            <a:prstTxWarp prst="textNoShape">
              <a:avLst/>
            </a:prstTxWarp>
          </a:bodyPr>
          <a:lstStyle/>
          <a:p>
            <a:pPr>
              <a:tabLst>
                <a:tab pos="655638" algn="l"/>
              </a:tabLst>
            </a:pPr>
            <a:r>
              <a:rPr lang="en-US" sz="2000">
                <a:solidFill>
                  <a:srgbClr val="000000"/>
                </a:solidFill>
                <a:ea typeface="DejaVu Sans" charset="0"/>
                <a:cs typeface="DejaVu Sans" charset="0"/>
              </a:rPr>
              <a:t>length</a:t>
            </a:r>
          </a:p>
        </p:txBody>
      </p:sp>
      <p:sp>
        <p:nvSpPr>
          <p:cNvPr id="244751" name="Text Box 14"/>
          <p:cNvSpPr txBox="1">
            <a:spLocks noChangeArrowheads="1"/>
          </p:cNvSpPr>
          <p:nvPr/>
        </p:nvSpPr>
        <p:spPr bwMode="auto">
          <a:xfrm>
            <a:off x="3186113" y="2763838"/>
            <a:ext cx="796925" cy="314325"/>
          </a:xfrm>
          <a:prstGeom prst="rect">
            <a:avLst/>
          </a:prstGeom>
          <a:noFill/>
          <a:ln w="9525">
            <a:noFill/>
            <a:round/>
            <a:headEnd/>
            <a:tailEnd/>
          </a:ln>
        </p:spPr>
        <p:txBody>
          <a:bodyPr wrap="none" lIns="81639" tIns="55221" rIns="81639" bIns="40820">
            <a:prstTxWarp prst="textNoShape">
              <a:avLst/>
            </a:prstTxWarp>
          </a:bodyPr>
          <a:lstStyle/>
          <a:p>
            <a:pPr>
              <a:tabLst>
                <a:tab pos="655638" algn="l"/>
              </a:tabLst>
            </a:pPr>
            <a:r>
              <a:rPr lang="en-US" sz="2000">
                <a:solidFill>
                  <a:srgbClr val="000000"/>
                </a:solidFill>
                <a:ea typeface="DejaVu Sans" charset="0"/>
                <a:cs typeface="DejaVu Sans" charset="0"/>
              </a:rPr>
              <a:t>margin</a:t>
            </a:r>
          </a:p>
        </p:txBody>
      </p:sp>
      <p:sp>
        <p:nvSpPr>
          <p:cNvPr id="244752" name="Text Box 15"/>
          <p:cNvSpPr txBox="1">
            <a:spLocks noChangeArrowheads="1"/>
          </p:cNvSpPr>
          <p:nvPr/>
        </p:nvSpPr>
        <p:spPr bwMode="auto">
          <a:xfrm>
            <a:off x="822325" y="1450975"/>
            <a:ext cx="1106488" cy="314325"/>
          </a:xfrm>
          <a:prstGeom prst="rect">
            <a:avLst/>
          </a:prstGeom>
          <a:noFill/>
          <a:ln w="9525">
            <a:noFill/>
            <a:round/>
            <a:headEnd/>
            <a:tailEnd/>
          </a:ln>
        </p:spPr>
        <p:txBody>
          <a:bodyPr wrap="none" lIns="81639" tIns="55221" rIns="81639" bIns="40820">
            <a:prstTxWarp prst="textNoShape">
              <a:avLst/>
            </a:prstTxWarp>
          </a:bodyPr>
          <a:lstStyle/>
          <a:p>
            <a:pPr>
              <a:tabLst>
                <a:tab pos="655638" algn="l"/>
              </a:tabLst>
            </a:pPr>
            <a:r>
              <a:rPr lang="en-US">
                <a:solidFill>
                  <a:srgbClr val="000000"/>
                </a:solidFill>
                <a:ea typeface="DejaVu Sans" charset="0"/>
                <a:cs typeface="DejaVu Sans" charset="0"/>
              </a:rPr>
              <a:t>Document</a:t>
            </a:r>
          </a:p>
        </p:txBody>
      </p:sp>
      <p:sp>
        <p:nvSpPr>
          <p:cNvPr id="244753" name="Line 16"/>
          <p:cNvSpPr>
            <a:spLocks noChangeShapeType="1"/>
          </p:cNvSpPr>
          <p:nvPr/>
        </p:nvSpPr>
        <p:spPr bwMode="auto">
          <a:xfrm>
            <a:off x="3940175" y="1746250"/>
            <a:ext cx="3940175" cy="1588"/>
          </a:xfrm>
          <a:prstGeom prst="line">
            <a:avLst/>
          </a:prstGeom>
          <a:noFill/>
          <a:ln w="9525">
            <a:solidFill>
              <a:srgbClr val="000000"/>
            </a:solidFill>
            <a:round/>
            <a:headEnd/>
            <a:tailEnd/>
          </a:ln>
        </p:spPr>
        <p:txBody>
          <a:bodyPr lIns="82945" tIns="41473" rIns="82945" bIns="41473">
            <a:prstTxWarp prst="textNoShape">
              <a:avLst/>
            </a:prstTxWarp>
          </a:bodyPr>
          <a:lstStyle/>
          <a:p>
            <a:endParaRPr lang="en-US"/>
          </a:p>
        </p:txBody>
      </p:sp>
      <p:sp>
        <p:nvSpPr>
          <p:cNvPr id="244754" name="Line 17"/>
          <p:cNvSpPr>
            <a:spLocks noChangeShapeType="1"/>
          </p:cNvSpPr>
          <p:nvPr/>
        </p:nvSpPr>
        <p:spPr bwMode="auto">
          <a:xfrm>
            <a:off x="3819525" y="1703388"/>
            <a:ext cx="1588" cy="414337"/>
          </a:xfrm>
          <a:prstGeom prst="line">
            <a:avLst/>
          </a:prstGeom>
          <a:noFill/>
          <a:ln w="9525">
            <a:solidFill>
              <a:srgbClr val="000000"/>
            </a:solidFill>
            <a:round/>
            <a:headEnd type="triangle" w="med" len="med"/>
            <a:tailEnd type="triangle" w="med" len="med"/>
          </a:ln>
        </p:spPr>
        <p:txBody>
          <a:bodyPr lIns="82945" tIns="41473" rIns="82945" bIns="41473">
            <a:prstTxWarp prst="textNoShape">
              <a:avLst/>
            </a:prstTxWarp>
          </a:bodyPr>
          <a:lstStyle/>
          <a:p>
            <a:endParaRPr lang="en-US"/>
          </a:p>
        </p:txBody>
      </p:sp>
      <p:sp>
        <p:nvSpPr>
          <p:cNvPr id="244755" name="Text Box 18"/>
          <p:cNvSpPr txBox="1">
            <a:spLocks noChangeArrowheads="1"/>
          </p:cNvSpPr>
          <p:nvPr/>
        </p:nvSpPr>
        <p:spPr bwMode="auto">
          <a:xfrm>
            <a:off x="2959100" y="1768475"/>
            <a:ext cx="876300" cy="314325"/>
          </a:xfrm>
          <a:prstGeom prst="rect">
            <a:avLst/>
          </a:prstGeom>
          <a:noFill/>
          <a:ln w="9525">
            <a:noFill/>
            <a:round/>
            <a:headEnd/>
            <a:tailEnd/>
          </a:ln>
        </p:spPr>
        <p:txBody>
          <a:bodyPr wrap="none" lIns="81639" tIns="55221" rIns="81639" bIns="40820">
            <a:prstTxWarp prst="textNoShape">
              <a:avLst/>
            </a:prstTxWarp>
          </a:bodyPr>
          <a:lstStyle/>
          <a:p>
            <a:pPr>
              <a:tabLst>
                <a:tab pos="655638" algn="l"/>
              </a:tabLst>
            </a:pPr>
            <a:r>
              <a:rPr lang="en-US" sz="2000">
                <a:solidFill>
                  <a:srgbClr val="000000"/>
                </a:solidFill>
                <a:ea typeface="DejaVu Sans" charset="0"/>
                <a:cs typeface="DejaVu Sans" charset="0"/>
              </a:rPr>
              <a:t>spacing</a:t>
            </a:r>
          </a:p>
        </p:txBody>
      </p:sp>
      <p:sp>
        <p:nvSpPr>
          <p:cNvPr id="244756" name="Line 19"/>
          <p:cNvSpPr>
            <a:spLocks noChangeShapeType="1"/>
          </p:cNvSpPr>
          <p:nvPr/>
        </p:nvSpPr>
        <p:spPr bwMode="auto">
          <a:xfrm>
            <a:off x="3000375" y="1387475"/>
            <a:ext cx="5807075" cy="1588"/>
          </a:xfrm>
          <a:prstGeom prst="line">
            <a:avLst/>
          </a:prstGeom>
          <a:noFill/>
          <a:ln w="9525">
            <a:solidFill>
              <a:srgbClr val="000000"/>
            </a:solidFill>
            <a:round/>
            <a:headEnd/>
            <a:tailEnd/>
          </a:ln>
        </p:spPr>
        <p:txBody>
          <a:bodyPr lIns="82945" tIns="41473" rIns="82945" bIns="41473">
            <a:prstTxWarp prst="textNoShape">
              <a:avLst/>
            </a:prstTxWarp>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Content Placeholder 6"/>
          <p:cNvSpPr>
            <a:spLocks noGrp="1"/>
          </p:cNvSpPr>
          <p:nvPr>
            <p:ph sz="half" idx="1"/>
          </p:nvPr>
        </p:nvSpPr>
        <p:spPr>
          <a:xfrm>
            <a:off x="457200" y="5486400"/>
            <a:ext cx="8229600" cy="715963"/>
          </a:xfrm>
        </p:spPr>
        <p:txBody>
          <a:bodyPr/>
          <a:lstStyle/>
          <a:p>
            <a:pPr eaLnBrk="1" hangingPunct="1"/>
            <a:r>
              <a:rPr lang="en-US"/>
              <a:t>CollabSeer currently supports 400k authors</a:t>
            </a:r>
          </a:p>
          <a:p>
            <a:pPr eaLnBrk="1" hangingPunct="1"/>
            <a:r>
              <a:rPr lang="en-US" sz="2400"/>
              <a:t>http://proc5.ist.psu.edu:8080/collabseer</a:t>
            </a:r>
          </a:p>
        </p:txBody>
      </p:sp>
      <p:pic>
        <p:nvPicPr>
          <p:cNvPr id="229379" name="Picture 2"/>
          <p:cNvPicPr>
            <a:picLocks noChangeAspect="1" noChangeArrowheads="1"/>
          </p:cNvPicPr>
          <p:nvPr/>
        </p:nvPicPr>
        <p:blipFill>
          <a:blip r:embed="rId3"/>
          <a:srcRect/>
          <a:stretch>
            <a:fillRect/>
          </a:stretch>
        </p:blipFill>
        <p:spPr bwMode="auto">
          <a:xfrm>
            <a:off x="1295400" y="1219200"/>
            <a:ext cx="6480175" cy="4267200"/>
          </a:xfrm>
          <a:prstGeom prst="rect">
            <a:avLst/>
          </a:prstGeom>
          <a:noFill/>
          <a:ln w="9525">
            <a:noFill/>
            <a:miter lim="800000"/>
            <a:headEnd/>
            <a:tailEnd/>
          </a:ln>
        </p:spPr>
      </p:pic>
      <p:sp>
        <p:nvSpPr>
          <p:cNvPr id="229380" name="TextBox 3"/>
          <p:cNvSpPr txBox="1">
            <a:spLocks noChangeArrowheads="1"/>
          </p:cNvSpPr>
          <p:nvPr/>
        </p:nvSpPr>
        <p:spPr bwMode="auto">
          <a:xfrm>
            <a:off x="914400" y="381000"/>
            <a:ext cx="7856538" cy="646113"/>
          </a:xfrm>
          <a:prstGeom prst="rect">
            <a:avLst/>
          </a:prstGeom>
          <a:noFill/>
          <a:ln w="9525">
            <a:noFill/>
            <a:miter lim="800000"/>
            <a:headEnd/>
            <a:tailEnd/>
          </a:ln>
        </p:spPr>
        <p:txBody>
          <a:bodyPr wrap="none">
            <a:prstTxWarp prst="textNoShape">
              <a:avLst/>
            </a:prstTxWarp>
            <a:spAutoFit/>
          </a:bodyPr>
          <a:lstStyle/>
          <a:p>
            <a:r>
              <a:rPr lang="en-US" sz="3600">
                <a:solidFill>
                  <a:srgbClr val="FF0000"/>
                </a:solidFill>
              </a:rPr>
              <a:t>Collaborator recommendation system</a:t>
            </a:r>
          </a:p>
        </p:txBody>
      </p:sp>
      <p:sp>
        <p:nvSpPr>
          <p:cNvPr id="229381" name="TextBox 4"/>
          <p:cNvSpPr txBox="1">
            <a:spLocks noChangeArrowheads="1"/>
          </p:cNvSpPr>
          <p:nvPr/>
        </p:nvSpPr>
        <p:spPr bwMode="auto">
          <a:xfrm>
            <a:off x="7467600" y="3810000"/>
            <a:ext cx="1135063" cy="400050"/>
          </a:xfrm>
          <a:prstGeom prst="rect">
            <a:avLst/>
          </a:prstGeom>
          <a:noFill/>
          <a:ln w="9525">
            <a:noFill/>
            <a:miter lim="800000"/>
            <a:headEnd/>
            <a:tailEnd/>
          </a:ln>
        </p:spPr>
        <p:txBody>
          <a:bodyPr wrap="none">
            <a:prstTxWarp prst="textNoShape">
              <a:avLst/>
            </a:prstTxWarp>
            <a:spAutoFit/>
          </a:bodyPr>
          <a:lstStyle/>
          <a:p>
            <a:r>
              <a:rPr lang="en-US" sz="2000"/>
              <a:t>JCDL’11</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itle 1"/>
          <p:cNvSpPr>
            <a:spLocks noGrp="1"/>
          </p:cNvSpPr>
          <p:nvPr>
            <p:ph type="title"/>
          </p:nvPr>
        </p:nvSpPr>
        <p:spPr>
          <a:xfrm>
            <a:off x="609600" y="228600"/>
            <a:ext cx="7772400" cy="1143000"/>
          </a:xfrm>
        </p:spPr>
        <p:txBody>
          <a:bodyPr/>
          <a:lstStyle/>
          <a:p>
            <a:pPr eaLnBrk="1" hangingPunct="1"/>
            <a:r>
              <a:rPr lang="en-US">
                <a:solidFill>
                  <a:srgbClr val="FF0000"/>
                </a:solidFill>
              </a:rPr>
              <a:t>Collaboration recommendation</a:t>
            </a:r>
          </a:p>
        </p:txBody>
      </p:sp>
      <p:sp>
        <p:nvSpPr>
          <p:cNvPr id="231427" name="Content Placeholder 2"/>
          <p:cNvSpPr>
            <a:spLocks noGrp="1"/>
          </p:cNvSpPr>
          <p:nvPr>
            <p:ph idx="1"/>
          </p:nvPr>
        </p:nvSpPr>
        <p:spPr>
          <a:xfrm>
            <a:off x="685800" y="1524000"/>
            <a:ext cx="7772400" cy="4114800"/>
          </a:xfrm>
        </p:spPr>
        <p:txBody>
          <a:bodyPr/>
          <a:lstStyle/>
          <a:p>
            <a:pPr eaLnBrk="1" hangingPunct="1"/>
            <a:r>
              <a:rPr lang="en-US" sz="2400"/>
              <a:t>Metadata of authors and coauthors and topics of interest (similar to expert recommendation)</a:t>
            </a:r>
          </a:p>
          <a:p>
            <a:pPr eaLnBrk="1" hangingPunct="1"/>
            <a:r>
              <a:rPr lang="en-US" sz="2400"/>
              <a:t>Use social network and topics to recommend collaborators of collaborators (FOF)</a:t>
            </a:r>
          </a:p>
          <a:p>
            <a:pPr eaLnBrk="1" hangingPunct="1"/>
            <a:r>
              <a:rPr lang="en-US" sz="2400"/>
              <a:t>Devise SN index and ranking scheme</a:t>
            </a:r>
          </a:p>
          <a:p>
            <a:pPr eaLnBrk="1" hangingPunct="1"/>
            <a:r>
              <a:rPr lang="en-US" sz="2400"/>
              <a:t>Explore models of vertex similarity</a:t>
            </a:r>
          </a:p>
          <a:p>
            <a:pPr eaLnBrk="1" hangingPunct="1"/>
            <a:r>
              <a:rPr lang="en-US" sz="2400"/>
              <a:t>Built on SeerSuite</a:t>
            </a:r>
          </a:p>
          <a:p>
            <a:pPr eaLnBrk="1" hangingPunct="1"/>
            <a:endParaRPr lang="en-US" sz="2400"/>
          </a:p>
          <a:p>
            <a:pPr eaLnBrk="1" hangingPunct="1"/>
            <a:r>
              <a:rPr lang="en-US" sz="2400"/>
              <a:t>Other recommendations?</a:t>
            </a:r>
          </a:p>
          <a:p>
            <a:pPr lvl="1" eaLnBrk="1" hangingPunct="1"/>
            <a:r>
              <a:rPr lang="en-US" sz="2000"/>
              <a:t>Experimental methods</a:t>
            </a:r>
          </a:p>
          <a:p>
            <a:pPr lvl="1" eaLnBrk="1" hangingPunct="1"/>
            <a:r>
              <a:rPr lang="en-US" sz="2000"/>
              <a:t>Chemicals?</a:t>
            </a:r>
          </a:p>
          <a:p>
            <a:pPr eaLnBrk="1" hangingPunct="1">
              <a:buFontTx/>
              <a:buNone/>
            </a:pPr>
            <a:endParaRPr lang="en-US"/>
          </a:p>
          <a:p>
            <a:pPr eaLnBrk="1" hangingPunct="1"/>
            <a:endParaRPr lang="en-US"/>
          </a:p>
        </p:txBody>
      </p:sp>
      <p:sp>
        <p:nvSpPr>
          <p:cNvPr id="231428" name="TextBox 3"/>
          <p:cNvSpPr txBox="1">
            <a:spLocks noChangeArrowheads="1"/>
          </p:cNvSpPr>
          <p:nvPr/>
        </p:nvSpPr>
        <p:spPr bwMode="auto">
          <a:xfrm>
            <a:off x="6172200" y="4808538"/>
            <a:ext cx="1905000" cy="830262"/>
          </a:xfrm>
          <a:prstGeom prst="rect">
            <a:avLst/>
          </a:prstGeom>
          <a:noFill/>
          <a:ln w="9525">
            <a:noFill/>
            <a:miter lim="800000"/>
            <a:headEnd/>
            <a:tailEnd/>
          </a:ln>
        </p:spPr>
        <p:txBody>
          <a:bodyPr>
            <a:prstTxWarp prst="textNoShape">
              <a:avLst/>
            </a:prstTxWarp>
            <a:spAutoFit/>
          </a:bodyPr>
          <a:lstStyle/>
          <a:p>
            <a:r>
              <a:rPr lang="en-US">
                <a:solidFill>
                  <a:srgbClr val="FF0000"/>
                </a:solidFill>
              </a:rPr>
              <a:t>Gou JCDL’00, </a:t>
            </a:r>
          </a:p>
          <a:p>
            <a:r>
              <a:rPr lang="en-US">
                <a:solidFill>
                  <a:srgbClr val="FF0000"/>
                </a:solidFill>
              </a:rPr>
              <a:t>Gou MIR’00 </a:t>
            </a:r>
          </a:p>
          <a:p>
            <a:r>
              <a:rPr lang="en-US">
                <a:solidFill>
                  <a:srgbClr val="FF0000"/>
                </a:solidFill>
              </a:rPr>
              <a:t>Chen JCDL’901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600200" y="212725"/>
            <a:ext cx="5562600" cy="549275"/>
          </a:xfrm>
          <a:prstGeom prst="rect">
            <a:avLst/>
          </a:prstGeom>
          <a:noFill/>
          <a:ln w="9525">
            <a:noFill/>
            <a:miter lim="800000"/>
            <a:headEnd/>
            <a:tailEnd/>
          </a:ln>
        </p:spPr>
        <p:txBody>
          <a:bodyPr>
            <a:prstTxWarp prst="textNoShape">
              <a:avLst/>
            </a:prstTxWarp>
            <a:spAutoFit/>
          </a:bodyPr>
          <a:lstStyle/>
          <a:p>
            <a:pPr>
              <a:spcBef>
                <a:spcPct val="50000"/>
              </a:spcBef>
            </a:pPr>
            <a:r>
              <a:rPr lang="en-US" sz="3000"/>
              <a:t>Challenges in Formula Search</a:t>
            </a:r>
            <a:endParaRPr lang="en-US"/>
          </a:p>
        </p:txBody>
      </p:sp>
      <p:sp>
        <p:nvSpPr>
          <p:cNvPr id="25603" name="Text Box 3"/>
          <p:cNvSpPr txBox="1">
            <a:spLocks noChangeArrowheads="1"/>
          </p:cNvSpPr>
          <p:nvPr/>
        </p:nvSpPr>
        <p:spPr bwMode="auto">
          <a:xfrm>
            <a:off x="457200" y="1317625"/>
            <a:ext cx="8305800" cy="3743325"/>
          </a:xfrm>
          <a:prstGeom prst="rect">
            <a:avLst/>
          </a:prstGeom>
          <a:noFill/>
          <a:ln w="9525">
            <a:noFill/>
            <a:miter lim="800000"/>
            <a:headEnd/>
            <a:tailEnd/>
          </a:ln>
        </p:spPr>
        <p:txBody>
          <a:bodyPr>
            <a:prstTxWarp prst="textNoShape">
              <a:avLst/>
            </a:prstTxWarp>
            <a:spAutoFit/>
          </a:bodyPr>
          <a:lstStyle/>
          <a:p>
            <a:r>
              <a:rPr lang="en-US"/>
              <a:t>How to identify a formula in scientific documents?</a:t>
            </a:r>
          </a:p>
          <a:p>
            <a:endParaRPr lang="en-US"/>
          </a:p>
          <a:p>
            <a:r>
              <a:rPr lang="en-US"/>
              <a:t>Non-Formula</a:t>
            </a:r>
          </a:p>
          <a:p>
            <a:r>
              <a:rPr lang="en-US" i="1"/>
              <a:t>“… This work was funded under </a:t>
            </a:r>
            <a:r>
              <a:rPr lang="en-US" b="1" i="1"/>
              <a:t>NIH </a:t>
            </a:r>
            <a:r>
              <a:rPr lang="en-US" i="1"/>
              <a:t>grants …”</a:t>
            </a:r>
          </a:p>
          <a:p>
            <a:r>
              <a:rPr lang="en-US" i="1"/>
              <a:t>“ … YSI 5301, Yellow Springs, </a:t>
            </a:r>
            <a:r>
              <a:rPr lang="en-US" b="1" i="1"/>
              <a:t>OH</a:t>
            </a:r>
            <a:r>
              <a:rPr lang="en-US" i="1"/>
              <a:t>, USA …”</a:t>
            </a:r>
          </a:p>
          <a:p>
            <a:r>
              <a:rPr lang="en-US" i="1"/>
              <a:t>“… action and disease. </a:t>
            </a:r>
            <a:r>
              <a:rPr lang="en-US" b="1" i="1"/>
              <a:t>He</a:t>
            </a:r>
            <a:r>
              <a:rPr lang="en-US" i="1"/>
              <a:t> has published over …”</a:t>
            </a:r>
          </a:p>
          <a:p>
            <a:endParaRPr lang="en-US" i="1"/>
          </a:p>
          <a:p>
            <a:r>
              <a:rPr lang="en-US"/>
              <a:t>Formula</a:t>
            </a:r>
          </a:p>
          <a:p>
            <a:r>
              <a:rPr lang="en-US" i="1"/>
              <a:t>“… such as hydroxyl radical </a:t>
            </a:r>
            <a:r>
              <a:rPr lang="en-US" b="1" i="1"/>
              <a:t>OH</a:t>
            </a:r>
            <a:r>
              <a:rPr lang="en-US" i="1"/>
              <a:t>, superoxide O2- …”</a:t>
            </a:r>
          </a:p>
          <a:p>
            <a:r>
              <a:rPr lang="en-US" i="1"/>
              <a:t>“ and the other </a:t>
            </a:r>
            <a:r>
              <a:rPr lang="en-US" b="1" i="1"/>
              <a:t>He</a:t>
            </a:r>
            <a:r>
              <a:rPr lang="en-US" i="1"/>
              <a:t> emissions scarcely changed …”</a:t>
            </a:r>
            <a:endParaRPr lang="en-US"/>
          </a:p>
        </p:txBody>
      </p:sp>
      <p:sp>
        <p:nvSpPr>
          <p:cNvPr id="25604" name="Text Box 4"/>
          <p:cNvSpPr txBox="1">
            <a:spLocks noChangeArrowheads="1"/>
          </p:cNvSpPr>
          <p:nvPr/>
        </p:nvSpPr>
        <p:spPr bwMode="auto">
          <a:xfrm>
            <a:off x="533400" y="5334000"/>
            <a:ext cx="7385050" cy="831850"/>
          </a:xfrm>
          <a:prstGeom prst="rect">
            <a:avLst/>
          </a:prstGeom>
          <a:solidFill>
            <a:schemeClr val="folHlink">
              <a:alpha val="29019"/>
            </a:schemeClr>
          </a:solidFill>
          <a:ln w="9525">
            <a:solidFill>
              <a:schemeClr val="tx1"/>
            </a:solidFill>
            <a:miter lim="800000"/>
            <a:headEnd/>
            <a:tailEnd/>
          </a:ln>
        </p:spPr>
        <p:txBody>
          <a:bodyPr wrap="none">
            <a:prstTxWarp prst="textNoShape">
              <a:avLst/>
            </a:prstTxWarp>
            <a:spAutoFit/>
          </a:bodyPr>
          <a:lstStyle/>
          <a:p>
            <a:r>
              <a:rPr lang="en-US"/>
              <a:t>Machine learning algorithms (SVM + CRF) yield high </a:t>
            </a:r>
          </a:p>
          <a:p>
            <a:r>
              <a:rPr lang="en-US"/>
              <a:t>accuracies for correct formula identification.</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p:cNvPicPr>
            <a:picLocks noChangeAspect="1" noChangeArrowheads="1"/>
          </p:cNvPicPr>
          <p:nvPr/>
        </p:nvPicPr>
        <p:blipFill>
          <a:blip r:embed="rId3"/>
          <a:srcRect/>
          <a:stretch>
            <a:fillRect/>
          </a:stretch>
        </p:blipFill>
        <p:spPr bwMode="auto">
          <a:xfrm>
            <a:off x="971550" y="142875"/>
            <a:ext cx="7181850" cy="6105525"/>
          </a:xfrm>
          <a:prstGeom prst="rect">
            <a:avLst/>
          </a:prstGeom>
          <a:noFill/>
          <a:ln w="9525">
            <a:noFill/>
            <a:miter lim="800000"/>
            <a:headEnd/>
            <a:tailEnd/>
          </a:ln>
        </p:spPr>
      </p:pic>
      <p:sp>
        <p:nvSpPr>
          <p:cNvPr id="5" name="Content Placeholder 2"/>
          <p:cNvSpPr txBox="1">
            <a:spLocks/>
          </p:cNvSpPr>
          <p:nvPr/>
        </p:nvSpPr>
        <p:spPr>
          <a:xfrm>
            <a:off x="1295400" y="6324600"/>
            <a:ext cx="7162800" cy="563563"/>
          </a:xfrm>
          <a:prstGeom prst="rect">
            <a:avLst/>
          </a:prstGeom>
        </p:spPr>
        <p:txBody>
          <a:bodyPr>
            <a:normAutofit/>
          </a:bodyPr>
          <a:lstStyle/>
          <a:p>
            <a:pPr marL="342900" indent="-342900" fontAlgn="auto">
              <a:spcBef>
                <a:spcPct val="20000"/>
              </a:spcBef>
              <a:spcAft>
                <a:spcPts val="0"/>
              </a:spcAft>
              <a:defRPr/>
            </a:pPr>
            <a:r>
              <a:rPr lang="en-US" dirty="0">
                <a:latin typeface="+mn-lt"/>
                <a:ea typeface="+mn-ea"/>
                <a:cs typeface="+mn-cs"/>
              </a:rPr>
              <a:t>Recommendation list and user’s topic of interest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6"/>
          <p:cNvPicPr>
            <a:picLocks noChangeAspect="1" noChangeArrowheads="1"/>
          </p:cNvPicPr>
          <p:nvPr/>
        </p:nvPicPr>
        <p:blipFill>
          <a:blip r:embed="rId3"/>
          <a:srcRect/>
          <a:stretch>
            <a:fillRect/>
          </a:stretch>
        </p:blipFill>
        <p:spPr bwMode="auto">
          <a:xfrm>
            <a:off x="0" y="76200"/>
            <a:ext cx="9134475" cy="5105400"/>
          </a:xfrm>
          <a:prstGeom prst="rect">
            <a:avLst/>
          </a:prstGeom>
          <a:noFill/>
          <a:ln w="9525">
            <a:noFill/>
            <a:miter lim="800000"/>
            <a:headEnd/>
            <a:tailEnd/>
          </a:ln>
        </p:spPr>
      </p:pic>
      <p:cxnSp>
        <p:nvCxnSpPr>
          <p:cNvPr id="10" name="Straight Connector 9"/>
          <p:cNvCxnSpPr/>
          <p:nvPr/>
        </p:nvCxnSpPr>
        <p:spPr>
          <a:xfrm rot="16200000" flipH="1">
            <a:off x="2016125" y="2590800"/>
            <a:ext cx="518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81000" y="2209800"/>
            <a:ext cx="1143000" cy="1371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Rounded Rectangle 12"/>
          <p:cNvSpPr/>
          <p:nvPr/>
        </p:nvSpPr>
        <p:spPr>
          <a:xfrm>
            <a:off x="4800600" y="2209800"/>
            <a:ext cx="1143000" cy="1371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ounded Rectangle 13"/>
          <p:cNvSpPr/>
          <p:nvPr/>
        </p:nvSpPr>
        <p:spPr>
          <a:xfrm>
            <a:off x="1828800" y="1752600"/>
            <a:ext cx="23622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Content Placeholder 2"/>
          <p:cNvSpPr txBox="1">
            <a:spLocks/>
          </p:cNvSpPr>
          <p:nvPr/>
        </p:nvSpPr>
        <p:spPr>
          <a:xfrm>
            <a:off x="533400" y="5562600"/>
            <a:ext cx="8229600" cy="563563"/>
          </a:xfrm>
          <a:prstGeom prst="rect">
            <a:avLst/>
          </a:prstGeom>
        </p:spPr>
        <p:txBody>
          <a:bodyPr/>
          <a:lstStyle/>
          <a:p>
            <a:pPr marL="342900" indent="-342900" fontAlgn="auto">
              <a:spcBef>
                <a:spcPct val="20000"/>
              </a:spcBef>
              <a:spcAft>
                <a:spcPts val="0"/>
              </a:spcAft>
              <a:buFont typeface="Arial" pitchFamily="34" charset="0"/>
              <a:buChar char="•"/>
              <a:defRPr/>
            </a:pPr>
            <a:r>
              <a:rPr lang="en-US" dirty="0">
                <a:latin typeface="+mn-lt"/>
                <a:ea typeface="+mn-ea"/>
                <a:cs typeface="+mn-cs"/>
              </a:rPr>
              <a:t>Users refine the recommend list by clicking on their topic of interest. (left: refined by “query processing”, right: default recommendation list)</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7570" name="Picture 3"/>
          <p:cNvPicPr>
            <a:picLocks noChangeAspect="1" noChangeArrowheads="1"/>
          </p:cNvPicPr>
          <p:nvPr/>
        </p:nvPicPr>
        <p:blipFill>
          <a:blip r:embed="rId3"/>
          <a:srcRect/>
          <a:stretch>
            <a:fillRect/>
          </a:stretch>
        </p:blipFill>
        <p:spPr bwMode="auto">
          <a:xfrm>
            <a:off x="1071563" y="76200"/>
            <a:ext cx="6700837" cy="5780088"/>
          </a:xfrm>
          <a:prstGeom prst="rect">
            <a:avLst/>
          </a:prstGeom>
          <a:noFill/>
          <a:ln w="9525">
            <a:noFill/>
            <a:miter lim="800000"/>
            <a:headEnd/>
            <a:tailEnd/>
          </a:ln>
        </p:spPr>
      </p:pic>
      <p:sp>
        <p:nvSpPr>
          <p:cNvPr id="6" name="Content Placeholder 2"/>
          <p:cNvSpPr txBox="1">
            <a:spLocks/>
          </p:cNvSpPr>
          <p:nvPr/>
        </p:nvSpPr>
        <p:spPr>
          <a:xfrm>
            <a:off x="990600" y="5867400"/>
            <a:ext cx="6553200" cy="563563"/>
          </a:xfrm>
          <a:prstGeom prst="rect">
            <a:avLst/>
          </a:prstGeom>
        </p:spPr>
        <p:txBody>
          <a:bodyPr/>
          <a:lstStyle/>
          <a:p>
            <a:pPr marL="342900" indent="-342900" fontAlgn="auto">
              <a:spcBef>
                <a:spcPct val="20000"/>
              </a:spcBef>
              <a:spcAft>
                <a:spcPts val="0"/>
              </a:spcAft>
              <a:buFont typeface="Arial" pitchFamily="34" charset="0"/>
              <a:buChar char="•"/>
              <a:defRPr/>
            </a:pPr>
            <a:r>
              <a:rPr lang="en-US" dirty="0">
                <a:latin typeface="+mn-lt"/>
                <a:ea typeface="+mn-ea"/>
                <a:cs typeface="+mn-cs"/>
              </a:rPr>
              <a:t>How two potential collaborators are linked by common collaborators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9618" name="Title 1"/>
          <p:cNvSpPr>
            <a:spLocks noGrp="1"/>
          </p:cNvSpPr>
          <p:nvPr>
            <p:ph type="title"/>
          </p:nvPr>
        </p:nvSpPr>
        <p:spPr>
          <a:xfrm>
            <a:off x="685800" y="152400"/>
            <a:ext cx="7772400" cy="1143000"/>
          </a:xfrm>
        </p:spPr>
        <p:txBody>
          <a:bodyPr/>
          <a:lstStyle/>
          <a:p>
            <a:pPr eaLnBrk="1" hangingPunct="1"/>
            <a:r>
              <a:rPr lang="en-US"/>
              <a:t>CollabSeer Framework</a:t>
            </a:r>
          </a:p>
        </p:txBody>
      </p:sp>
      <p:pic>
        <p:nvPicPr>
          <p:cNvPr id="239619" name="Picture 4"/>
          <p:cNvPicPr>
            <a:picLocks noChangeAspect="1" noChangeArrowheads="1"/>
          </p:cNvPicPr>
          <p:nvPr/>
        </p:nvPicPr>
        <p:blipFill>
          <a:blip r:embed="rId3"/>
          <a:srcRect/>
          <a:stretch>
            <a:fillRect/>
          </a:stretch>
        </p:blipFill>
        <p:spPr bwMode="auto">
          <a:xfrm>
            <a:off x="1371600" y="1282700"/>
            <a:ext cx="6345238" cy="5422900"/>
          </a:xfrm>
          <a:prstGeom prst="rect">
            <a:avLst/>
          </a:prstGeom>
          <a:noFill/>
          <a:ln w="9525">
            <a:noFill/>
            <a:miter lim="800000"/>
            <a:headEnd/>
            <a:tailEnd/>
          </a:ln>
        </p:spPr>
      </p:pic>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3"/>
          <p:cNvPicPr>
            <a:picLocks noChangeAspect="1" noChangeArrowheads="1"/>
          </p:cNvPicPr>
          <p:nvPr/>
        </p:nvPicPr>
        <p:blipFill>
          <a:blip r:embed="rId2"/>
          <a:srcRect/>
          <a:stretch>
            <a:fillRect/>
          </a:stretch>
        </p:blipFill>
        <p:spPr bwMode="auto">
          <a:xfrm>
            <a:off x="233363" y="609600"/>
            <a:ext cx="8301037" cy="6019800"/>
          </a:xfrm>
          <a:prstGeom prst="rect">
            <a:avLst/>
          </a:prstGeom>
          <a:noFill/>
          <a:ln w="9525">
            <a:noFill/>
            <a:miter lim="800000"/>
            <a:headEnd/>
            <a:tailEnd/>
          </a:ln>
        </p:spPr>
      </p:pic>
      <p:sp>
        <p:nvSpPr>
          <p:cNvPr id="241667" name="TextBox 2"/>
          <p:cNvSpPr txBox="1">
            <a:spLocks noChangeArrowheads="1"/>
          </p:cNvSpPr>
          <p:nvPr/>
        </p:nvSpPr>
        <p:spPr bwMode="auto">
          <a:xfrm>
            <a:off x="4572000" y="152400"/>
            <a:ext cx="3870325" cy="400050"/>
          </a:xfrm>
          <a:prstGeom prst="rect">
            <a:avLst/>
          </a:prstGeom>
          <a:noFill/>
          <a:ln w="9525">
            <a:noFill/>
            <a:miter lim="800000"/>
            <a:headEnd/>
            <a:tailEnd/>
          </a:ln>
        </p:spPr>
        <p:txBody>
          <a:bodyPr wrap="none">
            <a:prstTxWarp prst="textNoShape">
              <a:avLst/>
            </a:prstTxWarp>
            <a:spAutoFit/>
          </a:bodyPr>
          <a:lstStyle/>
          <a:p>
            <a:r>
              <a:rPr lang="en-US" sz="2000"/>
              <a:t>WWW ‘10, CIKM ’10, WSDM ‘11</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p:cNvPicPr>
            <a:picLocks noChangeAspect="1" noChangeArrowheads="1"/>
          </p:cNvPicPr>
          <p:nvPr/>
        </p:nvPicPr>
        <p:blipFill>
          <a:blip r:embed="rId2"/>
          <a:srcRect/>
          <a:stretch>
            <a:fillRect/>
          </a:stretch>
        </p:blipFill>
        <p:spPr bwMode="auto">
          <a:xfrm>
            <a:off x="152400" y="304800"/>
            <a:ext cx="8839200" cy="6357938"/>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p:cNvSpPr>
          <p:nvPr>
            <p:ph type="title"/>
          </p:nvPr>
        </p:nvSpPr>
        <p:spPr>
          <a:xfrm>
            <a:off x="484188" y="0"/>
            <a:ext cx="8228012" cy="762000"/>
          </a:xfrm>
          <a:noFill/>
        </p:spPr>
        <p:txBody>
          <a:bodyPr lIns="0" tIns="35268"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FF0000"/>
                </a:solidFill>
              </a:rPr>
              <a:t>Expert Search</a:t>
            </a:r>
            <a:endParaRPr lang="en-US"/>
          </a:p>
        </p:txBody>
      </p:sp>
      <p:sp>
        <p:nvSpPr>
          <p:cNvPr id="270339" name="Text Box 3"/>
          <p:cNvSpPr txBox="1">
            <a:spLocks noChangeArrowheads="1"/>
          </p:cNvSpPr>
          <p:nvPr/>
        </p:nvSpPr>
        <p:spPr bwMode="auto">
          <a:xfrm>
            <a:off x="1450975" y="6337300"/>
            <a:ext cx="6429375" cy="393700"/>
          </a:xfrm>
          <a:prstGeom prst="rect">
            <a:avLst/>
          </a:prstGeom>
          <a:noFill/>
          <a:ln w="9525">
            <a:noFill/>
            <a:miter lim="800000"/>
            <a:headEnd/>
            <a:tailEnd/>
          </a:ln>
        </p:spPr>
        <p:txBody>
          <a:bodyPr lIns="82945" tIns="41473" rIns="82945" bIns="41473">
            <a:prstTxWarp prst="textNoShape">
              <a:avLst/>
            </a:prstTxWarp>
            <a:spAutoFit/>
          </a:bodyPr>
          <a:lstStyle/>
          <a:p>
            <a:pPr defTabSz="414338" hangingPunct="0">
              <a:lnSpc>
                <a:spcPct val="93000"/>
              </a:lnSpc>
              <a:buClr>
                <a:srgbClr val="000000"/>
              </a:buClr>
              <a:buSzPct val="100000"/>
              <a:buFont typeface="Times New Roman" charset="0"/>
              <a:buChar char="•"/>
            </a:pPr>
            <a:r>
              <a:rPr lang="en-US" sz="2200">
                <a:hlinkClick r:id="rId3"/>
              </a:rPr>
              <a:t>Expert search </a:t>
            </a:r>
            <a:r>
              <a:rPr lang="en-US" sz="2200"/>
              <a:t>for authors, currently in alpha</a:t>
            </a:r>
          </a:p>
        </p:txBody>
      </p:sp>
      <p:pic>
        <p:nvPicPr>
          <p:cNvPr id="270340" name="Picture 5" descr="Picture 2"/>
          <p:cNvPicPr>
            <a:picLocks noChangeAspect="1" noChangeArrowheads="1"/>
          </p:cNvPicPr>
          <p:nvPr/>
        </p:nvPicPr>
        <p:blipFill>
          <a:blip r:embed="rId4"/>
          <a:srcRect/>
          <a:stretch>
            <a:fillRect/>
          </a:stretch>
        </p:blipFill>
        <p:spPr bwMode="auto">
          <a:xfrm>
            <a:off x="1689100" y="762000"/>
            <a:ext cx="6191250" cy="5434013"/>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p:cNvSpPr>
          <p:nvPr>
            <p:ph type="title"/>
          </p:nvPr>
        </p:nvSpPr>
        <p:spPr>
          <a:xfrm>
            <a:off x="484188" y="0"/>
            <a:ext cx="8228012" cy="762000"/>
          </a:xfrm>
          <a:noFill/>
        </p:spPr>
        <p:txBody>
          <a:bodyPr lIns="0" tIns="35268" rIns="0" bIns="0"/>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600">
                <a:solidFill>
                  <a:srgbClr val="FF0000"/>
                </a:solidFill>
              </a:rPr>
              <a:t>Expert Search</a:t>
            </a:r>
            <a:endParaRPr lang="en-US"/>
          </a:p>
        </p:txBody>
      </p:sp>
      <p:sp>
        <p:nvSpPr>
          <p:cNvPr id="272387" name="Text Box 3"/>
          <p:cNvSpPr txBox="1">
            <a:spLocks noChangeArrowheads="1"/>
          </p:cNvSpPr>
          <p:nvPr/>
        </p:nvSpPr>
        <p:spPr bwMode="auto">
          <a:xfrm>
            <a:off x="1450975" y="5943600"/>
            <a:ext cx="6429375" cy="393700"/>
          </a:xfrm>
          <a:prstGeom prst="rect">
            <a:avLst/>
          </a:prstGeom>
          <a:noFill/>
          <a:ln w="9525">
            <a:noFill/>
            <a:miter lim="800000"/>
            <a:headEnd/>
            <a:tailEnd/>
          </a:ln>
        </p:spPr>
        <p:txBody>
          <a:bodyPr lIns="82945" tIns="41473" rIns="82945" bIns="41473">
            <a:prstTxWarp prst="textNoShape">
              <a:avLst/>
            </a:prstTxWarp>
            <a:spAutoFit/>
          </a:bodyPr>
          <a:lstStyle/>
          <a:p>
            <a:pPr defTabSz="414338" hangingPunct="0">
              <a:lnSpc>
                <a:spcPct val="93000"/>
              </a:lnSpc>
              <a:buClr>
                <a:srgbClr val="000000"/>
              </a:buClr>
              <a:buSzPct val="100000"/>
              <a:buFont typeface="Times New Roman" charset="0"/>
              <a:buChar char="•"/>
            </a:pPr>
            <a:r>
              <a:rPr lang="en-US" sz="2200">
                <a:hlinkClick r:id="rId3"/>
              </a:rPr>
              <a:t>Expert search </a:t>
            </a:r>
            <a:r>
              <a:rPr lang="en-US" sz="2200"/>
              <a:t>for authors, currently in alpha</a:t>
            </a:r>
          </a:p>
        </p:txBody>
      </p:sp>
      <p:pic>
        <p:nvPicPr>
          <p:cNvPr id="272388" name="Picture 5" descr="Picture 1"/>
          <p:cNvPicPr>
            <a:picLocks noChangeAspect="1" noChangeArrowheads="1"/>
          </p:cNvPicPr>
          <p:nvPr/>
        </p:nvPicPr>
        <p:blipFill>
          <a:blip r:embed="rId4"/>
          <a:srcRect/>
          <a:stretch>
            <a:fillRect/>
          </a:stretch>
        </p:blipFill>
        <p:spPr bwMode="auto">
          <a:xfrm>
            <a:off x="1450975" y="762000"/>
            <a:ext cx="5559425" cy="5132388"/>
          </a:xfrm>
          <a:prstGeom prst="rect">
            <a:avLst/>
          </a:prstGeom>
          <a:noFill/>
          <a:ln w="9525">
            <a:noFill/>
            <a:miter lim="800000"/>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2514600" y="228600"/>
            <a:ext cx="4572000" cy="646113"/>
          </a:xfrm>
          <a:prstGeom prst="rect">
            <a:avLst/>
          </a:prstGeom>
          <a:noFill/>
          <a:ln w="9525">
            <a:noFill/>
            <a:miter lim="800000"/>
            <a:headEnd/>
            <a:tailEnd/>
          </a:ln>
        </p:spPr>
        <p:txBody>
          <a:bodyPr>
            <a:prstTxWarp prst="textNoShape">
              <a:avLst/>
            </a:prstTxWarp>
            <a:spAutoFit/>
          </a:bodyPr>
          <a:lstStyle/>
          <a:p>
            <a:pPr algn="ctr">
              <a:spcBef>
                <a:spcPct val="50000"/>
              </a:spcBef>
            </a:pPr>
            <a:r>
              <a:rPr lang="en-US" sz="3600">
                <a:solidFill>
                  <a:srgbClr val="3366FF"/>
                </a:solidFill>
              </a:rPr>
              <a:t>Future Work </a:t>
            </a:r>
            <a:endParaRPr lang="en-US" sz="3200">
              <a:solidFill>
                <a:srgbClr val="3366FF"/>
              </a:solidFill>
            </a:endParaRPr>
          </a:p>
        </p:txBody>
      </p:sp>
      <p:sp>
        <p:nvSpPr>
          <p:cNvPr id="117763" name="Text Box 9"/>
          <p:cNvSpPr txBox="1">
            <a:spLocks noChangeArrowheads="1"/>
          </p:cNvSpPr>
          <p:nvPr/>
        </p:nvSpPr>
        <p:spPr bwMode="auto">
          <a:xfrm>
            <a:off x="609600" y="1143000"/>
            <a:ext cx="7010400" cy="4524315"/>
          </a:xfrm>
          <a:prstGeom prst="rect">
            <a:avLst/>
          </a:prstGeom>
          <a:noFill/>
          <a:ln w="9525">
            <a:noFill/>
            <a:miter lim="800000"/>
            <a:headEnd/>
            <a:tailEnd/>
          </a:ln>
        </p:spPr>
        <p:txBody>
          <a:bodyPr>
            <a:prstTxWarp prst="textNoShape">
              <a:avLst/>
            </a:prstTxWarp>
            <a:spAutoFit/>
          </a:bodyPr>
          <a:lstStyle/>
          <a:p>
            <a:r>
              <a:rPr lang="en-US" sz="2000" i="1" u="sng" dirty="0"/>
              <a:t>Lots of interesting work to do! Few computer and information scientists involved.</a:t>
            </a:r>
          </a:p>
          <a:p>
            <a:pPr>
              <a:buFontTx/>
              <a:buChar char="•"/>
            </a:pPr>
            <a:endParaRPr lang="en-US" sz="2000" dirty="0"/>
          </a:p>
          <a:p>
            <a:pPr>
              <a:buFontTx/>
              <a:buChar char="•"/>
            </a:pPr>
            <a:r>
              <a:rPr lang="en-US" sz="2000" dirty="0"/>
              <a:t> Improved search features for tables, chemical formula and figures.</a:t>
            </a:r>
          </a:p>
          <a:p>
            <a:pPr>
              <a:buFontTx/>
              <a:buChar char="•"/>
            </a:pPr>
            <a:r>
              <a:rPr lang="en-US" sz="2000" dirty="0"/>
              <a:t> Acquisitions – web based documents and data</a:t>
            </a:r>
          </a:p>
          <a:p>
            <a:pPr>
              <a:buFontTx/>
              <a:buChar char="•"/>
            </a:pPr>
            <a:r>
              <a:rPr lang="en-US" sz="2000" dirty="0"/>
              <a:t> Chemical </a:t>
            </a:r>
            <a:r>
              <a:rPr lang="en-US" sz="2000" dirty="0" err="1"/>
              <a:t>subgraph</a:t>
            </a:r>
            <a:r>
              <a:rPr lang="en-US" sz="2000" dirty="0"/>
              <a:t> &amp; 3D graph search</a:t>
            </a:r>
          </a:p>
          <a:p>
            <a:pPr>
              <a:buFontTx/>
              <a:buChar char="•"/>
            </a:pPr>
            <a:r>
              <a:rPr lang="en-US" sz="2000" dirty="0"/>
              <a:t> Fundamental chemical graph representation analysis</a:t>
            </a:r>
          </a:p>
          <a:p>
            <a:pPr>
              <a:buFontTx/>
              <a:buChar char="•"/>
            </a:pPr>
            <a:r>
              <a:rPr lang="en-US" sz="2000" dirty="0"/>
              <a:t> Table data storage and access</a:t>
            </a:r>
          </a:p>
          <a:p>
            <a:pPr>
              <a:buFontTx/>
              <a:buChar char="•"/>
            </a:pPr>
            <a:r>
              <a:rPr lang="en-US" sz="2000" dirty="0"/>
              <a:t> New data search</a:t>
            </a:r>
          </a:p>
          <a:p>
            <a:pPr lvl="1">
              <a:buFontTx/>
              <a:buChar char="•"/>
            </a:pPr>
            <a:r>
              <a:rPr lang="en-US" sz="2000" dirty="0"/>
              <a:t> spectra, experimental methods, instrumentation</a:t>
            </a:r>
          </a:p>
          <a:p>
            <a:pPr>
              <a:buFontTx/>
              <a:buChar char="•"/>
            </a:pPr>
            <a:r>
              <a:rPr lang="en-US" sz="2000" dirty="0"/>
              <a:t> Semantic chemical graphs and information</a:t>
            </a:r>
          </a:p>
          <a:p>
            <a:pPr>
              <a:buFontTx/>
              <a:buChar char="•"/>
            </a:pPr>
            <a:r>
              <a:rPr lang="en-US" dirty="0"/>
              <a:t> </a:t>
            </a:r>
            <a:r>
              <a:rPr lang="en-US" sz="2000" dirty="0"/>
              <a:t>Search integration of all features</a:t>
            </a:r>
          </a:p>
          <a:p>
            <a:pPr>
              <a:buFontTx/>
              <a:buChar char="•"/>
            </a:pPr>
            <a:r>
              <a:rPr lang="en-US" sz="2000" dirty="0"/>
              <a:t> Collaboration and expert recommendation</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3124200" y="381000"/>
            <a:ext cx="3505200" cy="553998"/>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3000" dirty="0"/>
              <a:t>Recent publications</a:t>
            </a:r>
            <a:endParaRPr lang="en-US" dirty="0"/>
          </a:p>
        </p:txBody>
      </p:sp>
      <p:sp>
        <p:nvSpPr>
          <p:cNvPr id="5" name="TextBox 4"/>
          <p:cNvSpPr txBox="1"/>
          <p:nvPr/>
        </p:nvSpPr>
        <p:spPr>
          <a:xfrm>
            <a:off x="228600" y="1828800"/>
            <a:ext cx="8174083" cy="461665"/>
          </a:xfrm>
          <a:prstGeom prst="rect">
            <a:avLst/>
          </a:prstGeom>
          <a:noFill/>
        </p:spPr>
        <p:txBody>
          <a:bodyPr wrap="none" rtlCol="0">
            <a:spAutoFit/>
          </a:bodyPr>
          <a:lstStyle/>
          <a:p>
            <a:r>
              <a:rPr lang="en-US" dirty="0"/>
              <a:t>Please see homepages of C. Lee Giles and </a:t>
            </a:r>
            <a:r>
              <a:rPr lang="en-US" dirty="0" err="1"/>
              <a:t>Prasenjit</a:t>
            </a:r>
            <a:r>
              <a:rPr lang="en-US" dirty="0"/>
              <a:t> </a:t>
            </a:r>
            <a:r>
              <a:rPr lang="en-US" dirty="0" err="1"/>
              <a:t>Mitra</a:t>
            </a:r>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152400"/>
            <a:ext cx="7772400" cy="838200"/>
          </a:xfrm>
        </p:spPr>
        <p:txBody>
          <a:bodyPr/>
          <a:lstStyle/>
          <a:p>
            <a:pPr eaLnBrk="1" hangingPunct="1"/>
            <a:r>
              <a:rPr lang="en-US"/>
              <a:t>Segmenting chemical names</a:t>
            </a:r>
          </a:p>
        </p:txBody>
      </p:sp>
      <p:sp>
        <p:nvSpPr>
          <p:cNvPr id="27651" name="Rectangle 3"/>
          <p:cNvSpPr>
            <a:spLocks noGrp="1" noChangeArrowheads="1"/>
          </p:cNvSpPr>
          <p:nvPr>
            <p:ph type="body" idx="1"/>
          </p:nvPr>
        </p:nvSpPr>
        <p:spPr>
          <a:xfrm>
            <a:off x="685800" y="1295400"/>
            <a:ext cx="7772400" cy="4114800"/>
          </a:xfrm>
        </p:spPr>
        <p:txBody>
          <a:bodyPr/>
          <a:lstStyle/>
          <a:p>
            <a:pPr eaLnBrk="1" hangingPunct="1">
              <a:lnSpc>
                <a:spcPct val="80000"/>
              </a:lnSpc>
            </a:pPr>
            <a:r>
              <a:rPr lang="en-US" altLang="zh-CN" sz="2400">
                <a:ea typeface="宋体" charset="-122"/>
                <a:cs typeface="宋体" charset="-122"/>
              </a:rPr>
              <a:t>Goal: to discover semantically meaningful sub-terms in chemical names</a:t>
            </a:r>
          </a:p>
          <a:p>
            <a:pPr lvl="1" eaLnBrk="1" hangingPunct="1">
              <a:lnSpc>
                <a:spcPct val="80000"/>
              </a:lnSpc>
            </a:pPr>
            <a:r>
              <a:rPr lang="en-US" altLang="zh-CN" sz="1800">
                <a:ea typeface="宋体" charset="-122"/>
                <a:cs typeface="宋体" charset="-122"/>
              </a:rPr>
              <a:t>Methylethyl alcohol</a:t>
            </a:r>
          </a:p>
          <a:p>
            <a:pPr lvl="1" eaLnBrk="1" hangingPunct="1">
              <a:lnSpc>
                <a:spcPct val="80000"/>
              </a:lnSpc>
            </a:pPr>
            <a:r>
              <a:rPr lang="en-US" altLang="zh-CN" sz="1800">
                <a:ea typeface="宋体" charset="-122"/>
                <a:cs typeface="宋体" charset="-122"/>
              </a:rPr>
              <a:t>methionylglutaminylarginyltyrosylglutamylserylleucyl phenylalanylalanylglutaminylleucyllysylglutamylarginyl lysylglutamylglycylalanylphenylalanylvalylprolylphenyl alanylvalylthreonylleucylglycylaspartylprolylglycylisol eucylglutamylglutaminylserylleucyllysylisoleucylaspartyl threonylleucylisoleucylglutamylalanylglycylalanylaspartyl alanylleucylglutamylleucylglycylisoleucylprolylphenyl alanylserylaspartylprolylleucylalanylaspartylglycylprolyl threonylisoleucylglutaminylasparaginylalanylthreonylleucyl arginylalanylphenylalanylalanylalanylglycylvalylthreonyl prolylalanylglutaminylcysteinylphenylalanylglutamyl methionylleucylalanylleucylisoleucylarginylglutaminyllysyl histidylprolylthreonylisoleucylprolylisoleucylglycylleucyl leucylmethionyltyrosylalanylasparaginylleucylvalylphenyl alanylasparaginyllysylglycylisoleucylaspartylglutamylphenyl alanyltyrosylalanylglutaminylcysteinylglutamyllysylvalyl glycylvalylaspartylserylvalylleucylvalylalanylaspartylvalyl prolylvalylglutaminylglutamylserylalanylprolylphenylalanyl arginylglutaminylalanylalanylleucylarginylhistidylasparaginyl valylalanylprolylisoleucylphenylalanylisoleucylcysteinyl prolylprolylaspartylalanylaspartylaspartylaspartylleucyl leucylarginylglutaminylisoleucylalanylseryltyrosylglycyl arginylglycyltyrosylthreonyltyrosylleucylleucylserylarginyl alanylglycylvalylthreonylglycylalanylglutamylasparaginyl arginylalanylalanylleucylprolylleucylasparaginylhistidyl leucylvalylalanyllysylleucyllysylglutamyltyrosylasparaginyl alanylalanylprolylprolylleucylglutaminylglycylphenylalanyl glycylisoleucylserylalanylprolylaspartylglutaminylvalyllysyl alanylalanylisoleucylaspartylalanylglycylalanylalanylglycyl alanylisoleucylserylglycylserylalanylisoleucylvalyllysylisol eucylisoleucylglutamylglutaminylhistidylasparaginylisoleucyl glutamylprolylglutamyllysylmethionylleucylalanylalanylleucyl lysylvalylphenylalanylvalylglutaminylprolylmethionyllysyl alanylalanylthreonylarginylserine</a:t>
            </a:r>
            <a:r>
              <a:rPr lang="en-US" altLang="zh-CN" sz="900">
                <a:ea typeface="宋体" charset="-122"/>
                <a:cs typeface="宋体" charset="-122"/>
              </a:rPr>
              <a:t> </a:t>
            </a:r>
          </a:p>
          <a:p>
            <a:pPr lvl="1" eaLnBrk="1" hangingPunct="1">
              <a:lnSpc>
                <a:spcPct val="80000"/>
              </a:lnSpc>
            </a:pPr>
            <a:endParaRPr lang="en-US" altLang="zh-CN" sz="900">
              <a:ea typeface="宋体" charset="-122"/>
              <a:cs typeface="宋体" charset="-122"/>
            </a:endParaRPr>
          </a:p>
          <a:p>
            <a:pPr lvl="1" eaLnBrk="1" hangingPunct="1">
              <a:lnSpc>
                <a:spcPct val="80000"/>
              </a:lnSpc>
            </a:pPr>
            <a:endParaRPr lang="en-US" sz="900"/>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6015</TotalTime>
  <Words>6436</Words>
  <Application>Microsoft Macintosh PowerPoint</Application>
  <PresentationFormat>On-screen Show (4:3)</PresentationFormat>
  <Paragraphs>1054</Paragraphs>
  <Slides>89</Slides>
  <Notes>86</Notes>
  <HiddenSlides>9</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89</vt:i4>
      </vt:variant>
    </vt:vector>
  </HeadingPairs>
  <TitlesOfParts>
    <vt:vector size="103" baseType="lpstr">
      <vt:lpstr>ＭＳ Ｐゴシック</vt:lpstr>
      <vt:lpstr>Arial</vt:lpstr>
      <vt:lpstr>Calibri</vt:lpstr>
      <vt:lpstr>Courier New</vt:lpstr>
      <vt:lpstr>DejaVu Sans</vt:lpstr>
      <vt:lpstr>Helvetica</vt:lpstr>
      <vt:lpstr>Perpetua</vt:lpstr>
      <vt:lpstr>宋体</vt:lpstr>
      <vt:lpstr>Tahoma</vt:lpstr>
      <vt:lpstr>Times New Roman</vt:lpstr>
      <vt:lpstr>Wingdings</vt:lpstr>
      <vt:lpstr>Blank Presentation</vt:lpstr>
      <vt:lpstr>Equation</vt:lpstr>
      <vt:lpstr>Visio</vt:lpstr>
      <vt:lpstr>A Search Engine and Repository for eChemistry </vt:lpstr>
      <vt:lpstr>ChemXSeer Contributors/Collaborators: recent past and present (incomplete list)</vt:lpstr>
      <vt:lpstr>PowerPoint Presentation</vt:lpstr>
      <vt:lpstr>PowerPoint Presentation</vt:lpstr>
      <vt:lpstr>How will we get metadata?</vt:lpstr>
      <vt:lpstr>PowerPoint Presentation</vt:lpstr>
      <vt:lpstr>PowerPoint Presentation</vt:lpstr>
      <vt:lpstr>PowerPoint Presentation</vt:lpstr>
      <vt:lpstr>Segmenting chemical names</vt:lpstr>
      <vt:lpstr>PowerPoint Presentation</vt:lpstr>
      <vt:lpstr>Chemical Entity Extraction and Tagging</vt:lpstr>
      <vt:lpstr> Chemical Entity Tagging examples</vt:lpstr>
      <vt:lpstr>Independent Samples -Support Vector Machines</vt:lpstr>
      <vt:lpstr>Dependent Samples -Conditional Random Fields</vt:lpstr>
      <vt:lpstr>Dependent Samples -Conditional Random Fields</vt:lpstr>
      <vt:lpstr>Imbalanced Data Classification and Tagging</vt:lpstr>
      <vt:lpstr>Methods for Entity Extraction</vt:lpstr>
      <vt:lpstr>Hierarchical Conditional Random Fields</vt:lpstr>
      <vt:lpstr>Formula Tagging</vt:lpstr>
      <vt:lpstr>Text Pattern Mining and Segmentation</vt:lpstr>
      <vt:lpstr>Textual Chemical Molecule Information Indexing and Search</vt:lpstr>
      <vt:lpstr>Textual Chemical Molecule Information Indexing and Search</vt:lpstr>
      <vt:lpstr>Primitives for Formula Indexing</vt:lpstr>
      <vt:lpstr>Criteria of Feature Selection</vt:lpstr>
      <vt:lpstr>An Example for Formula Indexing</vt:lpstr>
      <vt:lpstr>Formula Search</vt:lpstr>
      <vt:lpstr>Formula Search substructure</vt:lpstr>
      <vt:lpstr>Formula Search -Query Models</vt:lpstr>
      <vt:lpstr>Ranking formulae</vt:lpstr>
      <vt:lpstr>Formula Search extended</vt:lpstr>
      <vt:lpstr>Architecture and Framework</vt:lpstr>
      <vt:lpstr>PowerPoint Presentation</vt:lpstr>
      <vt:lpstr>PowerPoint Presentation</vt:lpstr>
      <vt:lpstr>PowerPoint Presentation</vt:lpstr>
      <vt:lpstr>TableSeer</vt:lpstr>
      <vt:lpstr>TableSeer System  Architecture</vt:lpstr>
      <vt:lpstr>Page Box-Cutting Algorithm</vt:lpstr>
      <vt:lpstr>Sample Table Metadata Extracted File</vt:lpstr>
      <vt:lpstr>TableRank</vt:lpstr>
      <vt:lpstr>Term Weighting</vt:lpstr>
      <vt:lpstr>The Term Level</vt:lpstr>
      <vt:lpstr>Table Level Boost and Document Level Boost</vt:lpstr>
      <vt:lpstr>Table citation network</vt:lpstr>
      <vt:lpstr>An Example of the Citation Network</vt:lpstr>
      <vt:lpstr>Contribution</vt:lpstr>
      <vt:lpstr>Status of Table Search</vt:lpstr>
      <vt:lpstr>Automated Figure Data Extraction and Search</vt:lpstr>
      <vt:lpstr>PowerPoint Presentation</vt:lpstr>
      <vt:lpstr>Metadata &amp; data to extract:  2 Dimensional Plot</vt:lpstr>
      <vt:lpstr>Our Approach to Plot Data Extraction</vt:lpstr>
      <vt:lpstr>System Overview: Automatic Figure Information Extraction</vt:lpstr>
      <vt:lpstr>2D Plot Identification</vt:lpstr>
      <vt:lpstr>Image Segmentation to Detect Regions</vt:lpstr>
      <vt:lpstr>Tic Period Determination  </vt:lpstr>
      <vt:lpstr>PowerPoint Presentation</vt:lpstr>
      <vt:lpstr>PowerPoint Presentation</vt:lpstr>
      <vt:lpstr>Examples of Machine Learned Overlapping Points</vt:lpstr>
      <vt:lpstr>Optical Character Recognition &amp; Issues</vt:lpstr>
      <vt:lpstr>PowerPoint Presentation</vt:lpstr>
      <vt:lpstr>PowerPoint Presentation</vt:lpstr>
      <vt:lpstr>Our Approach to Plot Data Extraction</vt:lpstr>
      <vt:lpstr>System Management - web services</vt:lpstr>
      <vt:lpstr>Some Related Work</vt:lpstr>
      <vt:lpstr>Low level semantics. How does all this fit together?</vt:lpstr>
      <vt:lpstr>oreChem in ChemXSeer  Microsoft support: Penn State, Indiana, Cambridge, Southampton, Cornell, Los Alamos, Queensland</vt:lpstr>
      <vt:lpstr>PowerPoint Presentation</vt:lpstr>
      <vt:lpstr>Named Entity Extraction</vt:lpstr>
      <vt:lpstr>Object Reuse and Exchange - ORE  (Lagoze, et al.)</vt:lpstr>
      <vt:lpstr>oreChem in ChemXSeer </vt:lpstr>
      <vt:lpstr>Reuse Existing Standards</vt:lpstr>
      <vt:lpstr>Example of a Chemical</vt:lpstr>
      <vt:lpstr>System Overview</vt:lpstr>
      <vt:lpstr>OREChem ChemXSeer Data Model</vt:lpstr>
      <vt:lpstr>PowerPoint Presentation</vt:lpstr>
      <vt:lpstr>PowerPoint Presentation</vt:lpstr>
      <vt:lpstr>Possible new directions</vt:lpstr>
      <vt:lpstr>Enhanced Metadata Extraction</vt:lpstr>
      <vt:lpstr>PowerPoint Presentation</vt:lpstr>
      <vt:lpstr>Collaboration recommendation</vt:lpstr>
      <vt:lpstr>PowerPoint Presentation</vt:lpstr>
      <vt:lpstr>PowerPoint Presentation</vt:lpstr>
      <vt:lpstr>PowerPoint Presentation</vt:lpstr>
      <vt:lpstr>CollabSeer Framework</vt:lpstr>
      <vt:lpstr>PowerPoint Presentation</vt:lpstr>
      <vt:lpstr>PowerPoint Presentation</vt:lpstr>
      <vt:lpstr>Expert Search</vt:lpstr>
      <vt:lpstr>Expert Search</vt:lpstr>
      <vt:lpstr>PowerPoint Presentation</vt:lpstr>
      <vt:lpstr>PowerPoint Presentation</vt:lpstr>
    </vt:vector>
  </TitlesOfParts>
  <Company>L</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dc:creator>
  <cp:lastModifiedBy>Microsoft Office User</cp:lastModifiedBy>
  <cp:revision>864</cp:revision>
  <dcterms:created xsi:type="dcterms:W3CDTF">2011-11-10T15:33:44Z</dcterms:created>
  <dcterms:modified xsi:type="dcterms:W3CDTF">2019-12-09T04:14:40Z</dcterms:modified>
</cp:coreProperties>
</file>