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8.9-->
<p:presentation xmlns:r="http://schemas.openxmlformats.org/officeDocument/2006/relationships" xmlns:a="http://schemas.openxmlformats.org/drawingml/2006/main" xmlns:p="http://schemas.openxmlformats.org/presentationml/2006/main" saveSubsetFonts="1">
  <p:sldMasterIdLst>
    <p:sldMasterId id="2147483674" r:id="rId1"/>
    <p:sldMasterId id="2147483702" r:id="rId2"/>
    <p:sldMasterId id="2147483715" r:id="rId3"/>
  </p:sldMasterIdLst>
  <p:notesMasterIdLst>
    <p:notesMasterId r:id="rId4"/>
  </p:notesMasterIdLst>
  <p:handoutMasterIdLst>
    <p:handoutMasterId r:id="rId5"/>
  </p:handoutMasterIdLst>
  <p:sldIdLst>
    <p:sldId id="717" r:id="rId6"/>
    <p:sldId id="718" r:id="rId7"/>
    <p:sldId id="621" r:id="rId8"/>
    <p:sldId id="622" r:id="rId9"/>
    <p:sldId id="624" r:id="rId10"/>
    <p:sldId id="675" r:id="rId11"/>
    <p:sldId id="637" r:id="rId12"/>
    <p:sldId id="638" r:id="rId13"/>
    <p:sldId id="639" r:id="rId14"/>
    <p:sldId id="634" r:id="rId15"/>
    <p:sldId id="641" r:id="rId16"/>
    <p:sldId id="642" r:id="rId17"/>
    <p:sldId id="643" r:id="rId18"/>
    <p:sldId id="644" r:id="rId19"/>
    <p:sldId id="645" r:id="rId20"/>
    <p:sldId id="706" r:id="rId21"/>
    <p:sldId id="707" r:id="rId22"/>
    <p:sldId id="705" r:id="rId23"/>
    <p:sldId id="646" r:id="rId24"/>
    <p:sldId id="662" r:id="rId25"/>
    <p:sldId id="711" r:id="rId26"/>
    <p:sldId id="631" r:id="rId27"/>
    <p:sldId id="670" r:id="rId28"/>
    <p:sldId id="672" r:id="rId29"/>
    <p:sldId id="709" r:id="rId30"/>
    <p:sldId id="676" r:id="rId31"/>
    <p:sldId id="677" r:id="rId32"/>
    <p:sldId id="678" r:id="rId33"/>
    <p:sldId id="698" r:id="rId34"/>
    <p:sldId id="699" r:id="rId35"/>
    <p:sldId id="679" r:id="rId36"/>
    <p:sldId id="680" r:id="rId37"/>
    <p:sldId id="681" r:id="rId38"/>
    <p:sldId id="682" r:id="rId39"/>
    <p:sldId id="683" r:id="rId40"/>
    <p:sldId id="684" r:id="rId41"/>
    <p:sldId id="685" r:id="rId42"/>
    <p:sldId id="686" r:id="rId43"/>
    <p:sldId id="687" r:id="rId44"/>
    <p:sldId id="688" r:id="rId45"/>
    <p:sldId id="690" r:id="rId46"/>
    <p:sldId id="632" r:id="rId47"/>
    <p:sldId id="692" r:id="rId48"/>
    <p:sldId id="693" r:id="rId49"/>
    <p:sldId id="694" r:id="rId50"/>
    <p:sldId id="695" r:id="rId51"/>
    <p:sldId id="696" r:id="rId52"/>
    <p:sldId id="697" r:id="rId53"/>
    <p:sldId id="663" r:id="rId54"/>
    <p:sldId id="636" r:id="rId55"/>
    <p:sldId id="722" r:id="rId56"/>
    <p:sldId id="720" r:id="rId57"/>
    <p:sldId id="714" r:id="rId58"/>
    <p:sldId id="606" r:id="rId59"/>
    <p:sldId id="719" r:id="rId60"/>
  </p:sldIdLst>
  <p:sldSz cx="9144000" cy="6858000" type="screen4x3"/>
  <p:notesSz cx="6858000" cy="9144000"/>
  <p:custDataLst>
    <p:tags r:id="rId61"/>
  </p:custDataLst>
  <p:defaultTextStyle>
    <a:defPPr>
      <a:defRPr lang="en-US"/>
    </a:defPPr>
    <a:lvl1pPr algn="l" rtl="0" fontAlgn="base">
      <a:spcBef>
        <a:spcPct val="0"/>
      </a:spcBef>
      <a:spcAft>
        <a:spcPct val="0"/>
      </a:spcAft>
      <a:defRPr kern="1200">
        <a:solidFill>
          <a:schemeClr val="tx1"/>
        </a:solidFill>
        <a:latin typeface="Arial"/>
        <a:ea typeface="MS Gothic" pitchFamily="49" charset="-128"/>
        <a:cs typeface="Arial"/>
      </a:defRPr>
    </a:lvl1pPr>
    <a:lvl2pPr marL="457200" algn="l" rtl="0" fontAlgn="base">
      <a:spcBef>
        <a:spcPct val="0"/>
      </a:spcBef>
      <a:spcAft>
        <a:spcPct val="0"/>
      </a:spcAft>
      <a:defRPr kern="1200">
        <a:solidFill>
          <a:schemeClr val="tx1"/>
        </a:solidFill>
        <a:latin typeface="Arial"/>
        <a:ea typeface="MS Gothic" pitchFamily="49" charset="-128"/>
        <a:cs typeface="Arial"/>
      </a:defRPr>
    </a:lvl2pPr>
    <a:lvl3pPr marL="914400" algn="l" rtl="0" fontAlgn="base">
      <a:spcBef>
        <a:spcPct val="0"/>
      </a:spcBef>
      <a:spcAft>
        <a:spcPct val="0"/>
      </a:spcAft>
      <a:defRPr kern="1200">
        <a:solidFill>
          <a:schemeClr val="tx1"/>
        </a:solidFill>
        <a:latin typeface="Arial"/>
        <a:ea typeface="MS Gothic" pitchFamily="49" charset="-128"/>
        <a:cs typeface="Arial"/>
      </a:defRPr>
    </a:lvl3pPr>
    <a:lvl4pPr marL="1371600" algn="l" rtl="0" fontAlgn="base">
      <a:spcBef>
        <a:spcPct val="0"/>
      </a:spcBef>
      <a:spcAft>
        <a:spcPct val="0"/>
      </a:spcAft>
      <a:defRPr kern="1200">
        <a:solidFill>
          <a:schemeClr val="tx1"/>
        </a:solidFill>
        <a:latin typeface="Arial"/>
        <a:ea typeface="MS Gothic" pitchFamily="49" charset="-128"/>
        <a:cs typeface="Arial"/>
      </a:defRPr>
    </a:lvl4pPr>
    <a:lvl5pPr marL="1828800" algn="l" rtl="0" fontAlgn="base">
      <a:spcBef>
        <a:spcPct val="0"/>
      </a:spcBef>
      <a:spcAft>
        <a:spcPct val="0"/>
      </a:spcAft>
      <a:defRPr kern="1200">
        <a:solidFill>
          <a:schemeClr val="tx1"/>
        </a:solidFill>
        <a:latin typeface="Arial"/>
        <a:ea typeface="MS Gothic" pitchFamily="49" charset="-128"/>
        <a:cs typeface="Arial"/>
      </a:defRPr>
    </a:lvl5pPr>
    <a:lvl6pPr marL="2286000" algn="l" defTabSz="914400" rtl="0" eaLnBrk="1" latinLnBrk="0" hangingPunct="1">
      <a:defRPr kern="1200">
        <a:solidFill>
          <a:schemeClr val="tx1"/>
        </a:solidFill>
        <a:latin typeface="Arial"/>
        <a:ea typeface="MS Gothic" pitchFamily="49" charset="-128"/>
        <a:cs typeface="Arial"/>
      </a:defRPr>
    </a:lvl6pPr>
    <a:lvl7pPr marL="2743200" algn="l" defTabSz="914400" rtl="0" eaLnBrk="1" latinLnBrk="0" hangingPunct="1">
      <a:defRPr kern="1200">
        <a:solidFill>
          <a:schemeClr val="tx1"/>
        </a:solidFill>
        <a:latin typeface="Arial"/>
        <a:ea typeface="MS Gothic" pitchFamily="49" charset="-128"/>
        <a:cs typeface="Arial"/>
      </a:defRPr>
    </a:lvl7pPr>
    <a:lvl8pPr marL="3200400" algn="l" defTabSz="914400" rtl="0" eaLnBrk="1" latinLnBrk="0" hangingPunct="1">
      <a:defRPr kern="1200">
        <a:solidFill>
          <a:schemeClr val="tx1"/>
        </a:solidFill>
        <a:latin typeface="Arial"/>
        <a:ea typeface="MS Gothic" pitchFamily="49" charset="-128"/>
        <a:cs typeface="Arial"/>
      </a:defRPr>
    </a:lvl8pPr>
    <a:lvl9pPr marL="3657600" algn="l" defTabSz="914400" rtl="0" eaLnBrk="1" latinLnBrk="0" hangingPunct="1">
      <a:defRPr kern="1200">
        <a:solidFill>
          <a:schemeClr val="tx1"/>
        </a:solidFill>
        <a:latin typeface="Arial"/>
        <a:ea typeface="MS Gothic" pitchFamily="49" charset="-128"/>
        <a:cs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00"/>
    <a:srgbClr val="005000"/>
    <a:srgbClr val="008000"/>
    <a:srgbClr val="0D8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087" autoAdjust="0"/>
  </p:normalViewPr>
  <p:slideViewPr>
    <p:cSldViewPr>
      <p:cViewPr varScale="1">
        <p:scale>
          <a:sx n="113" d="100"/>
          <a:sy n="113" d="100"/>
        </p:scale>
        <p:origin x="1452" y="96"/>
      </p:cViewPr>
      <p:guideLst>
        <p:guide orient="horz" pos="2160"/>
        <p:guide pos="2880"/>
      </p:guideLst>
    </p:cSldViewPr>
  </p:slideViewPr>
  <p:outlineViewPr>
    <p:cViewPr>
      <p:scale>
        <a:sx n="33" d="100"/>
        <a:sy n="33" d="100"/>
      </p:scale>
      <p:origin x="48" y="23220"/>
    </p:cViewPr>
  </p:outlineViewPr>
  <p:notesTextViewPr>
    <p:cViewPr>
      <p:scale>
        <a:sx n="100" d="100"/>
        <a:sy n="100" d="100"/>
      </p:scale>
      <p:origin x="0" y="0"/>
    </p:cViewPr>
  </p:notesTextViewPr>
  <p:notesViewPr>
    <p:cSldViewPr>
      <p:cViewPr varScale="1">
        <p:scale>
          <a:sx n="85" d="100"/>
          <a:sy n="85" d="100"/>
        </p:scale>
        <p:origin x="-3822" y="-84"/>
      </p:cViewPr>
      <p:guideLst>
        <p:guide orient="horz" pos="2880"/>
        <p:guide pos="2160"/>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2.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3.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notesMaster" Target="notesMasters/notesMaster1.xml" /><Relationship Id="rId40" Type="http://schemas.openxmlformats.org/officeDocument/2006/relationships/slide" Target="slides/slide35.xml" /><Relationship Id="rId41" Type="http://schemas.openxmlformats.org/officeDocument/2006/relationships/slide" Target="slides/slide36.xml" /><Relationship Id="rId42" Type="http://schemas.openxmlformats.org/officeDocument/2006/relationships/slide" Target="slides/slide37.xml" /><Relationship Id="rId43" Type="http://schemas.openxmlformats.org/officeDocument/2006/relationships/slide" Target="slides/slide38.xml" /><Relationship Id="rId44" Type="http://schemas.openxmlformats.org/officeDocument/2006/relationships/slide" Target="slides/slide39.xml" /><Relationship Id="rId45" Type="http://schemas.openxmlformats.org/officeDocument/2006/relationships/slide" Target="slides/slide40.xml" /><Relationship Id="rId46" Type="http://schemas.openxmlformats.org/officeDocument/2006/relationships/slide" Target="slides/slide41.xml" /><Relationship Id="rId47" Type="http://schemas.openxmlformats.org/officeDocument/2006/relationships/slide" Target="slides/slide42.xml" /><Relationship Id="rId48" Type="http://schemas.openxmlformats.org/officeDocument/2006/relationships/slide" Target="slides/slide43.xml" /><Relationship Id="rId49" Type="http://schemas.openxmlformats.org/officeDocument/2006/relationships/slide" Target="slides/slide44.xml" /><Relationship Id="rId5" Type="http://schemas.openxmlformats.org/officeDocument/2006/relationships/handoutMaster" Target="handoutMasters/handoutMaster1.xml" /><Relationship Id="rId50" Type="http://schemas.openxmlformats.org/officeDocument/2006/relationships/slide" Target="slides/slide45.xml" /><Relationship Id="rId51" Type="http://schemas.openxmlformats.org/officeDocument/2006/relationships/slide" Target="slides/slide46.xml" /><Relationship Id="rId52" Type="http://schemas.openxmlformats.org/officeDocument/2006/relationships/slide" Target="slides/slide47.xml" /><Relationship Id="rId53" Type="http://schemas.openxmlformats.org/officeDocument/2006/relationships/slide" Target="slides/slide48.xml" /><Relationship Id="rId54" Type="http://schemas.openxmlformats.org/officeDocument/2006/relationships/slide" Target="slides/slide49.xml" /><Relationship Id="rId55" Type="http://schemas.openxmlformats.org/officeDocument/2006/relationships/slide" Target="slides/slide50.xml" /><Relationship Id="rId56" Type="http://schemas.openxmlformats.org/officeDocument/2006/relationships/slide" Target="slides/slide51.xml" /><Relationship Id="rId57" Type="http://schemas.openxmlformats.org/officeDocument/2006/relationships/slide" Target="slides/slide52.xml" /><Relationship Id="rId58" Type="http://schemas.openxmlformats.org/officeDocument/2006/relationships/slide" Target="slides/slide53.xml" /><Relationship Id="rId59" Type="http://schemas.openxmlformats.org/officeDocument/2006/relationships/slide" Target="slides/slide54.xml" /><Relationship Id="rId6" Type="http://schemas.openxmlformats.org/officeDocument/2006/relationships/slide" Target="slides/slide1.xml" /><Relationship Id="rId60" Type="http://schemas.openxmlformats.org/officeDocument/2006/relationships/slide" Target="slides/slide55.xml" /><Relationship Id="rId61" Type="http://schemas.openxmlformats.org/officeDocument/2006/relationships/tags" Target="tags/tag1.xml" /><Relationship Id="rId62" Type="http://schemas.openxmlformats.org/officeDocument/2006/relationships/presProps" Target="presProps.xml" /><Relationship Id="rId63" Type="http://schemas.openxmlformats.org/officeDocument/2006/relationships/viewProps" Target="viewProps.xml" /><Relationship Id="rId64" Type="http://schemas.openxmlformats.org/officeDocument/2006/relationships/theme" Target="theme/theme1.xml" /><Relationship Id="rId65" Type="http://schemas.openxmlformats.org/officeDocument/2006/relationships/tableStyles" Target="tableStyles.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5.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8F7051-56C3-41B8-B292-4605AB66DEB4}" type="datetimeFigureOut">
              <a:rPr lang="en-NZ" smtClean="0"/>
              <a:t>17/02/2020</a:t>
            </a:fld>
            <a:endParaRPr lang="en-N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BE7336-F819-4520-9256-A965D92729C1}" type="slidenum">
              <a:rPr lang="en-NZ" smtClean="0"/>
              <a:t>‹#›</a:t>
            </a:fld>
            <a:endParaRPr lang="en-NZ"/>
          </a:p>
        </p:txBody>
      </p:sp>
    </p:spTree>
    <p:extLst>
      <p:ext uri="{BB962C8B-B14F-4D97-AF65-F5344CB8AC3E}">
        <p14:creationId xmlns:p14="http://schemas.microsoft.com/office/powerpoint/2010/main" val="675559252"/>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ct val="0"/>
              </a:spcBef>
              <a:spcAft>
                <a:spcPct val="0"/>
              </a:spcAft>
              <a:defRPr sz="1200" smtClean="0">
                <a:latin typeface="+mn-lt"/>
                <a:ea typeface="+mn-ea"/>
                <a:cs typeface="+mn-cs"/>
              </a:defRPr>
            </a:lvl1pPr>
          </a:lstStyle>
          <a:p>
            <a:pPr>
              <a:defRPr/>
            </a:pPr>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ct val="0"/>
              </a:spcBef>
              <a:spcAft>
                <a:spcPct val="0"/>
              </a:spcAft>
              <a:defRPr sz="1200" smtClean="0">
                <a:latin typeface="+mn-lt"/>
                <a:ea typeface="+mn-ea"/>
                <a:cs typeface="+mn-cs"/>
              </a:defRPr>
            </a:lvl1pPr>
          </a:lstStyle>
          <a:p>
            <a:pPr>
              <a:defRPr/>
            </a:pPr>
            <a:fld id="{94C0D606-0B36-4F2C-A912-78AAF66D4A48}" type="datetimeFigureOut">
              <a:rPr lang="en-US"/>
              <a:pPr>
                <a:defRPr/>
              </a:pPr>
              <a:t>2/17/2020</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ct val="0"/>
              </a:spcBef>
              <a:spcAft>
                <a:spcPct val="0"/>
              </a:spcAft>
              <a:defRPr sz="1200" smtClean="0">
                <a:latin typeface="+mn-lt"/>
                <a:ea typeface="+mn-ea"/>
                <a:cs typeface="+mn-cs"/>
              </a:defRPr>
            </a:lvl1pPr>
          </a:lstStyle>
          <a:p>
            <a:pPr>
              <a:defRPr/>
            </a:pPr>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ct val="0"/>
              </a:spcBef>
              <a:spcAft>
                <a:spcPct val="0"/>
              </a:spcAft>
              <a:defRPr sz="1200" smtClean="0">
                <a:latin typeface="+mn-lt"/>
                <a:ea typeface="+mn-ea"/>
                <a:cs typeface="+mn-cs"/>
              </a:defRPr>
            </a:lvl1pPr>
          </a:lstStyle>
          <a:p>
            <a:pPr>
              <a:defRPr/>
            </a:pPr>
            <a:fld id="{F1D9C348-C2D8-428A-9F25-CE2680206DDE}" type="slidenum">
              <a:rPr lang="en-NZ"/>
              <a:pPr>
                <a:defRPr/>
              </a:pPr>
              <a:t>‹#›</a:t>
            </a:fld>
            <a:endParaRPr lang="en-NZ"/>
          </a:p>
        </p:txBody>
      </p:sp>
    </p:spTree>
    <p:extLst>
      <p:ext uri="{BB962C8B-B14F-4D97-AF65-F5344CB8AC3E}">
        <p14:creationId xmlns:p14="http://schemas.microsoft.com/office/powerpoint/2010/main" val="33061026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51.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xfrm>
      </p:grpSpPr>
      <p:sp>
        <p:nvSpPr>
          <p:cNvPr id="7" name="Rectangle 9"/>
          <p:cNvSpPr>
            <a:spLocks noGrp="1" noChangeArrowheads="1"/>
          </p:cNvSpPr>
          <p:nvPr>
            <p:ph type="sldNum"/>
          </p:nvPr>
        </p:nvSpPr>
        <p:spPr/>
        <p:txBody>
          <a:bodyPr/>
          <a:lstStyle/>
          <a:p>
            <a:fld id="{D3B9FDA1-4B2E-4B66-8C88-928362AC22F2}" type="slidenum">
              <a:rPr lang="en-US"/>
              <a:t>1</a:t>
            </a:fld>
            <a:endParaRPr lang="en-US"/>
          </a:p>
        </p:txBody>
      </p:sp>
      <p:sp>
        <p:nvSpPr>
          <p:cNvPr id="135169" name="Text Box 1"/>
          <p:cNvSpPr txBox="1">
            <a:spLocks noChangeArrowheads="1"/>
          </p:cNvSpPr>
          <p:nvPr/>
        </p:nvSpPr>
        <p:spPr bwMode="auto">
          <a:xfrm>
            <a:off x="1177531" y="684173"/>
            <a:ext cx="4501447" cy="3428433"/>
          </a:xfrm>
          <a:prstGeom prst="rect">
            <a:avLst/>
          </a:prstGeom>
          <a:solidFill>
            <a:srgbClr val="FFFFFF"/>
          </a:solidFill>
          <a:ln w="9360">
            <a:solidFill>
              <a:srgbClr val="000000"/>
            </a:solidFill>
            <a:miter lim="800000"/>
          </a:ln>
          <a:effectLst/>
        </p:spPr>
        <p:txBody>
          <a:bodyPr wrap="none" lIns="86603" tIns="43301" rIns="86603" bIns="43301" anchor="ctr"/>
          <a:lstStyle/>
          <a:p>
            <a:endParaRPr lang="en-NZ"/>
          </a:p>
        </p:txBody>
      </p:sp>
      <p:sp>
        <p:nvSpPr>
          <p:cNvPr id="135170" name="Rectangle 2"/>
          <p:cNvSpPr txBox="1">
            <a:spLocks noGrp="1" noChangeArrowheads="1"/>
          </p:cNvSpPr>
          <p:nvPr>
            <p:ph type="body" idx="1"/>
          </p:nvPr>
        </p:nvSpPr>
        <p:spPr bwMode="auto">
          <a:xfrm>
            <a:off x="913705" y="4342681"/>
            <a:ext cx="5026119" cy="4123201"/>
          </a:xfrm>
          <a:prstGeom prst="rect">
            <a:avLst/>
          </a:prstGeom>
          <a:solidFill>
            <a:srgbClr val="FFFFFF"/>
          </a:solidFill>
          <a:ln w="9360">
            <a:solidFill>
              <a:srgbClr val="000000"/>
            </a:solidFill>
            <a:miter lim="800000"/>
          </a:ln>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defRPr/>
            </a:pPr>
            <a:r>
              <a:rPr lang="en-NZ" i="1" smtClean="0"/>
              <a:t>A Musical Progression with Greenstone: </a:t>
            </a:r>
            <a:r>
              <a:rPr lang="en-NZ" sz="1200" i="1" smtClean="0">
                <a:solidFill>
                  <a:prstClr val="black"/>
                </a:solidFill>
                <a:latin typeface="Tahoma" pitchFamily="34" charset="0"/>
                <a:ea typeface="Tahoma" pitchFamily="34" charset="0"/>
                <a:cs typeface="Tahoma" pitchFamily="34" charset="0"/>
              </a:rPr>
              <a:t>How Content Analysis and Linked Data is Helping Redefine Digital Library Software Architecture</a:t>
            </a:r>
          </a:p>
          <a:p>
            <a:endParaRPr lang="en-NZ" smtClean="0"/>
          </a:p>
          <a:p>
            <a:endParaRPr lang="en-NZ" smtClean="0"/>
          </a:p>
          <a:p>
            <a:r>
              <a:rPr lang="en-NZ" smtClean="0"/>
              <a:t>Despite the on-line user interface transformation heralded in by the Web 2.0 revolution, conventional digital library software architectures—from which many of our leading Digital Libraries are formed—result in digital resources that are surprisingly static and disconnected from other online sources of information, and embody a “read-only” mindset. Taking a Music Digital Library as an example and leveraging from content analysis techniques and Linked Open Data (LOD), in this talk I will demonstrate a new form digital library that encompasses management, discovery, delivery, and processing of the content it contains—in this case musical content. Utilizing open source tools such as Greenstone, audioDB, and Apache Jena I will present a series of transformations to a musical digital library sourced from audio files that steadily increases the level of support provided to the user for musicological study. While the seed for this work was motivated by better supporting musicologists in a digital library, the developed software architecture alters the boundaries to what is conventionally thought of as a digital library—and in doing so challenges core assumptions made in mainstream digital library software design</a:t>
            </a:r>
            <a:r>
              <a:rPr lang="en-NZ" baseline="0" smtClean="0"/>
              <a:t>.</a:t>
            </a:r>
            <a:endParaRPr lang="en-US"/>
          </a:p>
        </p:txBody>
      </p:sp>
    </p:spTree>
    <p:extLst>
      <p:ext uri="{BB962C8B-B14F-4D97-AF65-F5344CB8AC3E}">
        <p14:creationId xmlns:p14="http://schemas.microsoft.com/office/powerpoint/2010/main" val="256555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i="1" smtClean="0"/>
              <a:t>Bio</a:t>
            </a:r>
            <a:r>
              <a:rPr lang="en-NZ" smtClean="0"/>
              <a:t>: </a:t>
            </a:r>
            <a:br>
              <a:rPr lang="en-NZ" smtClean="0"/>
            </a:br>
            <a:br>
              <a:rPr lang="en-NZ" smtClean="0"/>
            </a:br>
            <a:r>
              <a:rPr lang="en-NZ" smtClean="0"/>
              <a:t>David Bainbridge is a Professor of Computer Science at the University of Waikato, and Director of the New Zealand Digital Library Research Project.  He is an advocate of open source software, and an active coder on the Greenstone digital library project, and the spatial hypermedia system, Expeditee.  His research interests include multimedia content analysis, and human computer interaction in addition to digital libraries. He has published widely in these areas, including the book </a:t>
            </a:r>
            <a:r>
              <a:rPr lang="en-NZ" i="1" smtClean="0"/>
              <a:t>How to Build a Digital Library</a:t>
            </a:r>
            <a:r>
              <a:rPr lang="en-NZ" smtClean="0"/>
              <a:t>, with colleagues Ian Witten and Dave Nichols, now into its second edition.  David graduated with a Bachelor of Engineering in Computer Science from Edinburgh University, UK as the class medalist, and undertook his PhD in Computer Science at Canterbury University, New </a:t>
            </a:r>
            <a:br>
              <a:rPr lang="en-NZ" smtClean="0"/>
            </a:br>
            <a:r>
              <a:rPr lang="en-NZ" smtClean="0"/>
              <a:t>Zealand as a Commonwealth Scholar. </a:t>
            </a:r>
            <a:endParaRPr lang="en-NZ"/>
          </a:p>
        </p:txBody>
      </p:sp>
      <p:sp>
        <p:nvSpPr>
          <p:cNvPr id="4" name="Slide Number Placeholder 3"/>
          <p:cNvSpPr>
            <a:spLocks noGrp="1"/>
          </p:cNvSpPr>
          <p:nvPr>
            <p:ph type="sldNum" sz="quarter" idx="10"/>
          </p:nvPr>
        </p:nvSpPr>
        <p:spPr/>
        <p:txBody>
          <a:bodyPr/>
          <a:lstStyle/>
          <a:p>
            <a:pPr>
              <a:defRPr/>
            </a:pPr>
            <a:fld id="{F1D9C348-C2D8-428A-9F25-CE2680206DDE}" type="slidenum">
              <a:rPr lang="en-NZ" smtClean="0"/>
              <a:pPr>
                <a:defRPr/>
              </a:pPr>
              <a:t>2</a:t>
            </a:fld>
            <a:endParaRPr lang="en-NZ"/>
          </a:p>
        </p:txBody>
      </p:sp>
    </p:spTree>
    <p:extLst>
      <p:ext uri="{BB962C8B-B14F-4D97-AF65-F5344CB8AC3E}">
        <p14:creationId xmlns:p14="http://schemas.microsoft.com/office/powerpoint/2010/main" val="255370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a:defRPr/>
            </a:pPr>
            <a:fld id="{F1D9C348-C2D8-428A-9F25-CE2680206DDE}" type="slidenum">
              <a:rPr lang="en-NZ" smtClean="0"/>
              <a:pPr>
                <a:defRPr/>
              </a:pPr>
              <a:t>3</a:t>
            </a:fld>
            <a:endParaRPr lang="en-NZ"/>
          </a:p>
        </p:txBody>
      </p:sp>
    </p:spTree>
    <p:extLst>
      <p:ext uri="{BB962C8B-B14F-4D97-AF65-F5344CB8AC3E}">
        <p14:creationId xmlns:p14="http://schemas.microsoft.com/office/powerpoint/2010/main" val="127579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NZ" smtClean="0"/>
              <a:t>What is a digital library?</a:t>
            </a:r>
            <a:br>
              <a:rPr lang="en-NZ" smtClean="0"/>
            </a:br>
            <a:r>
              <a:rPr lang="en-NZ" smtClean="0"/>
              <a:t>A simple working definition:</a:t>
            </a:r>
          </a:p>
        </p:txBody>
      </p:sp>
      <p:sp>
        <p:nvSpPr>
          <p:cNvPr id="4" name="Slide Number Placeholder 3"/>
          <p:cNvSpPr>
            <a:spLocks noGrp="1"/>
          </p:cNvSpPr>
          <p:nvPr>
            <p:ph type="sldNum" sz="quarter" idx="10"/>
          </p:nvPr>
        </p:nvSpPr>
        <p:spPr/>
        <p:txBody>
          <a:bodyPr/>
          <a:lstStyle/>
          <a:p>
            <a:pPr>
              <a:defRPr/>
            </a:pPr>
            <a:fld id="{F1D9C348-C2D8-428A-9F25-CE2680206DDE}" type="slidenum">
              <a:rPr lang="en-NZ" smtClean="0"/>
              <a:pPr>
                <a:defRPr/>
              </a:pPr>
              <a:t>4</a:t>
            </a:fld>
            <a:endParaRPr lang="en-NZ"/>
          </a:p>
        </p:txBody>
      </p:sp>
    </p:spTree>
    <p:extLst>
      <p:ext uri="{BB962C8B-B14F-4D97-AF65-F5344CB8AC3E}">
        <p14:creationId xmlns:p14="http://schemas.microsoft.com/office/powerpoint/2010/main" val="577468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F1D9C348-C2D8-428A-9F25-CE2680206DDE}" type="slidenum">
              <a:rPr lang="en-NZ" smtClean="0"/>
              <a:pPr>
                <a:defRPr/>
              </a:pPr>
              <a:t>25</a:t>
            </a:fld>
            <a:endParaRPr lang="en-NZ"/>
          </a:p>
        </p:txBody>
      </p:sp>
    </p:spTree>
    <p:extLst>
      <p:ext uri="{BB962C8B-B14F-4D97-AF65-F5344CB8AC3E}">
        <p14:creationId xmlns:p14="http://schemas.microsoft.com/office/powerpoint/2010/main" val="1183714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smtClean="0"/>
              <a:t>(hope you agree that) </a:t>
            </a:r>
            <a:endParaRPr lang="en-NZ"/>
          </a:p>
        </p:txBody>
      </p:sp>
      <p:sp>
        <p:nvSpPr>
          <p:cNvPr id="4" name="Slide Number Placeholder 3"/>
          <p:cNvSpPr>
            <a:spLocks noGrp="1"/>
          </p:cNvSpPr>
          <p:nvPr>
            <p:ph type="sldNum" sz="quarter" idx="10"/>
          </p:nvPr>
        </p:nvSpPr>
        <p:spPr/>
        <p:txBody>
          <a:bodyPr/>
          <a:lstStyle/>
          <a:p>
            <a:pPr>
              <a:defRPr/>
            </a:pPr>
            <a:fld id="{F1D9C348-C2D8-428A-9F25-CE2680206DDE}" type="slidenum">
              <a:rPr lang="en-NZ" smtClean="0"/>
              <a:pPr>
                <a:defRPr/>
              </a:pPr>
              <a:t>51</a:t>
            </a:fld>
            <a:endParaRPr lang="en-NZ"/>
          </a:p>
        </p:txBody>
      </p:sp>
    </p:spTree>
    <p:extLst>
      <p:ext uri="{BB962C8B-B14F-4D97-AF65-F5344CB8AC3E}">
        <p14:creationId xmlns:p14="http://schemas.microsoft.com/office/powerpoint/2010/main" val="3950927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NZ" smtClean="0"/>
              <a:t>Building out/Generalizing</a:t>
            </a:r>
          </a:p>
          <a:p>
            <a:pPr>
              <a:buNone/>
            </a:pPr>
            <a:r>
              <a:rPr lang="en-NZ" smtClean="0"/>
              <a:t>Digital Library environments need to evolve:</a:t>
            </a:r>
          </a:p>
          <a:p>
            <a:r>
              <a:rPr lang="en-NZ" smtClean="0"/>
              <a:t>Programming increasingly being taught at primary school level upwards</a:t>
            </a:r>
          </a:p>
          <a:p>
            <a:endParaRPr lang="en-NZ" smtClean="0"/>
          </a:p>
          <a:p>
            <a:endParaRPr lang="en-NZ"/>
          </a:p>
        </p:txBody>
      </p:sp>
      <p:sp>
        <p:nvSpPr>
          <p:cNvPr id="4" name="Slide Number Placeholder 3"/>
          <p:cNvSpPr>
            <a:spLocks noGrp="1"/>
          </p:cNvSpPr>
          <p:nvPr>
            <p:ph type="sldNum" sz="quarter" idx="10"/>
          </p:nvPr>
        </p:nvSpPr>
        <p:spPr/>
        <p:txBody>
          <a:bodyPr/>
          <a:lstStyle/>
          <a:p>
            <a:pPr>
              <a:defRPr/>
            </a:pPr>
            <a:fld id="{F1D9C348-C2D8-428A-9F25-CE2680206DDE}" type="slidenum">
              <a:rPr lang="en-NZ" smtClean="0"/>
              <a:pPr>
                <a:defRPr/>
              </a:pPr>
              <a:t>52</a:t>
            </a:fld>
            <a:endParaRPr lang="en-NZ"/>
          </a:p>
        </p:txBody>
      </p:sp>
    </p:spTree>
    <p:extLst>
      <p:ext uri="{BB962C8B-B14F-4D97-AF65-F5344CB8AC3E}">
        <p14:creationId xmlns:p14="http://schemas.microsoft.com/office/powerpoint/2010/main" val="2824406152"/>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image3.png" /><Relationship Id="rId3"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NZ"/>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586538" y="147638"/>
            <a:ext cx="1870075" cy="6446837"/>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971550" y="147638"/>
            <a:ext cx="5462588" cy="6446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xAndObj" preserve="1">
  <p:cSld name="Title, Text, and Content">
    <p:spTree>
      <p:nvGrpSpPr>
        <p:cNvPr id="1" name=""/>
        <p:cNvGrpSpPr/>
        <p:nvPr/>
      </p:nvGrpSpPr>
      <p:grpSpPr>
        <a:xfrm>
          <a:off x="0" y="0"/>
          <a:ext cx="0" cy="0"/>
        </a:xfrm>
      </p:grpSpPr>
      <p:sp>
        <p:nvSpPr>
          <p:cNvPr id="2" name="Title 1"/>
          <p:cNvSpPr>
            <a:spLocks noGrp="1"/>
          </p:cNvSpPr>
          <p:nvPr>
            <p:ph type="title"/>
          </p:nvPr>
        </p:nvSpPr>
        <p:spPr>
          <a:xfrm>
            <a:off x="2268538" y="147638"/>
            <a:ext cx="6188075" cy="1073150"/>
          </a:xfrm>
        </p:spPr>
        <p:txBody>
          <a:bodyPr/>
          <a:lstStyle/>
          <a:p>
            <a:r>
              <a:rPr lang="en-US" smtClean="0"/>
              <a:t>Click to edit Master title style</a:t>
            </a:r>
            <a:endParaRPr lang="en-NZ"/>
          </a:p>
        </p:txBody>
      </p:sp>
      <p:sp>
        <p:nvSpPr>
          <p:cNvPr id="3" name="Text Placeholder 2"/>
          <p:cNvSpPr>
            <a:spLocks noGrp="1"/>
          </p:cNvSpPr>
          <p:nvPr>
            <p:ph type="body" sz="half" idx="1"/>
          </p:nvPr>
        </p:nvSpPr>
        <p:spPr>
          <a:xfrm>
            <a:off x="971550" y="1125538"/>
            <a:ext cx="3594100" cy="5468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718050" y="1125538"/>
            <a:ext cx="3595688" cy="5468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Custom Layout">
    <p:spTree>
      <p:nvGrpSpPr>
        <p:cNvPr id="1" name=""/>
        <p:cNvGrpSpPr/>
        <p:nvPr/>
      </p:nvGrpSpPr>
      <p:grpSpPr>
        <a:xfrm>
          <a:off x="0" y="0"/>
          <a:ext cx="0" cy="0"/>
        </a:xfrm>
      </p:grpSpPr>
      <p:sp>
        <p:nvSpPr>
          <p:cNvPr id="2" name="Title 1"/>
          <p:cNvSpPr>
            <a:spLocks noGrp="1"/>
          </p:cNvSpPr>
          <p:nvPr>
            <p:ph type="title"/>
          </p:nvPr>
        </p:nvSpPr>
        <p:spPr>
          <a:xfrm>
            <a:off x="457200" y="273050"/>
            <a:ext cx="8228013" cy="1143000"/>
          </a:xfrm>
        </p:spPr>
        <p:txBody>
          <a:bodyPr/>
          <a:lstStyle/>
          <a:p>
            <a:r>
              <a:rPr lang="en-US" smtClean="0"/>
              <a:t>Click to edit Master title style</a:t>
            </a:r>
            <a:endParaRPr lang="en-NZ"/>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bg>
      <p:bgPr>
        <a:solidFill>
          <a:schemeClr val="bg1"/>
        </a:solidFill>
        <a:effectLst/>
      </p:bgPr>
    </p:bg>
    <p:spTree>
      <p:nvGrpSpPr>
        <p:cNvPr id="1" name=""/>
        <p:cNvGrpSpPr/>
        <p:nvPr/>
      </p:nvGrpSpPr>
      <p:grpSpPr>
        <a:xfrm>
          <a:off x="0" y="0"/>
          <a: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pic>
        <p:nvPicPr>
          <p:cNvPr id="8" name="Picture 2"/>
          <p:cNvPicPr>
            <a:picLocks noChangeAspect="1" noChangeArrowheads="1"/>
          </p:cNvPicPr>
          <p:nvPr userDrawn="1"/>
        </p:nvPicPr>
        <p:blipFill>
          <a:blip r:embed="rId1"/>
          <a:srcRect r="11104" b="9812"/>
          <a:stretch>
            <a:fillRect/>
          </a:stretch>
        </p:blipFill>
        <p:spPr bwMode="auto">
          <a:xfrm>
            <a:off x="7956376" y="5589240"/>
            <a:ext cx="1152972" cy="1224136"/>
          </a:xfrm>
          <a:prstGeom prst="rect">
            <a:avLst/>
          </a:prstGeom>
          <a:noFill/>
          <a:ln w="9525">
            <a:noFill/>
            <a:miter lim="800000"/>
          </a:ln>
        </p:spPr>
      </p:pic>
      <p:pic>
        <p:nvPicPr>
          <p:cNvPr id="10" name="Picture 1"/>
          <p:cNvPicPr>
            <a:picLocks noChangeAspect="1" noChangeArrowheads="1"/>
          </p:cNvPicPr>
          <p:nvPr userDrawn="1"/>
        </p:nvPicPr>
        <p:blipFill>
          <a:blip r:embed="rId2"/>
          <a:stretch>
            <a:fillRect/>
          </a:stretch>
        </p:blipFill>
        <p:spPr bwMode="auto">
          <a:xfrm>
            <a:off x="35496" y="-27384"/>
            <a:ext cx="1263824" cy="2098825"/>
          </a:xfrm>
          <a:prstGeom prst="rect">
            <a:avLst/>
          </a:prstGeom>
          <a:noFill/>
          <a:ln w="9525">
            <a:noFill/>
            <a:round/>
          </a:ln>
          <a:effectLst/>
        </p:spPr>
      </p:pic>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a:xfrm>
            <a:off x="1187624" y="44624"/>
            <a:ext cx="7200800" cy="1143000"/>
          </a:xfrm>
        </p:spPr>
        <p:txBody>
          <a:bodyPr/>
          <a:lstStyle/>
          <a:p>
            <a:r>
              <a:rPr lang="en-US" smtClean="0"/>
              <a:t>Click to edit Master title style</a:t>
            </a:r>
            <a:endParaRPr lang="en-NZ"/>
          </a:p>
        </p:txBody>
      </p:sp>
      <p:sp>
        <p:nvSpPr>
          <p:cNvPr id="3" name="Content Placeholder 2"/>
          <p:cNvSpPr>
            <a:spLocks noGrp="1"/>
          </p:cNvSpPr>
          <p:nvPr>
            <p:ph idx="1"/>
          </p:nvPr>
        </p:nvSpPr>
        <p:spPr>
          <a:xfrm>
            <a:off x="899592" y="1412776"/>
            <a:ext cx="7488832" cy="4713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4FB2D2C-18FF-459E-B52B-448745A9FFBB}" type="datetimeFigureOut">
              <a:rPr lang="en-NZ" smtClean="0"/>
              <a:t>17/02/2020</a:t>
            </a:fld>
            <a:endParaRPr lang="en-NZ"/>
          </a:p>
        </p:txBody>
      </p:sp>
      <p:sp>
        <p:nvSpPr>
          <p:cNvPr id="5" name="Footer Placeholder 4"/>
          <p:cNvSpPr>
            <a:spLocks noGrp="1"/>
          </p:cNvSpPr>
          <p:nvPr>
            <p:ph type="ftr" sz="quarter" idx="11"/>
          </p:nvPr>
        </p:nvSpPr>
        <p:spPr/>
        <p:txBody>
          <a:bodyPr/>
          <a:lstStyle/>
          <a:p>
            <a:r>
              <a:rPr lang="en-NZ" smtClean="0"/>
              <a:t>Background		Examples		Implementation	Evaluation</a:t>
            </a:r>
            <a:endParaRPr lang="en-NZ"/>
          </a:p>
        </p:txBody>
      </p:sp>
      <p:sp>
        <p:nvSpPr>
          <p:cNvPr id="6" name="Slide Number Placeholder 5"/>
          <p:cNvSpPr>
            <a:spLocks noGrp="1"/>
          </p:cNvSpPr>
          <p:nvPr>
            <p:ph type="sldNum" sz="quarter" idx="12"/>
          </p:nvPr>
        </p:nvSpPr>
        <p:spPr/>
        <p:txBody>
          <a:bodyPr/>
          <a:lstStyle/>
          <a:p>
            <a:fld id="{3F2104C5-798B-40FA-8B95-0AB369C12708}" type="slidenum">
              <a:rPr lang="en-NZ" smtClean="0"/>
              <a:t>‹#›</a:t>
            </a:fld>
            <a:endParaRPr lang="en-NZ"/>
          </a:p>
        </p:txBody>
      </p:sp>
      <p:pic>
        <p:nvPicPr>
          <p:cNvPr id="9" name="Picture 8"/>
          <p:cNvPicPr>
            <a:picLocks noChangeAspect="1"/>
          </p:cNvPicPr>
          <p:nvPr userDrawn="1"/>
        </p:nvPicPr>
        <p:blipFill>
          <a:blip r:embed="rId1"/>
          <a:stretch>
            <a:fillRect/>
          </a:stretch>
        </p:blipFill>
        <p:spPr>
          <a:xfrm>
            <a:off x="50364" y="105837"/>
            <a:ext cx="1065252" cy="1037655"/>
          </a:xfrm>
          <a:prstGeom prst="rect">
            <a:avLst/>
          </a:prstGeom>
          <a:effectLst>
            <a:softEdge rad="31750"/>
          </a:effectLst>
        </p:spPr>
      </p:pic>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FB2D2C-18FF-459E-B52B-448745A9FFBB}" type="datetimeFigureOut">
              <a:rPr lang="en-NZ" smtClean="0"/>
              <a:t>17/02/2020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F2104C5-798B-40FA-8B95-0AB369C12708}" type="slidenum">
              <a:rPr lang="en-NZ" smtClean="0"/>
              <a:t>‹#›</a:t>
            </a:fld>
            <a:endParaRPr lang="en-NZ"/>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B4FB2D2C-18FF-459E-B52B-448745A9FFBB}" type="datetimeFigureOut">
              <a:rPr lang="en-NZ" smtClean="0"/>
              <a:t>17/02/2020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F2104C5-798B-40FA-8B95-0AB369C12708}" type="slidenum">
              <a:rPr lang="en-NZ" smtClean="0"/>
              <a:t>‹#›</a:t>
            </a:fld>
            <a:endParaRPr lang="en-NZ"/>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B4FB2D2C-18FF-459E-B52B-448745A9FFBB}" type="datetimeFigureOut">
              <a:rPr lang="en-NZ" smtClean="0"/>
              <a:t>17/02/2020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F2104C5-798B-40FA-8B95-0AB369C12708}" type="slidenum">
              <a:rPr lang="en-NZ" smtClean="0"/>
              <a:t>‹#›</a:t>
            </a:fld>
            <a:endParaRPr lang="en-NZ"/>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B4FB2D2C-18FF-459E-B52B-448745A9FFBB}" type="datetimeFigureOut">
              <a:rPr lang="en-NZ" smtClean="0"/>
              <a:t>17/02/2020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3F2104C5-798B-40FA-8B95-0AB369C12708}" type="slidenum">
              <a:rPr lang="en-NZ" smtClean="0"/>
              <a:t>‹#›</a:t>
            </a:fld>
            <a:endParaRPr lang="en-NZ"/>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B4FB2D2C-18FF-459E-B52B-448745A9FFBB}" type="datetimeFigureOut">
              <a:rPr lang="en-NZ" smtClean="0"/>
              <a:t>17/02/2020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3F2104C5-798B-40FA-8B95-0AB369C12708}" type="slidenum">
              <a:rPr lang="en-NZ" smtClean="0"/>
              <a:t>‹#›</a:t>
            </a:fld>
            <a:endParaRPr lang="en-NZ"/>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FB2D2C-18FF-459E-B52B-448745A9FFBB}" type="datetimeFigureOut">
              <a:rPr lang="en-NZ" smtClean="0"/>
              <a:t>17/02/2020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F2104C5-798B-40FA-8B95-0AB369C12708}" type="slidenum">
              <a:rPr lang="en-NZ" smtClean="0"/>
              <a:t>‹#›</a:t>
            </a:fld>
            <a:endParaRPr lang="en-NZ"/>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FB2D2C-18FF-459E-B52B-448745A9FFBB}" type="datetimeFigureOut">
              <a:rPr lang="en-NZ" smtClean="0"/>
              <a:t>17/02/2020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F2104C5-798B-40FA-8B95-0AB369C12708}" type="slidenum">
              <a:rPr lang="en-NZ" smtClean="0"/>
              <a:t>‹#›</a:t>
            </a:fld>
            <a:endParaRPr lang="en-NZ"/>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4FB2D2C-18FF-459E-B52B-448745A9FFBB}" type="datetimeFigureOut">
              <a:rPr lang="en-NZ" smtClean="0"/>
              <a:t>17/02/2020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F2104C5-798B-40FA-8B95-0AB369C12708}" type="slidenum">
              <a:rPr lang="en-NZ" smtClean="0"/>
              <a:t>‹#›</a:t>
            </a:fld>
            <a:endParaRPr lang="en-NZ"/>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4FB2D2C-18FF-459E-B52B-448745A9FFBB}" type="datetimeFigureOut">
              <a:rPr lang="en-NZ" smtClean="0"/>
              <a:t>17/02/2020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F2104C5-798B-40FA-8B95-0AB369C12708}" type="slidenum">
              <a:rPr lang="en-NZ" smtClean="0"/>
              <a:t>‹#›</a:t>
            </a:fld>
            <a:endParaRPr lang="en-NZ"/>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name="Custom Layout">
    <p:spTree>
      <p:nvGrpSpPr>
        <p:cNvPr id="1" name=""/>
        <p:cNvGrpSpPr/>
        <p:nvPr/>
      </p:nvGrpSpPr>
      <p:grpSpPr>
        <a:xfrm>
          <a:off x="0" y="0"/>
          <a:ext cx="0" cy="0"/>
        </a:xfrm>
      </p:grpSpPr>
      <p:sp>
        <p:nvSpPr>
          <p:cNvPr id="2" name="Title 1"/>
          <p:cNvSpPr>
            <a:spLocks noGrp="1"/>
          </p:cNvSpPr>
          <p:nvPr>
            <p:ph type="title"/>
          </p:nvPr>
        </p:nvSpPr>
        <p:spPr>
          <a:xfrm>
            <a:off x="457200" y="273050"/>
            <a:ext cx="8224838" cy="1139825"/>
          </a:xfrm>
        </p:spPr>
        <p:txBody>
          <a:bodyPr/>
          <a:lstStyle/>
          <a:p>
            <a:r>
              <a:rPr lang="en-US" smtClean="0"/>
              <a:t>Click to edit Master title style</a:t>
            </a:r>
            <a:endParaRPr lang="en-NZ"/>
          </a:p>
        </p:txBody>
      </p:sp>
    </p:spTree>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spTree>
      <p:nvGrpSpPr>
        <p:cNvPr id="1" name=""/>
        <p:cNvGrpSpPr/>
        <p:nvPr/>
      </p:nvGrpSpPr>
      <p:grpSpPr>
        <a:xfrm>
          <a:off x="0" y="0"/>
          <a:ext cx="0" cy="0"/>
        </a:xfrm>
      </p:grpSpPr>
      <p:sp>
        <p:nvSpPr>
          <p:cNvPr id="5122" name="Rectangle 2"/>
          <p:cNvSpPr>
            <a:spLocks noGrp="1" noChangeArrowheads="1"/>
          </p:cNvSpPr>
          <p:nvPr>
            <p:ph type="ctrTitle"/>
          </p:nvPr>
        </p:nvSpPr>
        <p:spPr>
          <a:xfrm>
            <a:off x="685800" y="2819400"/>
            <a:ext cx="7772400" cy="2057400"/>
          </a:xfrm>
        </p:spPr>
        <p:txBody>
          <a:bodyPr anchor="b"/>
          <a:lstStyle>
            <a:lvl1pPr algn="ctr">
              <a:defRPr sz="4800"/>
            </a:lvl1pPr>
          </a:lstStyle>
          <a:p>
            <a:r>
              <a:rPr lang="en-GB"/>
              <a:t>Click to edit Master title style</a:t>
            </a:r>
          </a:p>
        </p:txBody>
      </p:sp>
      <p:sp>
        <p:nvSpPr>
          <p:cNvPr id="5123" name="Rectangle 3"/>
          <p:cNvSpPr>
            <a:spLocks noGrp="1" noChangeArrowheads="1"/>
          </p:cNvSpPr>
          <p:nvPr>
            <p:ph type="subTitle" idx="1"/>
          </p:nvPr>
        </p:nvSpPr>
        <p:spPr>
          <a:xfrm>
            <a:off x="1219200" y="5029200"/>
            <a:ext cx="6400800" cy="914400"/>
          </a:xfrm>
        </p:spPr>
        <p:txBody>
          <a:bodyPr/>
          <a:lstStyle>
            <a:lvl1pPr marL="0" indent="0" algn="ctr">
              <a:buFontTx/>
              <a:buNone/>
              <a:defRPr sz="2400"/>
            </a:lvl1pPr>
          </a:lstStyle>
          <a:p>
            <a:r>
              <a:rPr lang="en-GB"/>
              <a:t>Click to edit Master subtitle style</a:t>
            </a:r>
          </a:p>
        </p:txBody>
      </p:sp>
      <p:sp>
        <p:nvSpPr>
          <p:cNvPr id="5124" name="Rectangle 4"/>
          <p:cNvSpPr>
            <a:spLocks noGrp="1" noChangeArrowheads="1"/>
          </p:cNvSpPr>
          <p:nvPr>
            <p:ph type="dt" sz="half" idx="2"/>
          </p:nvPr>
        </p:nvSpPr>
        <p:spPr bwMode="auto">
          <a:xfrm>
            <a:off x="381000" y="6248400"/>
            <a:ext cx="1905000" cy="381000"/>
          </a:xfrm>
          <a:prstGeom prst="rect">
            <a:avLst/>
          </a:prstGeom>
          <a:noFill/>
          <a:ln>
            <a:miter lim="800000"/>
          </a:ln>
        </p:spPr>
        <p:txBody>
          <a:bodyPr vert="horz" wrap="square" lIns="91440" tIns="45720" rIns="91440" bIns="45720" numCol="1" anchor="b" anchorCtr="0" compatLnSpc="1">
            <a:prstTxWarp prst="textNoShape">
              <a:avLst/>
            </a:prstTxWarp>
          </a:bodyPr>
          <a:lstStyle>
            <a:lvl1pPr>
              <a:defRPr sz="1400">
                <a:solidFill>
                  <a:srgbClr val="000000"/>
                </a:solidFill>
                <a:latin typeface="+mn-lt"/>
              </a:defRPr>
            </a:lvl1pPr>
          </a:lstStyle>
          <a:p>
            <a:endParaRPr lang="en-GB" smtClean="0">
              <a:ea typeface="+mn-ea"/>
              <a:cs typeface="+mn-cs"/>
            </a:endParaRPr>
          </a:p>
        </p:txBody>
      </p:sp>
      <p:sp>
        <p:nvSpPr>
          <p:cNvPr id="5125" name="Rectangle 5"/>
          <p:cNvSpPr>
            <a:spLocks noGrp="1" noChangeArrowheads="1"/>
          </p:cNvSpPr>
          <p:nvPr>
            <p:ph type="ftr" sz="quarter" idx="3"/>
          </p:nvPr>
        </p:nvSpPr>
        <p:spPr bwMode="auto">
          <a:xfrm>
            <a:off x="3124200" y="6248400"/>
            <a:ext cx="2895600" cy="381000"/>
          </a:xfrm>
          <a:prstGeom prst="rect">
            <a:avLst/>
          </a:prstGeom>
          <a:noFill/>
          <a:ln>
            <a:miter lim="800000"/>
          </a:ln>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defRPr>
            </a:lvl1pPr>
          </a:lstStyle>
          <a:p>
            <a:endParaRPr lang="en-GB" smtClean="0">
              <a:ea typeface="+mn-ea"/>
              <a:cs typeface="+mn-cs"/>
            </a:endParaRPr>
          </a:p>
        </p:txBody>
      </p:sp>
      <p:sp>
        <p:nvSpPr>
          <p:cNvPr id="5126" name="Rectangle 6"/>
          <p:cNvSpPr>
            <a:spLocks noGrp="1" noChangeArrowheads="1"/>
          </p:cNvSpPr>
          <p:nvPr>
            <p:ph type="sldNum" sz="quarter" idx="4"/>
          </p:nvPr>
        </p:nvSpPr>
        <p:spPr bwMode="auto">
          <a:xfrm>
            <a:off x="6858000" y="6248400"/>
            <a:ext cx="1905000" cy="381000"/>
          </a:xfrm>
          <a:prstGeom prst="rect">
            <a:avLst/>
          </a:prstGeom>
          <a:noFill/>
          <a:ln>
            <a:miter lim="800000"/>
          </a:ln>
        </p:spPr>
        <p:txBody>
          <a:bodyPr vert="horz" wrap="square" lIns="91440" tIns="45720" rIns="91440" bIns="45720" numCol="1" anchor="b" anchorCtr="0" compatLnSpc="1">
            <a:prstTxWarp prst="textNoShape">
              <a:avLst/>
            </a:prstTxWarp>
          </a:bodyPr>
          <a:lstStyle>
            <a:lvl1pPr algn="r">
              <a:defRPr sz="1400">
                <a:solidFill>
                  <a:srgbClr val="000000"/>
                </a:solidFill>
                <a:latin typeface="+mn-lt"/>
              </a:defRPr>
            </a:lvl1pPr>
          </a:lstStyle>
          <a:p>
            <a:fld id="{504942EA-0C28-4956-8000-7D4DD98F8E89}" type="slidenum">
              <a:rPr lang="en-GB" smtClean="0">
                <a:ea typeface="+mn-ea"/>
                <a:cs typeface="+mn-cs"/>
              </a:rPr>
              <a:t>‹#›</a:t>
            </a:fld>
            <a:endParaRPr lang="en-GB" smtClean="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500"/>
                                        <p:tgtEl>
                                          <p:spTgt spid="512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dissolve">
                                      <p:cBhvr>
                                        <p:cTn id="11" dur="500"/>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5123"/>
                        </p:tgtEl>
                        <p:attrNameLst>
                          <p:attrName>style.visibility</p:attrName>
                        </p:attrNameLst>
                      </p:cBhvr>
                      <p:to>
                        <p:strVal val="visible"/>
                      </p:to>
                    </p:set>
                    <p:animEffect transition="in" filter="dissolve">
                      <p:cBhvr>
                        <p:cTn dur="500"/>
                        <p:tgtEl>
                          <p:spTgt spid="5123"/>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125538"/>
            <a:ext cx="40386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125538"/>
            <a:ext cx="40386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Tree>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nvGrpSpPr>
      <p:grpSpPr>
        <a:xfrm>
          <a:off x="0" y="0"/>
          <a:ext cx="0" cy="0"/>
        </a:xfrm>
      </p:grpSpPr>
    </p:spTree>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44450"/>
            <a:ext cx="2057400" cy="6337300"/>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44450"/>
            <a:ext cx="6019800"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xAndObj" preserve="1">
  <p:cSld name="Title, Text, and Content">
    <p:spTree>
      <p:nvGrpSpPr>
        <p:cNvPr id="1" name=""/>
        <p:cNvGrpSpPr/>
        <p:nvPr/>
      </p:nvGrpSpPr>
      <p:grpSpPr>
        <a:xfrm>
          <a:off x="0" y="0"/>
          <a:ext cx="0" cy="0"/>
        </a:xfrm>
      </p:grpSpPr>
      <p:sp>
        <p:nvSpPr>
          <p:cNvPr id="2" name="Title 1"/>
          <p:cNvSpPr>
            <a:spLocks noGrp="1"/>
          </p:cNvSpPr>
          <p:nvPr>
            <p:ph type="title"/>
          </p:nvPr>
        </p:nvSpPr>
        <p:spPr>
          <a:xfrm>
            <a:off x="457200" y="44450"/>
            <a:ext cx="8229600" cy="833438"/>
          </a:xfrm>
        </p:spPr>
        <p:txBody>
          <a:bodyPr/>
          <a:lstStyle/>
          <a:p>
            <a:r>
              <a:rPr lang="en-US" smtClean="0"/>
              <a:t>Click to edit Master title style</a:t>
            </a:r>
            <a:endParaRPr lang="en-NZ"/>
          </a:p>
        </p:txBody>
      </p:sp>
      <p:sp>
        <p:nvSpPr>
          <p:cNvPr id="3" name="Text Placeholder 2"/>
          <p:cNvSpPr>
            <a:spLocks noGrp="1"/>
          </p:cNvSpPr>
          <p:nvPr>
            <p:ph type="body" sz="half" idx="1"/>
          </p:nvPr>
        </p:nvSpPr>
        <p:spPr>
          <a:xfrm>
            <a:off x="457200" y="1125538"/>
            <a:ext cx="4038600" cy="5256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125538"/>
            <a:ext cx="4038600" cy="5256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Only" preserve="1">
  <p:cSld name="Content">
    <p:spTree>
      <p:nvGrpSpPr>
        <p:cNvPr id="1" name=""/>
        <p:cNvGrpSpPr/>
        <p:nvPr/>
      </p:nvGrpSpPr>
      <p:grpSpPr>
        <a:xfrm>
          <a:off x="0" y="0"/>
          <a:ext cx="0" cy="0"/>
        </a:xfrm>
      </p:grpSpPr>
      <p:sp>
        <p:nvSpPr>
          <p:cNvPr id="2" name="Content Placeholder 1"/>
          <p:cNvSpPr>
            <a:spLocks noGrp="1"/>
          </p:cNvSpPr>
          <p:nvPr>
            <p:ph/>
          </p:nvPr>
        </p:nvSpPr>
        <p:spPr>
          <a:xfrm>
            <a:off x="457200" y="44450"/>
            <a:ext cx="8229600" cy="6337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971550" y="1125538"/>
            <a:ext cx="3594100" cy="5468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718050" y="1125538"/>
            <a:ext cx="3595688" cy="5468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NZ"/>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nvGrpSpPr>
      <p:grpSpPr>
        <a:xfrm>
          <a:off x="0" y="0"/>
          <a:ext cx="0" cy="0"/>
        </a:xfrm>
      </p:grpSpPr>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image" Target="../media/image1.png" /><Relationship Id="rId15"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4.xml" /><Relationship Id="rId10" Type="http://schemas.openxmlformats.org/officeDocument/2006/relationships/slideLayout" Target="../slideLayouts/slideLayout23.xml" /><Relationship Id="rId11" Type="http://schemas.openxmlformats.org/officeDocument/2006/relationships/slideLayout" Target="../slideLayouts/slideLayout24.xml" /><Relationship Id="rId12" Type="http://schemas.openxmlformats.org/officeDocument/2006/relationships/slideLayout" Target="../slideLayouts/slideLayout25.xml" /><Relationship Id="rId13" Type="http://schemas.openxmlformats.org/officeDocument/2006/relationships/theme" Target="../theme/theme2.xml" /><Relationship Id="rId2" Type="http://schemas.openxmlformats.org/officeDocument/2006/relationships/slideLayout" Target="../slideLayouts/slideLayout15.xml" /><Relationship Id="rId3" Type="http://schemas.openxmlformats.org/officeDocument/2006/relationships/slideLayout" Target="../slideLayouts/slideLayout16.xml" /><Relationship Id="rId4" Type="http://schemas.openxmlformats.org/officeDocument/2006/relationships/slideLayout" Target="../slideLayouts/slideLayout17.xml" /><Relationship Id="rId5" Type="http://schemas.openxmlformats.org/officeDocument/2006/relationships/slideLayout" Target="../slideLayouts/slideLayout18.xml" /><Relationship Id="rId6" Type="http://schemas.openxmlformats.org/officeDocument/2006/relationships/slideLayout" Target="../slideLayouts/slideLayout19.xml" /><Relationship Id="rId7" Type="http://schemas.openxmlformats.org/officeDocument/2006/relationships/slideLayout" Target="../slideLayouts/slideLayout20.xml" /><Relationship Id="rId8" Type="http://schemas.openxmlformats.org/officeDocument/2006/relationships/slideLayout" Target="../slideLayouts/slideLayout21.xml" /><Relationship Id="rId9" Type="http://schemas.openxmlformats.org/officeDocument/2006/relationships/slideLayout" Target="../slideLayouts/slideLayout2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6.xml" /><Relationship Id="rId10" Type="http://schemas.openxmlformats.org/officeDocument/2006/relationships/slideLayout" Target="../slideLayouts/slideLayout35.xml" /><Relationship Id="rId11" Type="http://schemas.openxmlformats.org/officeDocument/2006/relationships/slideLayout" Target="../slideLayouts/slideLayout36.xml" /><Relationship Id="rId12" Type="http://schemas.openxmlformats.org/officeDocument/2006/relationships/slideLayout" Target="../slideLayouts/slideLayout37.xml" /><Relationship Id="rId13" Type="http://schemas.openxmlformats.org/officeDocument/2006/relationships/slideLayout" Target="../slideLayouts/slideLayout38.xml" /><Relationship Id="rId14" Type="http://schemas.openxmlformats.org/officeDocument/2006/relationships/theme" Target="../theme/theme3.xml" /><Relationship Id="rId2" Type="http://schemas.openxmlformats.org/officeDocument/2006/relationships/slideLayout" Target="../slideLayouts/slideLayout27.xml" /><Relationship Id="rId3" Type="http://schemas.openxmlformats.org/officeDocument/2006/relationships/slideLayout" Target="../slideLayouts/slideLayout28.xml" /><Relationship Id="rId4" Type="http://schemas.openxmlformats.org/officeDocument/2006/relationships/slideLayout" Target="../slideLayouts/slideLayout29.xml" /><Relationship Id="rId5" Type="http://schemas.openxmlformats.org/officeDocument/2006/relationships/slideLayout" Target="../slideLayouts/slideLayout30.xml" /><Relationship Id="rId6" Type="http://schemas.openxmlformats.org/officeDocument/2006/relationships/slideLayout" Target="../slideLayouts/slideLayout31.xml" /><Relationship Id="rId7" Type="http://schemas.openxmlformats.org/officeDocument/2006/relationships/slideLayout" Target="../slideLayouts/slideLayout32.xml" /><Relationship Id="rId8" Type="http://schemas.openxmlformats.org/officeDocument/2006/relationships/slideLayout" Target="../slideLayouts/slideLayout33.xml" /><Relationship Id="rId9" Type="http://schemas.openxmlformats.org/officeDocument/2006/relationships/slideLayout" Target="../slideLayouts/slideLayout34.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5" name="Rectangle 1"/>
          <p:cNvSpPr>
            <a:spLocks noChangeArrowheads="1"/>
          </p:cNvSpPr>
          <p:nvPr/>
        </p:nvSpPr>
        <p:spPr bwMode="auto">
          <a:xfrm>
            <a:off x="0" y="2636912"/>
            <a:ext cx="539552" cy="4221088"/>
          </a:xfrm>
          <a:prstGeom prst="rect">
            <a:avLst/>
          </a:prstGeom>
          <a:gradFill rotWithShape="0">
            <a:gsLst>
              <a:gs pos="0">
                <a:srgbClr val="FEFEFE"/>
              </a:gs>
              <a:gs pos="100000">
                <a:srgbClr val="008000"/>
              </a:gs>
            </a:gsLst>
            <a:lin ang="5400000" scaled="1"/>
          </a:gradFill>
          <a:ln w="9525">
            <a:noFill/>
            <a:round/>
          </a:ln>
          <a:effectLst/>
        </p:spPr>
        <p:txBody>
          <a:bodyPr wrap="none" anchor="ctr"/>
          <a:lstStyle/>
          <a:p>
            <a:pPr defTabSz="449263" eaLnBrk="0" hangingPunct="0">
              <a:buClr>
                <a:srgbClr val="000000"/>
              </a:buClr>
              <a:buSzTx/>
              <a:buFont typeface="Times New Roman" pitchFamily="16" charset="0"/>
              <a:buNone/>
              <a:defRPr/>
            </a:pPr>
            <a:endParaRPr lang="en-NZ" sz="2400">
              <a:solidFill>
                <a:srgbClr val="FFFFFF"/>
              </a:solidFill>
              <a:latin typeface="Times New Roman" pitchFamily="16" charset="0"/>
              <a:ea typeface="+mn-ea"/>
              <a:cs typeface="+mn-cs"/>
            </a:endParaRPr>
          </a:p>
        </p:txBody>
      </p:sp>
      <p:sp>
        <p:nvSpPr>
          <p:cNvPr id="1027" name="Rectangle 2"/>
          <p:cNvSpPr>
            <a:spLocks noGrp="1" noChangeArrowheads="1"/>
          </p:cNvSpPr>
          <p:nvPr>
            <p:ph type="body" idx="1"/>
          </p:nvPr>
        </p:nvSpPr>
        <p:spPr bwMode="auto">
          <a:xfrm>
            <a:off x="971550" y="1125538"/>
            <a:ext cx="7342188" cy="5468937"/>
          </a:xfrm>
          <a:prstGeom prst="rect">
            <a:avLst/>
          </a:prstGeom>
          <a:noFill/>
          <a:ln w="9525">
            <a:noFill/>
            <a:round/>
          </a:ln>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ChangeArrowheads="1"/>
          </p:cNvSpPr>
          <p:nvPr/>
        </p:nvSpPr>
        <p:spPr bwMode="auto">
          <a:xfrm>
            <a:off x="8676456" y="0"/>
            <a:ext cx="472306" cy="5930900"/>
          </a:xfrm>
          <a:prstGeom prst="rect">
            <a:avLst/>
          </a:prstGeom>
          <a:gradFill rotWithShape="0">
            <a:gsLst>
              <a:gs pos="0">
                <a:srgbClr val="008000"/>
              </a:gs>
              <a:gs pos="100000">
                <a:srgbClr val="FEFEFE"/>
              </a:gs>
            </a:gsLst>
            <a:lin ang="5400000" scaled="1"/>
          </a:gradFill>
          <a:ln w="9525">
            <a:noFill/>
            <a:round/>
          </a:ln>
          <a:effectLst/>
        </p:spPr>
        <p:txBody>
          <a:bodyPr wrap="none" anchor="ctr"/>
          <a:lstStyle/>
          <a:p>
            <a:pPr defTabSz="449263" eaLnBrk="0" hangingPunct="0">
              <a:buClr>
                <a:srgbClr val="000000"/>
              </a:buClr>
              <a:buSzTx/>
              <a:buFont typeface="Times New Roman" pitchFamily="16" charset="0"/>
              <a:buNone/>
              <a:defRPr/>
            </a:pPr>
            <a:endParaRPr lang="en-NZ" sz="2400">
              <a:solidFill>
                <a:srgbClr val="FFFFFF"/>
              </a:solidFill>
              <a:latin typeface="Times New Roman" pitchFamily="16" charset="0"/>
              <a:ea typeface="+mn-ea"/>
              <a:cs typeface="+mn-cs"/>
            </a:endParaRPr>
          </a:p>
        </p:txBody>
      </p:sp>
      <p:sp>
        <p:nvSpPr>
          <p:cNvPr id="1029" name="Rectangle 4"/>
          <p:cNvSpPr>
            <a:spLocks noGrp="1" noChangeArrowheads="1"/>
          </p:cNvSpPr>
          <p:nvPr>
            <p:ph type="title"/>
          </p:nvPr>
        </p:nvSpPr>
        <p:spPr bwMode="auto">
          <a:xfrm>
            <a:off x="2268538" y="147638"/>
            <a:ext cx="6188075" cy="1073150"/>
          </a:xfrm>
          <a:prstGeom prst="rect">
            <a:avLst/>
          </a:prstGeom>
          <a:noFill/>
          <a:ln w="9525">
            <a:noFill/>
            <a:rou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30" name="Text Box 6"/>
          <p:cNvSpPr txBox="1">
            <a:spLocks noChangeArrowheads="1"/>
          </p:cNvSpPr>
          <p:nvPr/>
        </p:nvSpPr>
        <p:spPr bwMode="auto">
          <a:xfrm>
            <a:off x="971550" y="6597650"/>
            <a:ext cx="7345363" cy="214313"/>
          </a:xfrm>
          <a:prstGeom prst="rect">
            <a:avLst/>
          </a:prstGeom>
          <a:noFill/>
          <a:ln w="9525">
            <a:noFill/>
            <a:round/>
          </a:ln>
          <a:effectLst/>
        </p:spPr>
        <p:txBody>
          <a:bodyPr wrap="none" anchor="ctr"/>
          <a:lstStyle/>
          <a:p>
            <a:pPr defTabSz="449263" eaLnBrk="0" hangingPunct="0">
              <a:buClr>
                <a:srgbClr val="000000"/>
              </a:buClr>
              <a:buSzTx/>
              <a:buFont typeface="Times New Roman" pitchFamily="16" charset="0"/>
              <a:buNone/>
              <a:defRPr/>
            </a:pPr>
            <a:endParaRPr lang="en-NZ" sz="2400">
              <a:solidFill>
                <a:srgbClr val="FFFFFF"/>
              </a:solidFill>
              <a:latin typeface="Times New Roman" pitchFamily="16" charset="0"/>
              <a:ea typeface="+mn-ea"/>
              <a:cs typeface="+mn-cs"/>
            </a:endParaRPr>
          </a:p>
        </p:txBody>
      </p:sp>
      <p:pic>
        <p:nvPicPr>
          <p:cNvPr id="8" name="Picture 5"/>
          <p:cNvPicPr>
            <a:picLocks noChangeAspect="1" noChangeArrowheads="1"/>
          </p:cNvPicPr>
          <p:nvPr/>
        </p:nvPicPr>
        <p:blipFill>
          <a:blip r:embed="rId14"/>
          <a:stretch>
            <a:fillRect/>
          </a:stretch>
        </p:blipFill>
        <p:spPr bwMode="auto">
          <a:xfrm>
            <a:off x="73025" y="34925"/>
            <a:ext cx="2051050" cy="1233488"/>
          </a:xfrm>
          <a:prstGeom prst="rect">
            <a:avLst/>
          </a:prstGeom>
          <a:noFill/>
          <a:ln w="9525">
            <a:noFill/>
            <a:round/>
          </a:ln>
          <a:effec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p:timing/>
  <p:txStyles>
    <p:titleStyle>
      <a:lvl1pPr algn="l" defTabSz="449263" rtl="0" eaLnBrk="0" fontAlgn="base" hangingPunct="0">
        <a:lnSpc>
          <a:spcPct val="91000"/>
        </a:lnSpc>
        <a:spcBef>
          <a:spcPct val="0"/>
        </a:spcBef>
        <a:spcAft>
          <a:spcPct val="0"/>
        </a:spcAft>
        <a:buClr>
          <a:srgbClr val="000000"/>
        </a:buClr>
        <a:buSzTx/>
        <a:buFont typeface="Times New Roman" pitchFamily="18" charset="0"/>
        <a:defRPr sz="3600" b="1">
          <a:solidFill>
            <a:srgbClr val="008000"/>
          </a:solidFill>
          <a:latin typeface="+mj-lt"/>
          <a:ea typeface="+mj-ea"/>
          <a:cs typeface="+mj-cs"/>
        </a:defRPr>
      </a:lvl1pPr>
      <a:lvl2pPr algn="l" defTabSz="449263" rtl="0" eaLnBrk="0" fontAlgn="base" hangingPunct="0">
        <a:lnSpc>
          <a:spcPct val="91000"/>
        </a:lnSpc>
        <a:spcBef>
          <a:spcPct val="0"/>
        </a:spcBef>
        <a:spcAft>
          <a:spcPct val="0"/>
        </a:spcAft>
        <a:buClr>
          <a:srgbClr val="000000"/>
        </a:buClr>
        <a:buSzTx/>
        <a:buFont typeface="Times New Roman" pitchFamily="18" charset="0"/>
        <a:defRPr sz="3600" b="1">
          <a:solidFill>
            <a:srgbClr val="008000"/>
          </a:solidFill>
          <a:latin typeface="Tahoma"/>
          <a:ea typeface="MS Gothic"/>
        </a:defRPr>
      </a:lvl2pPr>
      <a:lvl3pPr algn="l" defTabSz="449263" rtl="0" eaLnBrk="0" fontAlgn="base" hangingPunct="0">
        <a:lnSpc>
          <a:spcPct val="91000"/>
        </a:lnSpc>
        <a:spcBef>
          <a:spcPct val="0"/>
        </a:spcBef>
        <a:spcAft>
          <a:spcPct val="0"/>
        </a:spcAft>
        <a:buClr>
          <a:srgbClr val="000000"/>
        </a:buClr>
        <a:buSzTx/>
        <a:buFont typeface="Times New Roman" pitchFamily="18" charset="0"/>
        <a:defRPr sz="3600" b="1">
          <a:solidFill>
            <a:srgbClr val="008000"/>
          </a:solidFill>
          <a:latin typeface="Tahoma"/>
          <a:ea typeface="MS Gothic"/>
        </a:defRPr>
      </a:lvl3pPr>
      <a:lvl4pPr algn="l" defTabSz="449263" rtl="0" eaLnBrk="0" fontAlgn="base" hangingPunct="0">
        <a:lnSpc>
          <a:spcPct val="91000"/>
        </a:lnSpc>
        <a:spcBef>
          <a:spcPct val="0"/>
        </a:spcBef>
        <a:spcAft>
          <a:spcPct val="0"/>
        </a:spcAft>
        <a:buClr>
          <a:srgbClr val="000000"/>
        </a:buClr>
        <a:buSzTx/>
        <a:buFont typeface="Times New Roman" pitchFamily="18" charset="0"/>
        <a:defRPr sz="3600" b="1">
          <a:solidFill>
            <a:srgbClr val="008000"/>
          </a:solidFill>
          <a:latin typeface="Tahoma"/>
          <a:ea typeface="MS Gothic"/>
        </a:defRPr>
      </a:lvl4pPr>
      <a:lvl5pPr algn="l" defTabSz="449263" rtl="0" eaLnBrk="0" fontAlgn="base" hangingPunct="0">
        <a:lnSpc>
          <a:spcPct val="91000"/>
        </a:lnSpc>
        <a:spcBef>
          <a:spcPct val="0"/>
        </a:spcBef>
        <a:spcAft>
          <a:spcPct val="0"/>
        </a:spcAft>
        <a:buClr>
          <a:srgbClr val="000000"/>
        </a:buClr>
        <a:buSzTx/>
        <a:buFont typeface="Times New Roman" pitchFamily="18" charset="0"/>
        <a:defRPr sz="3600" b="1">
          <a:solidFill>
            <a:srgbClr val="008000"/>
          </a:solidFill>
          <a:latin typeface="Tahoma"/>
          <a:ea typeface="MS Gothic"/>
        </a:defRPr>
      </a:lvl5pPr>
      <a:lvl6pPr marL="2514600" indent="-228600" algn="l" defTabSz="449263" rtl="0" eaLnBrk="0" fontAlgn="base" hangingPunct="0">
        <a:lnSpc>
          <a:spcPct val="91000"/>
        </a:lnSpc>
        <a:spcBef>
          <a:spcPct val="0"/>
        </a:spcBef>
        <a:spcAft>
          <a:spcPct val="0"/>
        </a:spcAft>
        <a:buClr>
          <a:srgbClr val="000000"/>
        </a:buClr>
        <a:buSzTx/>
        <a:buFont typeface="Times New Roman" pitchFamily="16" charset="0"/>
        <a:defRPr sz="3600" b="1">
          <a:solidFill>
            <a:srgbClr val="008000"/>
          </a:solidFill>
          <a:latin typeface="Tahoma"/>
          <a:ea typeface="MS Gothic"/>
        </a:defRPr>
      </a:lvl6pPr>
      <a:lvl7pPr marL="2971800" indent="-228600" algn="l" defTabSz="449263" rtl="0" eaLnBrk="0" fontAlgn="base" hangingPunct="0">
        <a:lnSpc>
          <a:spcPct val="91000"/>
        </a:lnSpc>
        <a:spcBef>
          <a:spcPct val="0"/>
        </a:spcBef>
        <a:spcAft>
          <a:spcPct val="0"/>
        </a:spcAft>
        <a:buClr>
          <a:srgbClr val="000000"/>
        </a:buClr>
        <a:buSzTx/>
        <a:buFont typeface="Times New Roman" pitchFamily="16" charset="0"/>
        <a:defRPr sz="3600" b="1">
          <a:solidFill>
            <a:srgbClr val="008000"/>
          </a:solidFill>
          <a:latin typeface="Tahoma"/>
          <a:ea typeface="MS Gothic"/>
        </a:defRPr>
      </a:lvl7pPr>
      <a:lvl8pPr marL="3429000" indent="-228600" algn="l" defTabSz="449263" rtl="0" eaLnBrk="0" fontAlgn="base" hangingPunct="0">
        <a:lnSpc>
          <a:spcPct val="91000"/>
        </a:lnSpc>
        <a:spcBef>
          <a:spcPct val="0"/>
        </a:spcBef>
        <a:spcAft>
          <a:spcPct val="0"/>
        </a:spcAft>
        <a:buClr>
          <a:srgbClr val="000000"/>
        </a:buClr>
        <a:buSzTx/>
        <a:buFont typeface="Times New Roman" pitchFamily="16" charset="0"/>
        <a:defRPr sz="3600" b="1">
          <a:solidFill>
            <a:srgbClr val="008000"/>
          </a:solidFill>
          <a:latin typeface="Tahoma"/>
          <a:ea typeface="MS Gothic"/>
        </a:defRPr>
      </a:lvl8pPr>
      <a:lvl9pPr marL="3886200" indent="-228600" algn="l" defTabSz="449263" rtl="0" eaLnBrk="0" fontAlgn="base" hangingPunct="0">
        <a:lnSpc>
          <a:spcPct val="91000"/>
        </a:lnSpc>
        <a:spcBef>
          <a:spcPct val="0"/>
        </a:spcBef>
        <a:spcAft>
          <a:spcPct val="0"/>
        </a:spcAft>
        <a:buClr>
          <a:srgbClr val="000000"/>
        </a:buClr>
        <a:buSzTx/>
        <a:buFont typeface="Times New Roman" pitchFamily="16" charset="0"/>
        <a:defRPr sz="3600" b="1">
          <a:solidFill>
            <a:srgbClr val="008000"/>
          </a:solidFill>
          <a:latin typeface="Tahoma"/>
          <a:ea typeface="MS Gothic"/>
        </a:defRPr>
      </a:lvl9pPr>
    </p:titleStyle>
    <p:bodyStyle>
      <a:lvl1pPr marL="342900" indent="-342900" algn="l" defTabSz="449263" rtl="0" eaLnBrk="0" fontAlgn="base" hangingPunct="0">
        <a:lnSpc>
          <a:spcPct val="101000"/>
        </a:lnSpc>
        <a:spcBef>
          <a:spcPts val="700"/>
        </a:spcBef>
        <a:spcAft>
          <a:spcPct val="0"/>
        </a:spcAft>
        <a:buClr>
          <a:srgbClr val="000000"/>
        </a:buClr>
        <a:buSzTx/>
        <a:buFont typeface="Times New Roman" pitchFamily="18" charset="0"/>
        <a:defRPr sz="2800">
          <a:solidFill>
            <a:srgbClr val="008000"/>
          </a:solidFill>
          <a:latin typeface="+mn-lt"/>
          <a:ea typeface="+mn-ea"/>
          <a:cs typeface="+mn-cs"/>
        </a:defRPr>
      </a:lvl1pPr>
      <a:lvl2pPr marL="742950" indent="-285750" algn="l" defTabSz="449263" rtl="0" eaLnBrk="0" fontAlgn="base" hangingPunct="0">
        <a:lnSpc>
          <a:spcPct val="101000"/>
        </a:lnSpc>
        <a:spcBef>
          <a:spcPts val="700"/>
        </a:spcBef>
        <a:spcAft>
          <a:spcPct val="0"/>
        </a:spcAft>
        <a:buClr>
          <a:srgbClr val="000000"/>
        </a:buClr>
        <a:buSzTx/>
        <a:buFont typeface="Times New Roman" pitchFamily="18" charset="0"/>
        <a:defRPr sz="2800">
          <a:solidFill>
            <a:srgbClr val="008000"/>
          </a:solidFill>
          <a:latin typeface="+mn-lt"/>
          <a:ea typeface="+mn-ea"/>
        </a:defRPr>
      </a:lvl2pPr>
      <a:lvl3pPr marL="1143000" indent="-228600" algn="l" defTabSz="449263" rtl="0" eaLnBrk="0" fontAlgn="base" hangingPunct="0">
        <a:lnSpc>
          <a:spcPct val="101000"/>
        </a:lnSpc>
        <a:spcBef>
          <a:spcPts val="600"/>
        </a:spcBef>
        <a:spcAft>
          <a:spcPct val="0"/>
        </a:spcAft>
        <a:buClr>
          <a:srgbClr val="000000"/>
        </a:buClr>
        <a:buSzTx/>
        <a:buFont typeface="Times New Roman" pitchFamily="18" charset="0"/>
        <a:defRPr sz="2400">
          <a:solidFill>
            <a:srgbClr val="008000"/>
          </a:solidFill>
          <a:latin typeface="+mn-lt"/>
          <a:ea typeface="+mn-ea"/>
        </a:defRPr>
      </a:lvl3pPr>
      <a:lvl4pPr marL="1600200" indent="-228600" algn="l" defTabSz="449263" rtl="0" eaLnBrk="0" fontAlgn="base" hangingPunct="0">
        <a:lnSpc>
          <a:spcPct val="101000"/>
        </a:lnSpc>
        <a:spcBef>
          <a:spcPts val="500"/>
        </a:spcBef>
        <a:spcAft>
          <a:spcPct val="0"/>
        </a:spcAft>
        <a:buClr>
          <a:srgbClr val="000000"/>
        </a:buClr>
        <a:buSzTx/>
        <a:buFont typeface="Times New Roman" pitchFamily="18" charset="0"/>
        <a:defRPr sz="2000">
          <a:solidFill>
            <a:srgbClr val="008000"/>
          </a:solidFill>
          <a:latin typeface="+mn-lt"/>
          <a:ea typeface="+mn-ea"/>
        </a:defRPr>
      </a:lvl4pPr>
      <a:lvl5pPr marL="2057400" indent="-228600" algn="l" defTabSz="449263" rtl="0" eaLnBrk="0" fontAlgn="base" hangingPunct="0">
        <a:lnSpc>
          <a:spcPct val="101000"/>
        </a:lnSpc>
        <a:spcBef>
          <a:spcPts val="500"/>
        </a:spcBef>
        <a:spcAft>
          <a:spcPct val="0"/>
        </a:spcAft>
        <a:buClr>
          <a:srgbClr val="000000"/>
        </a:buClr>
        <a:buSzTx/>
        <a:buFont typeface="Times New Roman" pitchFamily="18" charset="0"/>
        <a:defRPr sz="2000">
          <a:solidFill>
            <a:srgbClr val="008000"/>
          </a:solidFill>
          <a:latin typeface="+mn-lt"/>
          <a:ea typeface="+mn-ea"/>
        </a:defRPr>
      </a:lvl5pPr>
      <a:lvl6pPr marL="2514600" indent="-228600" algn="l" defTabSz="449263" rtl="0" eaLnBrk="0" fontAlgn="base" hangingPunct="0">
        <a:lnSpc>
          <a:spcPct val="101000"/>
        </a:lnSpc>
        <a:spcBef>
          <a:spcPts val="500"/>
        </a:spcBef>
        <a:spcAft>
          <a:spcPct val="0"/>
        </a:spcAft>
        <a:buClr>
          <a:srgbClr val="000000"/>
        </a:buClr>
        <a:buSzTx/>
        <a:buFont typeface="Times New Roman" pitchFamily="16" charset="0"/>
        <a:defRPr sz="2000">
          <a:solidFill>
            <a:srgbClr val="008000"/>
          </a:solidFill>
          <a:latin typeface="+mn-lt"/>
          <a:ea typeface="+mn-ea"/>
        </a:defRPr>
      </a:lvl6pPr>
      <a:lvl7pPr marL="2971800" indent="-228600" algn="l" defTabSz="449263" rtl="0" eaLnBrk="0" fontAlgn="base" hangingPunct="0">
        <a:lnSpc>
          <a:spcPct val="101000"/>
        </a:lnSpc>
        <a:spcBef>
          <a:spcPts val="500"/>
        </a:spcBef>
        <a:spcAft>
          <a:spcPct val="0"/>
        </a:spcAft>
        <a:buClr>
          <a:srgbClr val="000000"/>
        </a:buClr>
        <a:buSzTx/>
        <a:buFont typeface="Times New Roman" pitchFamily="16" charset="0"/>
        <a:defRPr sz="2000">
          <a:solidFill>
            <a:srgbClr val="008000"/>
          </a:solidFill>
          <a:latin typeface="+mn-lt"/>
          <a:ea typeface="+mn-ea"/>
        </a:defRPr>
      </a:lvl7pPr>
      <a:lvl8pPr marL="3429000" indent="-228600" algn="l" defTabSz="449263" rtl="0" eaLnBrk="0" fontAlgn="base" hangingPunct="0">
        <a:lnSpc>
          <a:spcPct val="101000"/>
        </a:lnSpc>
        <a:spcBef>
          <a:spcPts val="500"/>
        </a:spcBef>
        <a:spcAft>
          <a:spcPct val="0"/>
        </a:spcAft>
        <a:buClr>
          <a:srgbClr val="000000"/>
        </a:buClr>
        <a:buSzTx/>
        <a:buFont typeface="Times New Roman" pitchFamily="16" charset="0"/>
        <a:defRPr sz="2000">
          <a:solidFill>
            <a:srgbClr val="008000"/>
          </a:solidFill>
          <a:latin typeface="+mn-lt"/>
          <a:ea typeface="+mn-ea"/>
        </a:defRPr>
      </a:lvl8pPr>
      <a:lvl9pPr marL="3886200" indent="-228600" algn="l" defTabSz="449263" rtl="0" eaLnBrk="0" fontAlgn="base" hangingPunct="0">
        <a:lnSpc>
          <a:spcPct val="101000"/>
        </a:lnSpc>
        <a:spcBef>
          <a:spcPts val="500"/>
        </a:spcBef>
        <a:spcAft>
          <a:spcPct val="0"/>
        </a:spcAft>
        <a:buClr>
          <a:srgbClr val="000000"/>
        </a:buClr>
        <a:buSzTx/>
        <a:buFont typeface="Times New Roman" pitchFamily="16" charset="0"/>
        <a:defRPr sz="2000">
          <a:solidFill>
            <a:srgbClr val="008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006400"/>
        </a:solid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a:solidFill>
            <a:srgbClr val="006400"/>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551723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B2D2C-18FF-459E-B52B-448745A9FFBB}" type="datetimeFigureOut">
              <a:rPr lang="en-NZ" smtClean="0"/>
              <a:t>17/02/2020</a:t>
            </a:fld>
            <a:endParaRPr lang="en-NZ"/>
          </a:p>
        </p:txBody>
      </p:sp>
      <p:sp>
        <p:nvSpPr>
          <p:cNvPr id="5" name="Footer Placeholder 4"/>
          <p:cNvSpPr>
            <a:spLocks noGrp="1"/>
          </p:cNvSpPr>
          <p:nvPr>
            <p:ph type="ftr" sz="quarter" idx="3"/>
          </p:nvPr>
        </p:nvSpPr>
        <p:spPr>
          <a:xfrm>
            <a:off x="1115616" y="6356350"/>
            <a:ext cx="71287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558924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104C5-798B-40FA-8B95-0AB369C12708}" type="slidenum">
              <a:rPr lang="en-NZ" smtClean="0"/>
              <a:t>‹#›</a:t>
            </a:fld>
            <a:endParaRPr lang="en-NZ"/>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ransition/>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chemeClr val="bg1"/>
        </a:solidFill>
        <a:effectLst/>
      </p:bgPr>
    </p:bg>
    <p:spTree>
      <p:nvGrpSpPr>
        <p:cNvPr id="1" name=""/>
        <p:cNvGrpSpPr/>
        <p:nvPr/>
      </p:nvGrpSpPr>
      <p:grpSpPr>
        <a:xfrm>
          <a:off x="0" y="0"/>
          <a:ext cx="0" cy="0"/>
        </a:xfrm>
      </p:grpSpPr>
      <p:sp>
        <p:nvSpPr>
          <p:cNvPr id="4105" name="Rectangle 9"/>
          <p:cNvSpPr>
            <a:spLocks noGrp="1" noChangeArrowheads="1"/>
          </p:cNvSpPr>
          <p:nvPr>
            <p:ph type="title"/>
          </p:nvPr>
        </p:nvSpPr>
        <p:spPr bwMode="auto">
          <a:xfrm>
            <a:off x="457200" y="44450"/>
            <a:ext cx="8229600" cy="833438"/>
          </a:xfrm>
          <a:prstGeom prst="rect">
            <a:avLst/>
          </a:prstGeom>
          <a:noFill/>
          <a:ln w="9525">
            <a:noFill/>
            <a:miter lim="800000"/>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106" name="Rectangle 10"/>
          <p:cNvSpPr>
            <a:spLocks noGrp="1" noChangeArrowheads="1"/>
          </p:cNvSpPr>
          <p:nvPr>
            <p:ph type="body" idx="1"/>
          </p:nvPr>
        </p:nvSpPr>
        <p:spPr bwMode="auto">
          <a:xfrm>
            <a:off x="457200" y="1125538"/>
            <a:ext cx="8229600" cy="5256212"/>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ransition/>
  <p:timing/>
  <p:txStyles>
    <p:titleStyle>
      <a:lvl1pPr algn="l" rtl="0" fontAlgn="base">
        <a:spcBef>
          <a:spcPct val="0"/>
        </a:spcBef>
        <a:spcAft>
          <a:spcPct val="0"/>
        </a:spcAft>
        <a:defRPr sz="3600">
          <a:solidFill>
            <a:srgbClr val="000000"/>
          </a:solidFill>
          <a:latin typeface="+mj-lt"/>
          <a:ea typeface="+mj-ea"/>
          <a:cs typeface="+mj-cs"/>
        </a:defRPr>
      </a:lvl1pPr>
      <a:lvl2pPr algn="l" rtl="0" fontAlgn="base">
        <a:spcBef>
          <a:spcPct val="0"/>
        </a:spcBef>
        <a:spcAft>
          <a:spcPct val="0"/>
        </a:spcAft>
        <a:defRPr sz="3600">
          <a:solidFill>
            <a:srgbClr val="000000"/>
          </a:solidFill>
          <a:latin typeface="Garamond" pitchFamily="18" charset="0"/>
        </a:defRPr>
      </a:lvl2pPr>
      <a:lvl3pPr algn="l" rtl="0" fontAlgn="base">
        <a:spcBef>
          <a:spcPct val="0"/>
        </a:spcBef>
        <a:spcAft>
          <a:spcPct val="0"/>
        </a:spcAft>
        <a:defRPr sz="3600">
          <a:solidFill>
            <a:srgbClr val="000000"/>
          </a:solidFill>
          <a:latin typeface="Garamond" pitchFamily="18" charset="0"/>
        </a:defRPr>
      </a:lvl3pPr>
      <a:lvl4pPr algn="l" rtl="0" fontAlgn="base">
        <a:spcBef>
          <a:spcPct val="0"/>
        </a:spcBef>
        <a:spcAft>
          <a:spcPct val="0"/>
        </a:spcAft>
        <a:defRPr sz="3600">
          <a:solidFill>
            <a:srgbClr val="000000"/>
          </a:solidFill>
          <a:latin typeface="Garamond" pitchFamily="18" charset="0"/>
        </a:defRPr>
      </a:lvl4pPr>
      <a:lvl5pPr algn="l" rtl="0" fontAlgn="base">
        <a:spcBef>
          <a:spcPct val="0"/>
        </a:spcBef>
        <a:spcAft>
          <a:spcPct val="0"/>
        </a:spcAft>
        <a:defRPr sz="3600">
          <a:solidFill>
            <a:srgbClr val="000000"/>
          </a:solidFill>
          <a:latin typeface="Garamond" pitchFamily="18" charset="0"/>
        </a:defRPr>
      </a:lvl5pPr>
      <a:lvl6pPr marL="457200" algn="l" rtl="0" fontAlgn="base">
        <a:spcBef>
          <a:spcPct val="0"/>
        </a:spcBef>
        <a:spcAft>
          <a:spcPct val="0"/>
        </a:spcAft>
        <a:defRPr sz="3600">
          <a:solidFill>
            <a:srgbClr val="000000"/>
          </a:solidFill>
          <a:latin typeface="Garamond" pitchFamily="18" charset="0"/>
        </a:defRPr>
      </a:lvl6pPr>
      <a:lvl7pPr marL="914400" algn="l" rtl="0" fontAlgn="base">
        <a:spcBef>
          <a:spcPct val="0"/>
        </a:spcBef>
        <a:spcAft>
          <a:spcPct val="0"/>
        </a:spcAft>
        <a:defRPr sz="3600">
          <a:solidFill>
            <a:srgbClr val="000000"/>
          </a:solidFill>
          <a:latin typeface="Garamond" pitchFamily="18" charset="0"/>
        </a:defRPr>
      </a:lvl7pPr>
      <a:lvl8pPr marL="1371600" algn="l" rtl="0" fontAlgn="base">
        <a:spcBef>
          <a:spcPct val="0"/>
        </a:spcBef>
        <a:spcAft>
          <a:spcPct val="0"/>
        </a:spcAft>
        <a:defRPr sz="3600">
          <a:solidFill>
            <a:srgbClr val="000000"/>
          </a:solidFill>
          <a:latin typeface="Garamond" pitchFamily="18" charset="0"/>
        </a:defRPr>
      </a:lvl8pPr>
      <a:lvl9pPr marL="1828800" algn="l" rtl="0" fontAlgn="base">
        <a:spcBef>
          <a:spcPct val="0"/>
        </a:spcBef>
        <a:spcAft>
          <a:spcPct val="0"/>
        </a:spcAft>
        <a:defRPr sz="3600">
          <a:solidFill>
            <a:srgbClr val="000000"/>
          </a:solidFill>
          <a:latin typeface="Garamond" pitchFamily="18" charset="0"/>
        </a:defRPr>
      </a:lvl9pPr>
    </p:titleStyle>
    <p:bodyStyle>
      <a:lvl1pPr marL="342900" indent="-342900" algn="l" rtl="0" fontAlgn="base">
        <a:spcBef>
          <a:spcPct val="20000"/>
        </a:spcBef>
        <a:spcAft>
          <a:spcPct val="0"/>
        </a:spcAft>
        <a:buClr>
          <a:schemeClr val="tx1"/>
        </a:buClr>
        <a:buChar char="•"/>
        <a:defRPr sz="2800">
          <a:solidFill>
            <a:srgbClr val="000000"/>
          </a:solidFill>
          <a:latin typeface="+mn-lt"/>
          <a:ea typeface="+mn-ea"/>
          <a:cs typeface="+mn-cs"/>
        </a:defRPr>
      </a:lvl1pPr>
      <a:lvl2pPr marL="742950" indent="-285750" algn="l" rtl="0" fontAlgn="base">
        <a:spcBef>
          <a:spcPct val="20000"/>
        </a:spcBef>
        <a:spcAft>
          <a:spcPct val="0"/>
        </a:spcAft>
        <a:buClr>
          <a:schemeClr val="tx1"/>
        </a:buClr>
        <a:buSzPct val="90000"/>
        <a:buFont typeface="Wingdings" pitchFamily="2" charset="2"/>
        <a:buChar char="§"/>
        <a:defRPr sz="2600">
          <a:solidFill>
            <a:srgbClr val="000000"/>
          </a:solidFill>
          <a:latin typeface="+mn-lt"/>
        </a:defRPr>
      </a:lvl2pPr>
      <a:lvl3pPr marL="1143000" indent="-228600" algn="l" rtl="0" fontAlgn="base">
        <a:spcBef>
          <a:spcPct val="20000"/>
        </a:spcBef>
        <a:spcAft>
          <a:spcPct val="0"/>
        </a:spcAft>
        <a:buClr>
          <a:schemeClr val="tx1"/>
        </a:buClr>
        <a:buChar char="•"/>
        <a:defRPr sz="2400">
          <a:solidFill>
            <a:srgbClr val="000000"/>
          </a:solidFill>
          <a:latin typeface="+mn-lt"/>
        </a:defRPr>
      </a:lvl3pPr>
      <a:lvl4pPr marL="1600200" indent="-228600" algn="l" rtl="0" fontAlgn="base">
        <a:spcBef>
          <a:spcPct val="20000"/>
        </a:spcBef>
        <a:spcAft>
          <a:spcPct val="0"/>
        </a:spcAft>
        <a:buClr>
          <a:schemeClr val="tx1"/>
        </a:buClr>
        <a:buChar char="•"/>
        <a:defRPr sz="2000">
          <a:solidFill>
            <a:srgbClr val="000000"/>
          </a:solidFill>
          <a:latin typeface="+mn-lt"/>
        </a:defRPr>
      </a:lvl4pPr>
      <a:lvl5pPr marL="2057400" indent="-228600" algn="l" rtl="0" fontAlgn="base">
        <a:spcBef>
          <a:spcPct val="20000"/>
        </a:spcBef>
        <a:spcAft>
          <a:spcPct val="0"/>
        </a:spcAft>
        <a:buClr>
          <a:schemeClr val="tx1"/>
        </a:buClr>
        <a:buChar char="•"/>
        <a:defRPr sz="2000">
          <a:solidFill>
            <a:srgbClr val="000000"/>
          </a:solidFill>
          <a:latin typeface="+mn-lt"/>
        </a:defRPr>
      </a:lvl5pPr>
      <a:lvl6pPr marL="2514600" indent="-228600" algn="l" rtl="0" fontAlgn="base">
        <a:spcBef>
          <a:spcPct val="20000"/>
        </a:spcBef>
        <a:spcAft>
          <a:spcPct val="0"/>
        </a:spcAft>
        <a:buClr>
          <a:schemeClr val="tx1"/>
        </a:buClr>
        <a:buChar char="•"/>
        <a:defRPr sz="2000">
          <a:solidFill>
            <a:srgbClr val="000000"/>
          </a:solidFill>
          <a:latin typeface="+mn-lt"/>
        </a:defRPr>
      </a:lvl6pPr>
      <a:lvl7pPr marL="2971800" indent="-228600" algn="l" rtl="0" fontAlgn="base">
        <a:spcBef>
          <a:spcPct val="20000"/>
        </a:spcBef>
        <a:spcAft>
          <a:spcPct val="0"/>
        </a:spcAft>
        <a:buClr>
          <a:schemeClr val="tx1"/>
        </a:buClr>
        <a:buChar char="•"/>
        <a:defRPr sz="2000">
          <a:solidFill>
            <a:srgbClr val="000000"/>
          </a:solidFill>
          <a:latin typeface="+mn-lt"/>
        </a:defRPr>
      </a:lvl7pPr>
      <a:lvl8pPr marL="3429000" indent="-228600" algn="l" rtl="0" fontAlgn="base">
        <a:spcBef>
          <a:spcPct val="20000"/>
        </a:spcBef>
        <a:spcAft>
          <a:spcPct val="0"/>
        </a:spcAft>
        <a:buClr>
          <a:schemeClr val="tx1"/>
        </a:buClr>
        <a:buChar char="•"/>
        <a:defRPr sz="2000">
          <a:solidFill>
            <a:srgbClr val="000000"/>
          </a:solidFill>
          <a:latin typeface="+mn-lt"/>
        </a:defRPr>
      </a:lvl8pPr>
      <a:lvl9pPr marL="3886200" indent="-228600" algn="l" rtl="0" fontAlgn="base">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notesSlide" Target="../notesSlides/notesSlide1.xml" /><Relationship Id="rId3" Type="http://schemas.openxmlformats.org/officeDocument/2006/relationships/image" Target="../media/image3.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6.png" /><Relationship Id="rId3" Type="http://schemas.openxmlformats.org/officeDocument/2006/relationships/image" Target="../media/image7.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3.png" /><Relationship Id="rId3" Type="http://schemas.openxmlformats.org/officeDocument/2006/relationships/slide" Target="slide13.xml" TargetMode="Internal" /><Relationship Id="rId4" Type="http://schemas.openxmlformats.org/officeDocument/2006/relationships/slide" Target="slide19.xml" TargetMode="Interna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4.png" /><Relationship Id="rId3" Type="http://schemas.openxmlformats.org/officeDocument/2006/relationships/slide" Target="slide14.xml" TargetMode="Interna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5.png" /><Relationship Id="rId3" Type="http://schemas.openxmlformats.org/officeDocument/2006/relationships/slide" Target="slide15.xml" TargetMode="Interna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6.png" /><Relationship Id="rId3" Type="http://schemas.openxmlformats.org/officeDocument/2006/relationships/slide" Target="slide16.xml" TargetMode="Interna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7.png" /><Relationship Id="rId3" Type="http://schemas.openxmlformats.org/officeDocument/2006/relationships/slide" Target="slide17.xml" TargetMode="Interna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6.png" /><Relationship Id="rId3" Type="http://schemas.openxmlformats.org/officeDocument/2006/relationships/slide" Target="slide18.xml" TargetMode="Interna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8.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5.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notesSlide" Target="../notesSlides/notesSlide2.xml" /><Relationship Id="rId3" Type="http://schemas.openxmlformats.org/officeDocument/2006/relationships/image" Target="../media/image5.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5.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5.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6.png" /><Relationship Id="rId3" Type="http://schemas.openxmlformats.org/officeDocument/2006/relationships/image" Target="../media/image7.jpeg" /><Relationship Id="rId4" Type="http://schemas.openxmlformats.org/officeDocument/2006/relationships/image" Target="../media/image19.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0.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1.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notesSlide" Target="../notesSlides/notesSlide5.xml" /><Relationship Id="rId3" Type="http://schemas.openxmlformats.org/officeDocument/2006/relationships/image" Target="../media/image22.png" /><Relationship Id="rId4" Type="http://schemas.openxmlformats.org/officeDocument/2006/relationships/hyperlink" Target="http://localhost:8181/greenstone3/mdl-library" TargetMode="External" /><Relationship Id="rId5" Type="http://schemas.openxmlformats.org/officeDocument/2006/relationships/slide" Target="slide41.xml" TargetMode="Interna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3.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4.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5.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6.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notesSlide" Target="../notesSlides/notesSlide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5.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7.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8.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9.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30.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31.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32.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33.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34.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35.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notesSlide" Target="../notesSlides/notesSlide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36.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5.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6.png" /><Relationship Id="rId3" Type="http://schemas.openxmlformats.org/officeDocument/2006/relationships/image" Target="../media/image7.jpeg" /><Relationship Id="rId4" Type="http://schemas.openxmlformats.org/officeDocument/2006/relationships/image" Target="../media/image19.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37.png" /><Relationship Id="rId3" Type="http://schemas.openxmlformats.org/officeDocument/2006/relationships/slide" Target="slide44.xml" TargetMode="Interna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38.png" /><Relationship Id="rId3" Type="http://schemas.openxmlformats.org/officeDocument/2006/relationships/slide" Target="slide45.xml" TargetMode="Interna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39.png" /><Relationship Id="rId3" Type="http://schemas.openxmlformats.org/officeDocument/2006/relationships/slide" Target="slide46.xml" TargetMode="Interna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40.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41.pn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15.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15.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6.png" /><Relationship Id="rId3" Type="http://schemas.openxmlformats.org/officeDocument/2006/relationships/image" Target="../media/image7.jpe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6.png" /><Relationship Id="rId3" Type="http://schemas.openxmlformats.org/officeDocument/2006/relationships/image" Target="../media/image19.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notesSlide" Target="../notesSlides/notesSlide6.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notesSlide" Target="../notesSlides/notesSlide7.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15.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3.png" /><Relationship Id="rId3" Type="http://schemas.openxmlformats.org/officeDocument/2006/relationships/image" Target="../media/image4.pn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image" Target="../media/image2.png" /><Relationship Id="rId3" Type="http://schemas.openxmlformats.org/officeDocument/2006/relationships/image" Target="../media/image3.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8.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9.png" /><Relationship Id="rId3" Type="http://schemas.openxmlformats.org/officeDocument/2006/relationships/slide" Target="slide8.xml" TargetMode="Internal" /><Relationship Id="rId4" Type="http://schemas.openxmlformats.org/officeDocument/2006/relationships/slide" Target="slide10.xml" TargetMode="Interna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0.png" /><Relationship Id="rId3" Type="http://schemas.openxmlformats.org/officeDocument/2006/relationships/slide" Target="slide9.xml" TargetMode="Interna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11.png"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006400"/>
        </a:solidFill>
        <a:effectLst/>
      </p:bgPr>
    </p:bg>
    <p:spTree>
      <p:nvGrpSpPr>
        <p:cNvPr id="1" name=""/>
        <p:cNvGrpSpPr/>
        <p:nvPr/>
      </p:nvGrpSpPr>
      <p:grpSpPr>
        <a:xfrm>
          <a:off x="0" y="0"/>
          <a:ext cx="0" cy="0"/>
        </a:xfrm>
      </p:grpSpPr>
      <p:sp>
        <p:nvSpPr>
          <p:cNvPr id="4099" name="Rectangle 3"/>
          <p:cNvSpPr>
            <a:spLocks noChangeArrowheads="1"/>
          </p:cNvSpPr>
          <p:nvPr/>
        </p:nvSpPr>
        <p:spPr bwMode="auto">
          <a:xfrm>
            <a:off x="467816" y="260648"/>
            <a:ext cx="7848600" cy="1443642"/>
          </a:xfrm>
          <a:prstGeom prst="rect">
            <a:avLst/>
          </a:prstGeom>
          <a:noFill/>
          <a:ln w="9525">
            <a:noFill/>
            <a:round/>
          </a:ln>
          <a:effectLst/>
        </p:spPr>
        <p:txBody>
          <a:bodyPr lIns="90360" tIns="44280" rIns="90360" bIns="44280">
            <a:spAutoFit/>
          </a:bodyPr>
          <a:lstStyle/>
          <a:p>
            <a:pPr algn="r">
              <a:tabLst>
                <a:tab pos="0"/>
                <a:tab pos="447675"/>
                <a:tab pos="896938"/>
                <a:tab pos="1346200"/>
                <a:tab pos="1795463"/>
                <a:tab pos="2244725"/>
                <a:tab pos="2693988"/>
                <a:tab pos="3143250"/>
                <a:tab pos="3592513"/>
                <a:tab pos="4041775"/>
                <a:tab pos="4491038"/>
                <a:tab pos="4940300"/>
                <a:tab pos="5389563"/>
                <a:tab pos="5838825"/>
                <a:tab pos="6288088"/>
                <a:tab pos="6737350"/>
                <a:tab pos="7186613"/>
                <a:tab pos="7635875"/>
                <a:tab pos="8085138"/>
                <a:tab pos="8534400"/>
                <a:tab pos="8983663"/>
              </a:tabLst>
            </a:pPr>
            <a:r>
              <a:rPr lang="en-NZ" sz="4400" i="1" smtClean="0">
                <a:solidFill>
                  <a:schemeClr val="bg1"/>
                </a:solidFill>
                <a:latin typeface="Tahoma" pitchFamily="34" charset="0"/>
                <a:ea typeface="Tahoma" pitchFamily="34" charset="0"/>
                <a:cs typeface="Tahoma" pitchFamily="34" charset="0"/>
              </a:rPr>
              <a:t>A Musical Progression with Greenstone</a:t>
            </a:r>
          </a:p>
        </p:txBody>
      </p:sp>
      <p:pic>
        <p:nvPicPr>
          <p:cNvPr id="4100" name="Picture 4"/>
          <p:cNvPicPr>
            <a:picLocks noChangeAspect="1" noChangeArrowheads="1"/>
          </p:cNvPicPr>
          <p:nvPr/>
        </p:nvPicPr>
        <p:blipFill>
          <a:blip r:embed="rId3"/>
          <a:stretch>
            <a:fillRect/>
          </a:stretch>
        </p:blipFill>
        <p:spPr bwMode="auto">
          <a:xfrm>
            <a:off x="0" y="33334"/>
            <a:ext cx="3995936" cy="6636026"/>
          </a:xfrm>
          <a:prstGeom prst="rect">
            <a:avLst/>
          </a:prstGeom>
          <a:noFill/>
          <a:ln w="9525">
            <a:noFill/>
            <a:round/>
          </a:ln>
          <a:effectLst>
            <a:softEdge rad="31750"/>
          </a:effectLst>
        </p:spPr>
      </p:pic>
      <p:sp>
        <p:nvSpPr>
          <p:cNvPr id="4101" name="Rectangle 5"/>
          <p:cNvSpPr>
            <a:spLocks noGrp="1" noChangeArrowheads="1"/>
          </p:cNvSpPr>
          <p:nvPr>
            <p:ph type="subTitle"/>
          </p:nvPr>
        </p:nvSpPr>
        <p:spPr>
          <a:xfrm>
            <a:off x="1979712" y="4005064"/>
            <a:ext cx="6192688" cy="2088232"/>
          </a:xfrm>
        </p:spPr>
        <p:txBody>
          <a:bodyPr lIns="90000" tIns="46800" rIns="90000" bIns="46800" anchor="t">
            <a:normAutofit fontScale="92500" lnSpcReduction="10000"/>
          </a:bodyPr>
          <a:lstStyle/>
          <a:p>
            <a:pPr algn="l">
              <a:spcBef>
                <a:spcPts val="1500"/>
              </a:spcBef>
              <a:tabLst>
                <a:tab pos="342900"/>
                <a:tab pos="447675"/>
                <a:tab pos="896938"/>
                <a:tab pos="1346200"/>
                <a:tab pos="1795463"/>
                <a:tab pos="2244725"/>
                <a:tab pos="2693988"/>
                <a:tab pos="3143250"/>
                <a:tab pos="3592513"/>
                <a:tab pos="4041775"/>
                <a:tab pos="4491038"/>
                <a:tab pos="4940300"/>
                <a:tab pos="5389563"/>
                <a:tab pos="5838825"/>
                <a:tab pos="6288088"/>
                <a:tab pos="6737350"/>
                <a:tab pos="7186613"/>
                <a:tab pos="7635875"/>
                <a:tab pos="8085138"/>
                <a:tab pos="8534400"/>
                <a:tab pos="8983663"/>
              </a:tabLst>
            </a:pPr>
            <a:r>
              <a:rPr lang="en-US" sz="2600" b="1" smtClean="0">
                <a:latin typeface="Tahoma"/>
              </a:rPr>
              <a:t>David Bainbridge</a:t>
            </a:r>
          </a:p>
          <a:p>
            <a:pPr algn="l">
              <a:lnSpc>
                <a:spcPct val="100000"/>
              </a:lnSpc>
              <a:spcBef>
                <a:spcPts val="1500"/>
              </a:spcBef>
              <a:tabLst>
                <a:tab pos="342900"/>
                <a:tab pos="447675"/>
                <a:tab pos="896938"/>
                <a:tab pos="1346200"/>
                <a:tab pos="1795463"/>
                <a:tab pos="2244725"/>
                <a:tab pos="2693988"/>
                <a:tab pos="3143250"/>
                <a:tab pos="3592513"/>
                <a:tab pos="4041775"/>
                <a:tab pos="4491038"/>
                <a:tab pos="4940300"/>
                <a:tab pos="5389563"/>
                <a:tab pos="5838825"/>
                <a:tab pos="6288088"/>
                <a:tab pos="6737350"/>
                <a:tab pos="7186613"/>
                <a:tab pos="7635875"/>
                <a:tab pos="8085138"/>
                <a:tab pos="8534400"/>
                <a:tab pos="8983663"/>
              </a:tabLst>
            </a:pPr>
            <a:r>
              <a:rPr lang="en-US" sz="2400" smtClean="0">
                <a:latin typeface="Tahoma"/>
              </a:rPr>
              <a:t>Computer Science Department</a:t>
            </a:r>
            <a:br>
              <a:rPr lang="en-US" sz="2400" smtClean="0">
                <a:latin typeface="Tahoma"/>
              </a:rPr>
            </a:br>
            <a:r>
              <a:rPr lang="en-US" sz="2400" smtClean="0">
                <a:latin typeface="Tahoma"/>
              </a:rPr>
              <a:t>Waikato University</a:t>
            </a:r>
            <a:br>
              <a:rPr lang="en-US" sz="2400" smtClean="0">
                <a:latin typeface="Tahoma"/>
              </a:rPr>
            </a:br>
            <a:r>
              <a:rPr lang="en-US" sz="2400" smtClean="0">
                <a:latin typeface="Tahoma"/>
              </a:rPr>
              <a:t>New Zealand</a:t>
            </a:r>
          </a:p>
          <a:p>
            <a:pPr algn="l">
              <a:lnSpc>
                <a:spcPct val="100000"/>
              </a:lnSpc>
              <a:spcBef>
                <a:spcPts val="1500"/>
              </a:spcBef>
              <a:tabLst>
                <a:tab pos="342900"/>
                <a:tab pos="447675"/>
                <a:tab pos="896938"/>
                <a:tab pos="1346200"/>
                <a:tab pos="1795463"/>
                <a:tab pos="2244725"/>
                <a:tab pos="2693988"/>
                <a:tab pos="3143250"/>
                <a:tab pos="3592513"/>
                <a:tab pos="4041775"/>
                <a:tab pos="4491038"/>
                <a:tab pos="4940300"/>
                <a:tab pos="5389563"/>
                <a:tab pos="5838825"/>
                <a:tab pos="6288088"/>
                <a:tab pos="6737350"/>
                <a:tab pos="7186613"/>
                <a:tab pos="7635875"/>
                <a:tab pos="8085138"/>
                <a:tab pos="8534400"/>
                <a:tab pos="8983663"/>
              </a:tabLst>
            </a:pPr>
            <a:r>
              <a:rPr lang="en-US" sz="2400" i="1" smtClean="0">
                <a:latin typeface="Tahoma"/>
              </a:rPr>
              <a:t>davidb@cs.waikato.ac.nz</a:t>
            </a:r>
          </a:p>
        </p:txBody>
      </p:sp>
      <p:sp>
        <p:nvSpPr>
          <p:cNvPr id="8" name="Rectangle 7"/>
          <p:cNvSpPr/>
          <p:nvPr/>
        </p:nvSpPr>
        <p:spPr>
          <a:xfrm>
            <a:off x="2195736" y="5961474"/>
            <a:ext cx="6012160" cy="707886"/>
          </a:xfrm>
          <a:prstGeom prst="rect">
            <a:avLst/>
          </a:prstGeom>
        </p:spPr>
        <p:txBody>
          <a:bodyPr wrap="square">
            <a:spAutoFit/>
          </a:bodyPr>
          <a:lstStyle/>
          <a:p>
            <a:pPr algn="r">
              <a:spcBef>
                <a:spcPts val="1500"/>
              </a:spcBef>
              <a:tabLst>
                <a:tab pos="342900"/>
                <a:tab pos="447675"/>
                <a:tab pos="896938"/>
                <a:tab pos="1346200"/>
                <a:tab pos="1795463"/>
                <a:tab pos="2244725"/>
                <a:tab pos="2693988"/>
                <a:tab pos="3143250"/>
                <a:tab pos="3592513"/>
                <a:tab pos="4041775"/>
                <a:tab pos="4491038"/>
                <a:tab pos="4940300"/>
                <a:tab pos="5389563"/>
                <a:tab pos="5838825"/>
                <a:tab pos="6288088"/>
                <a:tab pos="6737350"/>
                <a:tab pos="7186613"/>
                <a:tab pos="7635875"/>
                <a:tab pos="8085138"/>
                <a:tab pos="8534400"/>
                <a:tab pos="8983663"/>
              </a:tabLst>
            </a:pPr>
            <a:r>
              <a:rPr lang="en-US" sz="2000" i="1" smtClean="0">
                <a:solidFill>
                  <a:schemeClr val="bg1"/>
                </a:solidFill>
                <a:latin typeface="Tahoma" pitchFamily="34" charset="0"/>
                <a:ea typeface="Tahoma" pitchFamily="34" charset="0"/>
                <a:cs typeface="Tahoma" pitchFamily="34" charset="0"/>
              </a:rPr>
              <a:t>www.greenstone.org </a:t>
            </a:r>
            <a:br>
              <a:rPr lang="en-US" sz="2000" i="1" smtClean="0">
                <a:solidFill>
                  <a:schemeClr val="bg1"/>
                </a:solidFill>
                <a:latin typeface="Tahoma" pitchFamily="34" charset="0"/>
                <a:ea typeface="Tahoma" pitchFamily="34" charset="0"/>
                <a:cs typeface="Tahoma" pitchFamily="34" charset="0"/>
              </a:rPr>
            </a:br>
            <a:r>
              <a:rPr lang="en-US" sz="2000" i="1" smtClean="0">
                <a:solidFill>
                  <a:schemeClr val="bg1"/>
                </a:solidFill>
                <a:latin typeface="Tahoma" pitchFamily="34" charset="0"/>
                <a:ea typeface="Tahoma" pitchFamily="34" charset="0"/>
                <a:cs typeface="Tahoma" pitchFamily="34" charset="0"/>
              </a:rPr>
              <a:t>cosi.cms.waikato.ac.nz </a:t>
            </a:r>
            <a:endParaRPr lang="en-US" sz="2000" i="1">
              <a:solidFill>
                <a:schemeClr val="bg1"/>
              </a:solidFill>
              <a:latin typeface="Tahoma" pitchFamily="34" charset="0"/>
              <a:ea typeface="Tahoma" pitchFamily="34" charset="0"/>
              <a:cs typeface="Tahoma" pitchFamily="34" charset="0"/>
            </a:endParaRPr>
          </a:p>
        </p:txBody>
      </p:sp>
      <p:sp>
        <p:nvSpPr>
          <p:cNvPr id="9" name="Rectangle 8"/>
          <p:cNvSpPr/>
          <p:nvPr/>
        </p:nvSpPr>
        <p:spPr>
          <a:xfrm>
            <a:off x="2843808" y="1798945"/>
            <a:ext cx="5436096" cy="2062103"/>
          </a:xfrm>
          <a:prstGeom prst="rect">
            <a:avLst/>
          </a:prstGeom>
        </p:spPr>
        <p:txBody>
          <a:bodyPr wrap="square">
            <a:spAutoFit/>
          </a:bodyPr>
          <a:lstStyle/>
          <a:p>
            <a:pPr algn="r"/>
            <a:r>
              <a:rPr lang="en-NZ" sz="3200" i="1">
                <a:solidFill>
                  <a:schemeClr val="bg1"/>
                </a:solidFill>
                <a:latin typeface="Tahoma" pitchFamily="34" charset="0"/>
                <a:ea typeface="Tahoma" pitchFamily="34" charset="0"/>
                <a:cs typeface="Tahoma" pitchFamily="34" charset="0"/>
              </a:rPr>
              <a:t>How Content Analysis and Linked Data is Helping Redefine Digital Library Software Architecture</a:t>
            </a:r>
            <a:endParaRPr lang="en-NZ" sz="3200" i="1" smtClean="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202860730"/>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NZ" smtClean="0"/>
              <a:t>A Traditional MDL in Greenstone</a:t>
            </a:r>
            <a:endParaRPr lang="en-NZ"/>
          </a:p>
        </p:txBody>
      </p:sp>
      <p:pic>
        <p:nvPicPr>
          <p:cNvPr id="1026" name="Picture 2" descr="C:\Users\davidb\Documents\smam2013\webserver..svg.hi.png"/>
          <p:cNvPicPr>
            <a:picLocks noChangeAspect="1" noChangeArrowheads="1"/>
          </p:cNvPicPr>
          <p:nvPr/>
        </p:nvPicPr>
        <p:blipFill>
          <a:blip r:embed="rId2"/>
          <a:stretch>
            <a:fillRect/>
          </a:stretch>
        </p:blipFill>
        <p:spPr bwMode="auto">
          <a:xfrm>
            <a:off x="3900289" y="2492896"/>
            <a:ext cx="1247775" cy="1033462"/>
          </a:xfrm>
          <a:prstGeom prst="rect">
            <a:avLst/>
          </a:prstGeom>
          <a:noFill/>
        </p:spPr>
      </p:pic>
      <p:pic>
        <p:nvPicPr>
          <p:cNvPr id="1029" name="Picture 5" descr="C:\Users\davidb\Documents\smam2013\database-icon-300x225.jpg"/>
          <p:cNvPicPr>
            <a:picLocks noChangeAspect="1" noChangeArrowheads="1"/>
          </p:cNvPicPr>
          <p:nvPr/>
        </p:nvPicPr>
        <p:blipFill>
          <a:blip r:embed="rId3"/>
          <a:stretch>
            <a:fillRect/>
          </a:stretch>
        </p:blipFill>
        <p:spPr bwMode="auto">
          <a:xfrm>
            <a:off x="3347864" y="4077072"/>
            <a:ext cx="1152128" cy="864096"/>
          </a:xfrm>
          <a:prstGeom prst="rect">
            <a:avLst/>
          </a:prstGeom>
          <a:noFill/>
        </p:spPr>
      </p:pic>
      <p:pic>
        <p:nvPicPr>
          <p:cNvPr id="9" name="Picture 5" descr="C:\Users\davidb\Documents\smam2013\database-icon-300x225.jpg"/>
          <p:cNvPicPr>
            <a:picLocks noChangeAspect="1" noChangeArrowheads="1"/>
          </p:cNvPicPr>
          <p:nvPr/>
        </p:nvPicPr>
        <p:blipFill>
          <a:blip r:embed="rId3"/>
          <a:stretch>
            <a:fillRect/>
          </a:stretch>
        </p:blipFill>
        <p:spPr bwMode="auto">
          <a:xfrm>
            <a:off x="4499992" y="4077072"/>
            <a:ext cx="1152128" cy="864096"/>
          </a:xfrm>
          <a:prstGeom prst="rect">
            <a:avLst/>
          </a:prstGeom>
          <a:noFill/>
        </p:spPr>
      </p:pic>
      <p:sp>
        <p:nvSpPr>
          <p:cNvPr id="10" name="Rectangle 9"/>
          <p:cNvSpPr/>
          <p:nvPr/>
        </p:nvSpPr>
        <p:spPr>
          <a:xfrm>
            <a:off x="3426285" y="5013176"/>
            <a:ext cx="941283" cy="369332"/>
          </a:xfrm>
          <a:prstGeom prst="rect">
            <a:avLst/>
          </a:prstGeom>
        </p:spPr>
        <p:txBody>
          <a:bodyPr wrap="none">
            <a:spAutoFit/>
          </a:bodyPr>
          <a:lstStyle/>
          <a:p>
            <a:pPr algn="ctr"/>
            <a:r>
              <a:rPr lang="en-NZ" err="1" smtClean="0">
                <a:solidFill>
                  <a:schemeClr val="bg1"/>
                </a:solidFill>
              </a:rPr>
              <a:t>Lucene</a:t>
            </a:r>
            <a:endParaRPr lang="en-NZ">
              <a:solidFill>
                <a:schemeClr val="bg1"/>
              </a:solidFill>
            </a:endParaRPr>
          </a:p>
        </p:txBody>
      </p:sp>
      <p:sp>
        <p:nvSpPr>
          <p:cNvPr id="11" name="Rectangle 10"/>
          <p:cNvSpPr/>
          <p:nvPr/>
        </p:nvSpPr>
        <p:spPr>
          <a:xfrm>
            <a:off x="4679530" y="5013176"/>
            <a:ext cx="813043" cy="369332"/>
          </a:xfrm>
          <a:prstGeom prst="rect">
            <a:avLst/>
          </a:prstGeom>
        </p:spPr>
        <p:txBody>
          <a:bodyPr wrap="none">
            <a:spAutoFit/>
          </a:bodyPr>
          <a:lstStyle/>
          <a:p>
            <a:pPr algn="ctr"/>
            <a:r>
              <a:rPr lang="en-NZ" smtClean="0">
                <a:solidFill>
                  <a:schemeClr val="bg1"/>
                </a:solidFill>
              </a:rPr>
              <a:t>JDBM</a:t>
            </a:r>
            <a:endParaRPr lang="en-NZ">
              <a:solidFill>
                <a:schemeClr val="bg1"/>
              </a:solidFill>
            </a:endParaRPr>
          </a:p>
        </p:txBody>
      </p:sp>
      <p:cxnSp>
        <p:nvCxnSpPr>
          <p:cNvPr id="15" name="Straight Arrow Connector 14"/>
          <p:cNvCxnSpPr>
            <a:stCxn id="1029" idx="0"/>
            <a:endCxn id="1026" idx="2"/>
          </p:cNvCxnSpPr>
          <p:nvPr/>
        </p:nvCxnSpPr>
        <p:spPr>
          <a:xfrm flipV="1">
            <a:off x="3923928" y="3526358"/>
            <a:ext cx="600249" cy="55071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26" idx="2"/>
            <a:endCxn id="9" idx="0"/>
          </p:cNvCxnSpPr>
          <p:nvPr/>
        </p:nvCxnSpPr>
        <p:spPr>
          <a:xfrm>
            <a:off x="4524177" y="3526358"/>
            <a:ext cx="551879" cy="55071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148064" y="2708920"/>
            <a:ext cx="2133918" cy="369332"/>
          </a:xfrm>
          <a:prstGeom prst="rect">
            <a:avLst/>
          </a:prstGeom>
        </p:spPr>
        <p:txBody>
          <a:bodyPr wrap="none">
            <a:spAutoFit/>
          </a:bodyPr>
          <a:lstStyle/>
          <a:p>
            <a:r>
              <a:rPr lang="en-NZ" smtClean="0">
                <a:solidFill>
                  <a:schemeClr val="bg1"/>
                </a:solidFill>
              </a:rPr>
              <a:t>Greenstone Server</a:t>
            </a:r>
            <a:endParaRPr lang="en-NZ">
              <a:solidFill>
                <a:schemeClr val="bg1"/>
              </a:solidFill>
            </a:endParaRPr>
          </a:p>
        </p:txBody>
      </p:sp>
      <p:grpSp>
        <p:nvGrpSpPr>
          <p:cNvPr id="13" name="Group 12"/>
          <p:cNvGrpSpPr/>
          <p:nvPr/>
        </p:nvGrpSpPr>
        <p:grpSpPr>
          <a:xfrm>
            <a:off x="1715760" y="2132856"/>
            <a:ext cx="2331472" cy="936104"/>
            <a:chOff x="1715760" y="2132856"/>
            <a:chExt cx="2331472" cy="936104"/>
          </a:xfrm>
        </p:grpSpPr>
        <p:grpSp>
          <p:nvGrpSpPr>
            <p:cNvPr id="14" name="Group 49"/>
            <p:cNvGrpSpPr/>
            <p:nvPr/>
          </p:nvGrpSpPr>
          <p:grpSpPr>
            <a:xfrm>
              <a:off x="2843808" y="2708920"/>
              <a:ext cx="1008112" cy="360040"/>
              <a:chOff x="1259632" y="3789040"/>
              <a:chExt cx="1008112" cy="360040"/>
            </a:xfrm>
          </p:grpSpPr>
          <p:cxnSp>
            <p:nvCxnSpPr>
              <p:cNvPr id="18" name="Straight Arrow Connector 17"/>
              <p:cNvCxnSpPr/>
              <p:nvPr/>
            </p:nvCxnSpPr>
            <p:spPr>
              <a:xfrm flipH="1">
                <a:off x="1259632" y="3789040"/>
                <a:ext cx="0" cy="360040"/>
              </a:xfrm>
              <a:prstGeom prst="straightConnector1">
                <a:avLst/>
              </a:prstGeom>
              <a:ln w="25400">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259632" y="4149080"/>
                <a:ext cx="1008112" cy="0"/>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1715760" y="2132856"/>
              <a:ext cx="2331472" cy="584775"/>
            </a:xfrm>
            <a:prstGeom prst="rect">
              <a:avLst/>
            </a:prstGeom>
          </p:spPr>
          <p:txBody>
            <a:bodyPr wrap="none">
              <a:spAutoFit/>
            </a:bodyPr>
            <a:lstStyle/>
            <a:p>
              <a:pPr algn="ctr"/>
              <a:r>
                <a:rPr lang="en-NZ" sz="1600" i="1" smtClean="0">
                  <a:solidFill>
                    <a:schemeClr val="bg1"/>
                  </a:solidFill>
                </a:rPr>
                <a:t>Open Archives Initiative</a:t>
              </a:r>
              <a:br>
                <a:rPr lang="en-NZ" sz="1600" i="1" smtClean="0">
                  <a:solidFill>
                    <a:schemeClr val="bg1"/>
                  </a:solidFill>
                </a:rPr>
              </a:br>
              <a:r>
                <a:rPr lang="en-NZ" sz="1600" i="1" smtClean="0">
                  <a:solidFill>
                    <a:schemeClr val="bg1"/>
                  </a:solidFill>
                </a:rPr>
                <a:t>Data-Provider</a:t>
              </a:r>
            </a:p>
          </p:txBody>
        </p:sp>
      </p:grpSp>
    </p:spTree>
  </p:cSld>
  <p:clrMapOvr>
    <a:masterClrMapping/>
  </p:clrMapOvr>
  <p:transition>
    <p:dissolve/>
  </p:transition>
  <p:timing/>
</p:sld>
</file>

<file path=ppt/slides/slide1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sp>
        <p:nvSpPr>
          <p:cNvPr id="3" name="Content Placeholder 2"/>
          <p:cNvSpPr>
            <a:spLocks noGrp="1"/>
          </p:cNvSpPr>
          <p:nvPr>
            <p:ph idx="1"/>
          </p:nvPr>
        </p:nvSpPr>
        <p:spPr/>
        <p:txBody>
          <a:bodyPr/>
          <a:lstStyle/>
          <a:p>
            <a:endParaRPr lang="en-NZ"/>
          </a:p>
        </p:txBody>
      </p:sp>
      <p:pic>
        <p:nvPicPr>
          <p:cNvPr id="8194" name="Picture 2" descr="C:\Users\davidb\Documents\smam2013\semantic-web.jpg"/>
          <p:cNvPicPr>
            <a:picLocks noChangeAspect="1" noChangeArrowheads="1"/>
          </p:cNvPicPr>
          <p:nvPr/>
        </p:nvPicPr>
        <p:blipFill>
          <a:blip r:embed="rId2"/>
          <a:stretch>
            <a:fillRect/>
          </a:stretch>
        </p:blipFill>
        <p:spPr bwMode="auto">
          <a:xfrm>
            <a:off x="1841500" y="1600200"/>
            <a:ext cx="5461000" cy="3657600"/>
          </a:xfrm>
          <a:prstGeom prst="rect">
            <a:avLst/>
          </a:prstGeom>
          <a:noFill/>
        </p:spPr>
      </p:pic>
    </p:spTree>
  </p:cSld>
  <p:clrMapOvr>
    <a:masterClrMapping/>
  </p:clrMapOvr>
  <p:transition>
    <p:wipe/>
  </p:transition>
  <p:timing/>
</p:sld>
</file>

<file path=ppt/slides/slide1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pic>
        <p:nvPicPr>
          <p:cNvPr id="9218"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5" name="Action Button: Custom 4">
            <a:hlinkClick r:id="rId3" action="ppaction://hlinkshowjump?jump=nextslide" highlightClick="1"/>
          </p:cNvPr>
          <p:cNvSpPr/>
          <p:nvPr/>
        </p:nvSpPr>
        <p:spPr>
          <a:xfrm>
            <a:off x="3347864" y="2996952"/>
            <a:ext cx="288032" cy="216024"/>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ight Arrow 5">
            <a:hlinkClick r:id="rId4" action="ppaction://hlinksldjump"/>
          </p:cNvPr>
          <p:cNvSpPr/>
          <p:nvPr/>
        </p:nvSpPr>
        <p:spPr>
          <a:xfrm>
            <a:off x="7164288" y="6237312"/>
            <a:ext cx="360040" cy="404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wipe dir="r"/>
  </p:transition>
  <p:timing/>
</p:sld>
</file>

<file path=ppt/slides/slide1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pic>
        <p:nvPicPr>
          <p:cNvPr id="10242"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5" name="Action Button: Custom 4">
            <a:hlinkClick r:id="rId3" action="ppaction://hlinkshowjump?jump=nextslide" highlightClick="1"/>
          </p:cNvPr>
          <p:cNvSpPr/>
          <p:nvPr/>
        </p:nvSpPr>
        <p:spPr>
          <a:xfrm>
            <a:off x="1979712" y="3356992"/>
            <a:ext cx="576064" cy="144016"/>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pic>
        <p:nvPicPr>
          <p:cNvPr id="11266"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5" name="Action Button: Custom 4">
            <a:hlinkClick r:id="rId3" action="ppaction://hlinkshowjump?jump=nextslide" highlightClick="1"/>
          </p:cNvPr>
          <p:cNvSpPr/>
          <p:nvPr/>
        </p:nvSpPr>
        <p:spPr>
          <a:xfrm>
            <a:off x="1907704" y="3501008"/>
            <a:ext cx="2736304" cy="216024"/>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pic>
        <p:nvPicPr>
          <p:cNvPr id="12290"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5" name="Action Button: Custom 4">
            <a:hlinkClick r:id="rId3" action="ppaction://hlinkshowjump?jump=nextslide" highlightClick="1"/>
          </p:cNvPr>
          <p:cNvSpPr/>
          <p:nvPr/>
        </p:nvSpPr>
        <p:spPr>
          <a:xfrm>
            <a:off x="3563888" y="4437112"/>
            <a:ext cx="1728192" cy="216024"/>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pic>
        <p:nvPicPr>
          <p:cNvPr id="39938" name="Picture 2"/>
          <p:cNvPicPr>
            <a:picLocks noGrp="1" noChangeAspect="1" noChangeArrowheads="1"/>
          </p:cNvPicPr>
          <p:nvPr>
            <p:ph idx="1"/>
          </p:nvPr>
        </p:nvPicPr>
        <p:blipFill>
          <a:blip r:embed="rId2"/>
          <a:stretch>
            <a:fillRect/>
          </a:stretch>
        </p:blipFill>
        <p:spPr bwMode="auto">
          <a:xfrm>
            <a:off x="1496767" y="1412875"/>
            <a:ext cx="6294928" cy="4713288"/>
          </a:xfrm>
          <a:prstGeom prst="rect">
            <a:avLst/>
          </a:prstGeom>
          <a:noFill/>
          <a:ln w="9525">
            <a:noFill/>
            <a:miter lim="800000"/>
          </a:ln>
        </p:spPr>
      </p:pic>
      <p:sp>
        <p:nvSpPr>
          <p:cNvPr id="5" name="Action Button: Custom 4">
            <a:hlinkClick r:id="rId3" action="ppaction://hlinkshowjump?jump=nextslide" highlightClick="1"/>
          </p:cNvPr>
          <p:cNvSpPr/>
          <p:nvPr/>
        </p:nvSpPr>
        <p:spPr>
          <a:xfrm>
            <a:off x="1547664" y="1844824"/>
            <a:ext cx="288032" cy="216024"/>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pic>
        <p:nvPicPr>
          <p:cNvPr id="12290"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4" name="Action Button: Custom 3">
            <a:hlinkClick r:id="rId3" action="ppaction://hlinkshowjump?jump=nextslide" highlightClick="1"/>
          </p:cNvPr>
          <p:cNvSpPr/>
          <p:nvPr/>
        </p:nvSpPr>
        <p:spPr>
          <a:xfrm>
            <a:off x="2123728" y="4797152"/>
            <a:ext cx="3960440" cy="216024"/>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pic>
        <p:nvPicPr>
          <p:cNvPr id="37890" name="Picture 2"/>
          <p:cNvPicPr>
            <a:picLocks noGrp="1" noChangeAspect="1" noChangeArrowheads="1"/>
          </p:cNvPicPr>
          <p:nvPr>
            <p:ph idx="1"/>
          </p:nvPr>
        </p:nvPicPr>
        <p:blipFill>
          <a:blip r:embed="rId2"/>
          <a:stretch>
            <a:fillRect/>
          </a:stretch>
        </p:blipFill>
        <p:spPr bwMode="auto">
          <a:xfrm>
            <a:off x="1496767" y="1412875"/>
            <a:ext cx="6294928" cy="4713288"/>
          </a:xfrm>
          <a:prstGeom prst="rect">
            <a:avLst/>
          </a:prstGeom>
          <a:noFill/>
          <a:ln w="9525">
            <a:noFill/>
            <a:miter lim="800000"/>
          </a:ln>
        </p:spPr>
      </p:pic>
    </p:spTree>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sp>
        <p:nvSpPr>
          <p:cNvPr id="3" name="Content Placeholder 2"/>
          <p:cNvSpPr>
            <a:spLocks noGrp="1"/>
          </p:cNvSpPr>
          <p:nvPr>
            <p:ph idx="1"/>
          </p:nvPr>
        </p:nvSpPr>
        <p:spPr/>
        <p:txBody>
          <a:bodyPr>
            <a:normAutofit lnSpcReduction="10000"/>
          </a:bodyPr>
          <a:lstStyle/>
          <a:p>
            <a:pPr>
              <a:buNone/>
            </a:pPr>
            <a:r>
              <a:rPr lang="en-NZ" smtClean="0"/>
              <a:t>What’s going on here?</a:t>
            </a:r>
          </a:p>
          <a:p>
            <a:r>
              <a:rPr lang="en-NZ" err="1" smtClean="0"/>
              <a:t>MusicIRPlugin</a:t>
            </a:r>
            <a:endParaRPr lang="en-NZ" smtClean="0"/>
          </a:p>
          <a:p>
            <a:pPr lvl="1"/>
            <a:r>
              <a:rPr lang="en-NZ" smtClean="0"/>
              <a:t>Audio-fingerprinting</a:t>
            </a:r>
          </a:p>
          <a:p>
            <a:r>
              <a:rPr lang="en-NZ" smtClean="0"/>
              <a:t>Orthogonal Index</a:t>
            </a:r>
          </a:p>
          <a:p>
            <a:pPr lvl="1"/>
            <a:r>
              <a:rPr lang="en-NZ" smtClean="0"/>
              <a:t>Apache Fuseki TDB server</a:t>
            </a:r>
          </a:p>
          <a:p>
            <a:r>
              <a:rPr lang="en-NZ" smtClean="0"/>
              <a:t>Document.xsl customisation</a:t>
            </a:r>
          </a:p>
          <a:p>
            <a:pPr lvl="1"/>
            <a:r>
              <a:rPr lang="en-NZ" smtClean="0"/>
              <a:t>HTML5 audio</a:t>
            </a:r>
          </a:p>
          <a:p>
            <a:r>
              <a:rPr lang="en-NZ" smtClean="0"/>
              <a:t>Clasify.xsl customisation</a:t>
            </a:r>
          </a:p>
          <a:p>
            <a:pPr lvl="1"/>
            <a:r>
              <a:rPr lang="en-NZ" err="1" smtClean="0"/>
              <a:t>SGVizler Javascript Library</a:t>
            </a:r>
            <a:endParaRPr lang="en-NZ"/>
          </a:p>
        </p:txBody>
      </p:sp>
    </p:spTree>
  </p:cSld>
  <p:clrMapOvr>
    <a:masterClrMapping/>
  </p:clrMapOvr>
  <p:transition>
    <p:wipe dir="d"/>
  </p:transition>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nvGrpSpPr>
      <p:grpSpPr>
        <a:xfrm>
          <a:off x="0" y="0"/>
          <a:ext cx="0" cy="0"/>
        </a:xfrm>
      </p:grpSpPr>
      <p:sp>
        <p:nvSpPr>
          <p:cNvPr id="2" name="Title 1"/>
          <p:cNvSpPr>
            <a:spLocks noGrp="1"/>
          </p:cNvSpPr>
          <p:nvPr>
            <p:ph type="title"/>
          </p:nvPr>
        </p:nvSpPr>
        <p:spPr>
          <a:xfrm>
            <a:off x="827584" y="200943"/>
            <a:ext cx="7854454" cy="1139825"/>
          </a:xfrm>
        </p:spPr>
        <p:txBody>
          <a:bodyPr/>
          <a:lstStyle/>
          <a:p>
            <a:pPr algn="l"/>
            <a:r>
              <a:rPr lang="en-NZ" smtClean="0"/>
              <a:t>Bio</a:t>
            </a:r>
            <a:endParaRPr lang="en-NZ"/>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1268760"/>
            <a:ext cx="2198886" cy="2677973"/>
          </a:xfrm>
          <a:prstGeom prst="rect">
            <a:avLst/>
          </a:prstGeom>
        </p:spPr>
      </p:pic>
      <p:sp>
        <p:nvSpPr>
          <p:cNvPr id="5" name="Rectangle 4"/>
          <p:cNvSpPr/>
          <p:nvPr/>
        </p:nvSpPr>
        <p:spPr>
          <a:xfrm>
            <a:off x="827584" y="1196752"/>
            <a:ext cx="4824536" cy="2862322"/>
          </a:xfrm>
          <a:prstGeom prst="rect">
            <a:avLst/>
          </a:prstGeom>
        </p:spPr>
        <p:txBody>
          <a:bodyPr wrap="square">
            <a:spAutoFit/>
          </a:bodyPr>
          <a:lstStyle/>
          <a:p>
            <a:pPr algn="just"/>
            <a:r>
              <a:rPr lang="en-NZ"/>
              <a:t>David Bainbridge is a Professor of Computer Science at the University of Waikato, and Director of the New Zealand Digital Library Research Project.  He is an advocate of open source software, and an active coder on the Greenstone digital library project, and the spatial hypermedia system, Expeditee.  His research interests include multimedia content analysis, and human computer interaction in addition to digital libraries. </a:t>
            </a:r>
          </a:p>
        </p:txBody>
      </p:sp>
      <p:sp>
        <p:nvSpPr>
          <p:cNvPr id="6" name="Rectangle 5"/>
          <p:cNvSpPr/>
          <p:nvPr/>
        </p:nvSpPr>
        <p:spPr>
          <a:xfrm>
            <a:off x="814280" y="3978930"/>
            <a:ext cx="7358120" cy="1754326"/>
          </a:xfrm>
          <a:prstGeom prst="rect">
            <a:avLst/>
          </a:prstGeom>
        </p:spPr>
        <p:txBody>
          <a:bodyPr wrap="square">
            <a:spAutoFit/>
          </a:bodyPr>
          <a:lstStyle/>
          <a:p>
            <a:pPr algn="just"/>
            <a:r>
              <a:rPr lang="en-NZ" smtClean="0"/>
              <a:t>He has published widely in these areas, including the book </a:t>
            </a:r>
            <a:r>
              <a:rPr lang="en-NZ" i="1" smtClean="0"/>
              <a:t>How to Build a Digital Library</a:t>
            </a:r>
            <a:r>
              <a:rPr lang="en-NZ" smtClean="0"/>
              <a:t>, with colleagues Ian Witten and Dave Nichols, now into its second edition.</a:t>
            </a:r>
            <a:r>
              <a:rPr lang="en-NZ"/>
              <a:t>  David graduated with a Bachelor of Engineering in Computer Science from Edinburgh University, UK as the class medalist, and undertook his PhD in Computer Science at Canterbury University, New Zealand as a Commonwealth Scholar. </a:t>
            </a:r>
          </a:p>
        </p:txBody>
      </p:sp>
    </p:spTree>
    <p:extLst>
      <p:ext uri="{BB962C8B-B14F-4D97-AF65-F5344CB8AC3E}">
        <p14:creationId xmlns:p14="http://schemas.microsoft.com/office/powerpoint/2010/main" val="50662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sld>
</file>

<file path=ppt/slides/slide2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sp>
        <p:nvSpPr>
          <p:cNvPr id="3" name="Content Placeholder 2"/>
          <p:cNvSpPr>
            <a:spLocks noGrp="1"/>
          </p:cNvSpPr>
          <p:nvPr>
            <p:ph idx="1"/>
          </p:nvPr>
        </p:nvSpPr>
        <p:spPr>
          <a:xfrm>
            <a:off x="539552" y="1412776"/>
            <a:ext cx="7848872" cy="4713387"/>
          </a:xfrm>
        </p:spPr>
        <p:txBody>
          <a:bodyPr/>
          <a:lstStyle/>
          <a:p>
            <a:pPr>
              <a:buNone/>
            </a:pPr>
            <a:r>
              <a:rPr lang="en-NZ" smtClean="0"/>
              <a:t>Mixing Greenstone XSLT &amp; HTML</a:t>
            </a:r>
          </a:p>
          <a:p>
            <a:endParaRPr lang="en-NZ" smtClean="0"/>
          </a:p>
          <a:p>
            <a:endParaRPr lang="en-NZ"/>
          </a:p>
        </p:txBody>
      </p:sp>
      <p:sp>
        <p:nvSpPr>
          <p:cNvPr id="4" name="Rectangle 3"/>
          <p:cNvSpPr/>
          <p:nvPr/>
        </p:nvSpPr>
        <p:spPr>
          <a:xfrm>
            <a:off x="539552" y="2199922"/>
            <a:ext cx="8064896" cy="152349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NZ" sz="1550" smtClean="0">
                <a:latin typeface="Courier New" pitchFamily="49" charset="0"/>
                <a:cs typeface="Courier New" pitchFamily="49" charset="0"/>
              </a:rPr>
              <a:t>&lt;tr&gt;</a:t>
            </a:r>
          </a:p>
          <a:p>
            <a:r>
              <a:rPr lang="en-NZ" sz="1550" smtClean="0">
                <a:latin typeface="Courier New" pitchFamily="49" charset="0"/>
                <a:cs typeface="Courier New" pitchFamily="49" charset="0"/>
              </a:rPr>
              <a:t>  &lt;td&gt;Artist&lt;/td&gt;</a:t>
            </a:r>
          </a:p>
          <a:p>
            <a:r>
              <a:rPr lang="en-NZ" sz="1550" smtClean="0">
                <a:latin typeface="Courier New" pitchFamily="49" charset="0"/>
                <a:cs typeface="Courier New" pitchFamily="49" charset="0"/>
              </a:rPr>
              <a:t>  &lt;td&gt;</a:t>
            </a:r>
          </a:p>
          <a:p>
            <a:r>
              <a:rPr lang="en-NZ" sz="1550" smtClean="0">
                <a:latin typeface="Courier New" pitchFamily="49" charset="0"/>
                <a:cs typeface="Courier New" pitchFamily="49" charset="0"/>
              </a:rPr>
              <a:t>    &lt;gsf:metadata name="dc.Creator"/&gt;</a:t>
            </a:r>
          </a:p>
          <a:p>
            <a:r>
              <a:rPr lang="en-NZ" sz="1550" smtClean="0">
                <a:latin typeface="Courier New" pitchFamily="49" charset="0"/>
                <a:cs typeface="Courier New" pitchFamily="49" charset="0"/>
              </a:rPr>
              <a:t>  &lt;/td&gt;</a:t>
            </a:r>
          </a:p>
          <a:p>
            <a:r>
              <a:rPr lang="en-NZ" sz="1550" smtClean="0">
                <a:latin typeface="Courier New" pitchFamily="49" charset="0"/>
                <a:cs typeface="Courier New" pitchFamily="49" charset="0"/>
              </a:rPr>
              <a:t>&lt;/tr&gt;</a:t>
            </a:r>
            <a:endParaRPr lang="en-NZ" sz="1550">
              <a:latin typeface="Courier New" pitchFamily="49" charset="0"/>
              <a:cs typeface="Courier New" pitchFamily="49" charset="0"/>
            </a:endParaRPr>
          </a:p>
        </p:txBody>
      </p:sp>
    </p:spTree>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The Missing Link?</a:t>
            </a:r>
            <a:endParaRPr lang="en-NZ"/>
          </a:p>
        </p:txBody>
      </p:sp>
      <p:sp>
        <p:nvSpPr>
          <p:cNvPr id="3" name="Content Placeholder 2"/>
          <p:cNvSpPr>
            <a:spLocks noGrp="1"/>
          </p:cNvSpPr>
          <p:nvPr>
            <p:ph idx="1"/>
          </p:nvPr>
        </p:nvSpPr>
        <p:spPr>
          <a:xfrm>
            <a:off x="539552" y="1412776"/>
            <a:ext cx="7848872" cy="4713387"/>
          </a:xfrm>
        </p:spPr>
        <p:txBody>
          <a:bodyPr/>
          <a:lstStyle/>
          <a:p>
            <a:pPr>
              <a:buNone/>
            </a:pPr>
            <a:r>
              <a:rPr lang="en-NZ" smtClean="0"/>
              <a:t>Mixing Greenstone XSLT, HTML &amp; Microdata:</a:t>
            </a:r>
          </a:p>
          <a:p>
            <a:endParaRPr lang="en-NZ" smtClean="0"/>
          </a:p>
          <a:p>
            <a:endParaRPr lang="en-NZ"/>
          </a:p>
        </p:txBody>
      </p:sp>
      <p:sp>
        <p:nvSpPr>
          <p:cNvPr id="4" name="Rectangle 3"/>
          <p:cNvSpPr/>
          <p:nvPr/>
        </p:nvSpPr>
        <p:spPr>
          <a:xfrm>
            <a:off x="539552" y="2199922"/>
            <a:ext cx="8064896" cy="438581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NZ" sz="1550" smtClean="0">
                <a:latin typeface="Courier New" pitchFamily="49" charset="0"/>
                <a:cs typeface="Courier New" pitchFamily="49" charset="0"/>
              </a:rPr>
              <a:t>&lt;tr&gt;</a:t>
            </a:r>
          </a:p>
          <a:p>
            <a:r>
              <a:rPr lang="en-NZ" sz="1550" smtClean="0">
                <a:latin typeface="Courier New" pitchFamily="49" charset="0"/>
                <a:cs typeface="Courier New" pitchFamily="49" charset="0"/>
              </a:rPr>
              <a:t>  &lt;td&gt;Artist&lt;/td&gt;</a:t>
            </a:r>
          </a:p>
          <a:p>
            <a:r>
              <a:rPr lang="en-NZ" sz="1550" smtClean="0">
                <a:latin typeface="Courier New" pitchFamily="49" charset="0"/>
                <a:cs typeface="Courier New" pitchFamily="49" charset="0"/>
              </a:rPr>
              <a:t>  &lt;td&gt;</a:t>
            </a:r>
          </a:p>
          <a:p>
            <a:r>
              <a:rPr lang="en-NZ" sz="1550" smtClean="0">
                <a:latin typeface="Courier New" pitchFamily="49" charset="0"/>
                <a:cs typeface="Courier New" pitchFamily="49" charset="0"/>
              </a:rPr>
              <a:t>    &lt;gsf:switch&gt;</a:t>
            </a:r>
          </a:p>
          <a:p>
            <a:r>
              <a:rPr lang="en-NZ" sz="1550" smtClean="0">
                <a:latin typeface="Courier New" pitchFamily="49" charset="0"/>
                <a:cs typeface="Courier New" pitchFamily="49" charset="0"/>
              </a:rPr>
              <a:t>      &lt;gsf:metadata name="$mb-artistid"/&gt;</a:t>
            </a:r>
          </a:p>
          <a:p>
            <a:r>
              <a:rPr lang="en-NZ" sz="1550" smtClean="0">
                <a:latin typeface="Courier New" pitchFamily="49" charset="0"/>
                <a:cs typeface="Courier New" pitchFamily="49" charset="0"/>
              </a:rPr>
              <a:t>      &lt;gsf:when test="exists"&gt;</a:t>
            </a:r>
          </a:p>
          <a:p>
            <a:r>
              <a:rPr lang="en-NZ" sz="1550" smtClean="0">
                <a:latin typeface="Courier New" pitchFamily="49" charset="0"/>
                <a:cs typeface="Courier New" pitchFamily="49" charset="0"/>
              </a:rPr>
              <a:t>        &lt;span itemtype="http://musicbrainz.org/artist"</a:t>
            </a:r>
          </a:p>
          <a:p>
            <a:r>
              <a:rPr lang="en-NZ" sz="1550" smtClean="0">
                <a:latin typeface="Courier New" pitchFamily="49" charset="0"/>
                <a:cs typeface="Courier New" pitchFamily="49" charset="0"/>
              </a:rPr>
              <a:t>              itemid="http://musicbrainz.org/artist/{$mb-artistid}"</a:t>
            </a:r>
          </a:p>
          <a:p>
            <a:r>
              <a:rPr lang="en-NZ" sz="1550" smtClean="0">
                <a:latin typeface="Courier New" pitchFamily="49" charset="0"/>
                <a:cs typeface="Courier New" pitchFamily="49" charset="0"/>
              </a:rPr>
              <a:t>	      itemprop="name"&gt;</a:t>
            </a:r>
          </a:p>
          <a:p>
            <a:r>
              <a:rPr lang="en-NZ" sz="1550" smtClean="0">
                <a:latin typeface="Courier New" pitchFamily="49" charset="0"/>
                <a:cs typeface="Courier New" pitchFamily="49" charset="0"/>
              </a:rPr>
              <a:t>	&lt;gsf:metadata name="dc.Creator"/&gt;</a:t>
            </a:r>
          </a:p>
          <a:p>
            <a:r>
              <a:rPr lang="en-NZ" sz="1550" smtClean="0">
                <a:latin typeface="Courier New" pitchFamily="49" charset="0"/>
                <a:cs typeface="Courier New" pitchFamily="49" charset="0"/>
              </a:rPr>
              <a:t>        &lt;/span&gt;</a:t>
            </a:r>
          </a:p>
          <a:p>
            <a:r>
              <a:rPr lang="en-NZ" sz="1550" smtClean="0">
                <a:latin typeface="Courier New" pitchFamily="49" charset="0"/>
                <a:cs typeface="Courier New" pitchFamily="49" charset="0"/>
              </a:rPr>
              <a:t>      &lt;/gsf:when&gt;</a:t>
            </a:r>
          </a:p>
          <a:p>
            <a:r>
              <a:rPr lang="en-NZ" sz="1550" smtClean="0">
                <a:latin typeface="Courier New" pitchFamily="49" charset="0"/>
                <a:cs typeface="Courier New" pitchFamily="49" charset="0"/>
              </a:rPr>
              <a:t>      &lt;gsf:otherwise&gt;</a:t>
            </a:r>
          </a:p>
          <a:p>
            <a:r>
              <a:rPr lang="en-NZ" sz="1550" smtClean="0">
                <a:latin typeface="Courier New" pitchFamily="49" charset="0"/>
                <a:cs typeface="Courier New" pitchFamily="49" charset="0"/>
              </a:rPr>
              <a:t>        &lt;gsf:metadata name="dc.Creator"/&gt;</a:t>
            </a:r>
          </a:p>
          <a:p>
            <a:r>
              <a:rPr lang="en-NZ" sz="1550" smtClean="0">
                <a:latin typeface="Courier New" pitchFamily="49" charset="0"/>
                <a:cs typeface="Courier New" pitchFamily="49" charset="0"/>
              </a:rPr>
              <a:t>      &lt;/gsf:otherwise&gt;</a:t>
            </a:r>
          </a:p>
          <a:p>
            <a:r>
              <a:rPr lang="en-NZ" sz="1550" smtClean="0">
                <a:latin typeface="Courier New" pitchFamily="49" charset="0"/>
                <a:cs typeface="Courier New" pitchFamily="49" charset="0"/>
              </a:rPr>
              <a:t>    &lt;/gsf:switch&gt; 		</a:t>
            </a:r>
          </a:p>
          <a:p>
            <a:r>
              <a:rPr lang="en-NZ" sz="1550" smtClean="0">
                <a:latin typeface="Courier New" pitchFamily="49" charset="0"/>
                <a:cs typeface="Courier New" pitchFamily="49" charset="0"/>
              </a:rPr>
              <a:t>  &lt;/td&gt;</a:t>
            </a:r>
          </a:p>
          <a:p>
            <a:r>
              <a:rPr lang="en-NZ" sz="1550" smtClean="0">
                <a:latin typeface="Courier New" pitchFamily="49" charset="0"/>
                <a:cs typeface="Courier New" pitchFamily="49" charset="0"/>
              </a:rPr>
              <a:t>&lt;/tr&gt;</a:t>
            </a:r>
            <a:endParaRPr lang="en-NZ" sz="1550">
              <a:latin typeface="Courier New" pitchFamily="49" charset="0"/>
              <a:cs typeface="Courier New" pitchFamily="49" charset="0"/>
            </a:endParaRPr>
          </a:p>
        </p:txBody>
      </p:sp>
    </p:spTree>
  </p:cSld>
  <p:clrMapOvr>
    <a:masterClrMapping/>
  </p:clrMapOvr>
  <p:transition>
    <p:wipe dir="d"/>
  </p:transition>
  <p:timing/>
</p:sld>
</file>

<file path=ppt/slides/slide2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Augmented with Linked Data</a:t>
            </a:r>
            <a:endParaRPr lang="en-NZ"/>
          </a:p>
        </p:txBody>
      </p:sp>
      <p:pic>
        <p:nvPicPr>
          <p:cNvPr id="1026" name="Picture 2" descr="C:\Users\davidb\Documents\smam2013\webserver..svg.hi.png"/>
          <p:cNvPicPr>
            <a:picLocks noChangeAspect="1" noChangeArrowheads="1"/>
          </p:cNvPicPr>
          <p:nvPr/>
        </p:nvPicPr>
        <p:blipFill>
          <a:blip r:embed="rId2"/>
          <a:stretch>
            <a:fillRect/>
          </a:stretch>
        </p:blipFill>
        <p:spPr bwMode="auto">
          <a:xfrm>
            <a:off x="3955773" y="3356992"/>
            <a:ext cx="1247775" cy="1033462"/>
          </a:xfrm>
          <a:prstGeom prst="rect">
            <a:avLst/>
          </a:prstGeom>
          <a:noFill/>
        </p:spPr>
      </p:pic>
      <p:pic>
        <p:nvPicPr>
          <p:cNvPr id="1029" name="Picture 5" descr="C:\Users\davidb\Documents\smam2013\database-icon-300x225.jpg"/>
          <p:cNvPicPr>
            <a:picLocks noChangeAspect="1" noChangeArrowheads="1"/>
          </p:cNvPicPr>
          <p:nvPr/>
        </p:nvPicPr>
        <p:blipFill>
          <a:blip r:embed="rId3"/>
          <a:stretch>
            <a:fillRect/>
          </a:stretch>
        </p:blipFill>
        <p:spPr bwMode="auto">
          <a:xfrm>
            <a:off x="4003596" y="4941168"/>
            <a:ext cx="1152128" cy="864096"/>
          </a:xfrm>
          <a:prstGeom prst="rect">
            <a:avLst/>
          </a:prstGeom>
          <a:noFill/>
        </p:spPr>
      </p:pic>
      <p:pic>
        <p:nvPicPr>
          <p:cNvPr id="9" name="Picture 5" descr="C:\Users\davidb\Documents\smam2013\database-icon-300x225.jpg"/>
          <p:cNvPicPr>
            <a:picLocks noChangeAspect="1" noChangeArrowheads="1"/>
          </p:cNvPicPr>
          <p:nvPr/>
        </p:nvPicPr>
        <p:blipFill>
          <a:blip r:embed="rId3"/>
          <a:stretch>
            <a:fillRect/>
          </a:stretch>
        </p:blipFill>
        <p:spPr bwMode="auto">
          <a:xfrm>
            <a:off x="5148064" y="4941168"/>
            <a:ext cx="1152128" cy="864096"/>
          </a:xfrm>
          <a:prstGeom prst="rect">
            <a:avLst/>
          </a:prstGeom>
          <a:noFill/>
        </p:spPr>
      </p:pic>
      <p:pic>
        <p:nvPicPr>
          <p:cNvPr id="6" name="Picture 5" descr="C:\Users\davidb\Documents\smam2013\database-icon-300x225.jpg"/>
          <p:cNvPicPr>
            <a:picLocks noChangeAspect="1" noChangeArrowheads="1"/>
          </p:cNvPicPr>
          <p:nvPr/>
        </p:nvPicPr>
        <p:blipFill>
          <a:blip r:embed="rId3"/>
          <a:stretch>
            <a:fillRect/>
          </a:stretch>
        </p:blipFill>
        <p:spPr bwMode="auto">
          <a:xfrm>
            <a:off x="2915816" y="4941168"/>
            <a:ext cx="1152128" cy="864096"/>
          </a:xfrm>
          <a:prstGeom prst="rect">
            <a:avLst/>
          </a:prstGeom>
          <a:noFill/>
        </p:spPr>
      </p:pic>
      <p:sp>
        <p:nvSpPr>
          <p:cNvPr id="7" name="Rectangle 6"/>
          <p:cNvSpPr/>
          <p:nvPr/>
        </p:nvSpPr>
        <p:spPr>
          <a:xfrm>
            <a:off x="2982645" y="5877272"/>
            <a:ext cx="941283" cy="369332"/>
          </a:xfrm>
          <a:prstGeom prst="rect">
            <a:avLst/>
          </a:prstGeom>
        </p:spPr>
        <p:txBody>
          <a:bodyPr wrap="none">
            <a:spAutoFit/>
          </a:bodyPr>
          <a:lstStyle/>
          <a:p>
            <a:pPr algn="ctr"/>
            <a:r>
              <a:rPr lang="en-NZ" err="1" smtClean="0">
                <a:solidFill>
                  <a:schemeClr val="bg1"/>
                </a:solidFill>
              </a:rPr>
              <a:t>Lucene</a:t>
            </a:r>
            <a:endParaRPr lang="en-NZ">
              <a:solidFill>
                <a:schemeClr val="bg1"/>
              </a:solidFill>
            </a:endParaRPr>
          </a:p>
        </p:txBody>
      </p:sp>
      <p:sp>
        <p:nvSpPr>
          <p:cNvPr id="8" name="Rectangle 7"/>
          <p:cNvSpPr/>
          <p:nvPr/>
        </p:nvSpPr>
        <p:spPr>
          <a:xfrm>
            <a:off x="4155486" y="5877272"/>
            <a:ext cx="813043" cy="369332"/>
          </a:xfrm>
          <a:prstGeom prst="rect">
            <a:avLst/>
          </a:prstGeom>
        </p:spPr>
        <p:txBody>
          <a:bodyPr wrap="none">
            <a:spAutoFit/>
          </a:bodyPr>
          <a:lstStyle/>
          <a:p>
            <a:pPr algn="ctr"/>
            <a:r>
              <a:rPr lang="en-NZ" smtClean="0">
                <a:solidFill>
                  <a:schemeClr val="bg1"/>
                </a:solidFill>
              </a:rPr>
              <a:t>JDBM</a:t>
            </a:r>
            <a:endParaRPr lang="en-NZ">
              <a:solidFill>
                <a:schemeClr val="bg1"/>
              </a:solidFill>
            </a:endParaRPr>
          </a:p>
        </p:txBody>
      </p:sp>
      <p:sp>
        <p:nvSpPr>
          <p:cNvPr id="10" name="Rectangle 9"/>
          <p:cNvSpPr/>
          <p:nvPr/>
        </p:nvSpPr>
        <p:spPr>
          <a:xfrm>
            <a:off x="5133850" y="5877272"/>
            <a:ext cx="1210589" cy="369332"/>
          </a:xfrm>
          <a:prstGeom prst="rect">
            <a:avLst/>
          </a:prstGeom>
        </p:spPr>
        <p:txBody>
          <a:bodyPr wrap="none">
            <a:spAutoFit/>
          </a:bodyPr>
          <a:lstStyle/>
          <a:p>
            <a:pPr algn="ctr"/>
            <a:r>
              <a:rPr lang="en-NZ" smtClean="0">
                <a:solidFill>
                  <a:schemeClr val="bg1"/>
                </a:solidFill>
              </a:rPr>
              <a:t>Jena/TDB</a:t>
            </a:r>
            <a:endParaRPr lang="en-NZ">
              <a:solidFill>
                <a:schemeClr val="bg1"/>
              </a:solidFill>
            </a:endParaRPr>
          </a:p>
        </p:txBody>
      </p:sp>
      <p:pic>
        <p:nvPicPr>
          <p:cNvPr id="11" name="Picture 4" descr="C:\Users\davidb\Documents\smam2013\cloud_server_icon.png"/>
          <p:cNvPicPr>
            <a:picLocks noChangeAspect="1" noChangeArrowheads="1"/>
          </p:cNvPicPr>
          <p:nvPr/>
        </p:nvPicPr>
        <p:blipFill>
          <a:blip r:embed="rId4"/>
          <a:stretch>
            <a:fillRect/>
          </a:stretch>
        </p:blipFill>
        <p:spPr bwMode="auto">
          <a:xfrm>
            <a:off x="3851920" y="1340768"/>
            <a:ext cx="1455481" cy="1368152"/>
          </a:xfrm>
          <a:prstGeom prst="rect">
            <a:avLst/>
          </a:prstGeom>
          <a:noFill/>
        </p:spPr>
      </p:pic>
      <p:cxnSp>
        <p:nvCxnSpPr>
          <p:cNvPr id="12" name="Straight Arrow Connector 11"/>
          <p:cNvCxnSpPr>
            <a:stCxn id="6" idx="0"/>
            <a:endCxn id="1026" idx="2"/>
          </p:cNvCxnSpPr>
          <p:nvPr/>
        </p:nvCxnSpPr>
        <p:spPr>
          <a:xfrm flipV="1">
            <a:off x="3491880" y="4390454"/>
            <a:ext cx="1087781" cy="55071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29" idx="0"/>
          </p:cNvCxnSpPr>
          <p:nvPr/>
        </p:nvCxnSpPr>
        <p:spPr>
          <a:xfrm flipH="1" flipV="1">
            <a:off x="4572000" y="4437112"/>
            <a:ext cx="7660" cy="504056"/>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0"/>
            <a:endCxn id="1026" idx="2"/>
          </p:cNvCxnSpPr>
          <p:nvPr/>
        </p:nvCxnSpPr>
        <p:spPr>
          <a:xfrm flipH="1" flipV="1">
            <a:off x="4579661" y="4390454"/>
            <a:ext cx="1144467" cy="55071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26" idx="0"/>
            <a:endCxn id="11" idx="2"/>
          </p:cNvCxnSpPr>
          <p:nvPr/>
        </p:nvCxnSpPr>
        <p:spPr>
          <a:xfrm flipH="1" flipV="1">
            <a:off x="4579661" y="2708920"/>
            <a:ext cx="0" cy="648072"/>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148064" y="3635732"/>
            <a:ext cx="2133918" cy="369332"/>
          </a:xfrm>
          <a:prstGeom prst="rect">
            <a:avLst/>
          </a:prstGeom>
        </p:spPr>
        <p:txBody>
          <a:bodyPr wrap="none">
            <a:spAutoFit/>
          </a:bodyPr>
          <a:lstStyle/>
          <a:p>
            <a:r>
              <a:rPr lang="en-NZ" smtClean="0">
                <a:solidFill>
                  <a:schemeClr val="bg1"/>
                </a:solidFill>
              </a:rPr>
              <a:t>Greenstone Server</a:t>
            </a:r>
            <a:endParaRPr lang="en-NZ">
              <a:solidFill>
                <a:schemeClr val="bg1"/>
              </a:solidFill>
            </a:endParaRPr>
          </a:p>
        </p:txBody>
      </p:sp>
      <p:sp>
        <p:nvSpPr>
          <p:cNvPr id="28" name="Rectangle 27"/>
          <p:cNvSpPr/>
          <p:nvPr/>
        </p:nvSpPr>
        <p:spPr>
          <a:xfrm>
            <a:off x="5220072" y="1700808"/>
            <a:ext cx="1441420" cy="923330"/>
          </a:xfrm>
          <a:prstGeom prst="rect">
            <a:avLst/>
          </a:prstGeom>
        </p:spPr>
        <p:txBody>
          <a:bodyPr wrap="none">
            <a:spAutoFit/>
          </a:bodyPr>
          <a:lstStyle/>
          <a:p>
            <a:r>
              <a:rPr lang="en-NZ" err="1" smtClean="0">
                <a:solidFill>
                  <a:schemeClr val="bg1"/>
                </a:solidFill>
              </a:rPr>
              <a:t>MusicBrainz</a:t>
            </a:r>
            <a:endParaRPr lang="en-NZ" smtClean="0">
              <a:solidFill>
                <a:schemeClr val="bg1"/>
              </a:solidFill>
            </a:endParaRPr>
          </a:p>
          <a:p>
            <a:r>
              <a:rPr lang="en-NZ" err="1" smtClean="0">
                <a:solidFill>
                  <a:schemeClr val="bg1"/>
                </a:solidFill>
              </a:rPr>
              <a:t>Echonest</a:t>
            </a:r>
            <a:endParaRPr lang="en-NZ" smtClean="0">
              <a:solidFill>
                <a:schemeClr val="bg1"/>
              </a:solidFill>
            </a:endParaRPr>
          </a:p>
          <a:p>
            <a:r>
              <a:rPr lang="en-NZ" err="1" smtClean="0">
                <a:solidFill>
                  <a:schemeClr val="bg1"/>
                </a:solidFill>
              </a:rPr>
              <a:t>LastFM</a:t>
            </a:r>
            <a:endParaRPr lang="en-NZ" smtClean="0">
              <a:solidFill>
                <a:schemeClr val="bg1"/>
              </a:solidFill>
            </a:endParaRPr>
          </a:p>
        </p:txBody>
      </p:sp>
      <p:grpSp>
        <p:nvGrpSpPr>
          <p:cNvPr id="29" name="Group 28"/>
          <p:cNvGrpSpPr/>
          <p:nvPr/>
        </p:nvGrpSpPr>
        <p:grpSpPr>
          <a:xfrm>
            <a:off x="1715760" y="3068960"/>
            <a:ext cx="2331472" cy="936104"/>
            <a:chOff x="1715760" y="2132856"/>
            <a:chExt cx="2331472" cy="936104"/>
          </a:xfrm>
        </p:grpSpPr>
        <p:grpSp>
          <p:nvGrpSpPr>
            <p:cNvPr id="30" name="Group 49"/>
            <p:cNvGrpSpPr/>
            <p:nvPr/>
          </p:nvGrpSpPr>
          <p:grpSpPr>
            <a:xfrm>
              <a:off x="2843808" y="2708920"/>
              <a:ext cx="1008112" cy="360040"/>
              <a:chOff x="1259632" y="3789040"/>
              <a:chExt cx="1008112" cy="360040"/>
            </a:xfrm>
          </p:grpSpPr>
          <p:cxnSp>
            <p:nvCxnSpPr>
              <p:cNvPr id="32" name="Straight Arrow Connector 31"/>
              <p:cNvCxnSpPr/>
              <p:nvPr/>
            </p:nvCxnSpPr>
            <p:spPr>
              <a:xfrm flipH="1">
                <a:off x="1259632" y="3789040"/>
                <a:ext cx="0" cy="360040"/>
              </a:xfrm>
              <a:prstGeom prst="straightConnector1">
                <a:avLst/>
              </a:prstGeom>
              <a:ln w="25400">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259632" y="4149080"/>
                <a:ext cx="1008112" cy="0"/>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1715760" y="2132856"/>
              <a:ext cx="2331472" cy="584775"/>
            </a:xfrm>
            <a:prstGeom prst="rect">
              <a:avLst/>
            </a:prstGeom>
          </p:spPr>
          <p:txBody>
            <a:bodyPr wrap="none">
              <a:spAutoFit/>
            </a:bodyPr>
            <a:lstStyle/>
            <a:p>
              <a:pPr algn="ctr"/>
              <a:r>
                <a:rPr lang="en-NZ" sz="1600" i="1" smtClean="0">
                  <a:solidFill>
                    <a:schemeClr val="bg1"/>
                  </a:solidFill>
                </a:rPr>
                <a:t>Open Archives Initiative</a:t>
              </a:r>
              <a:br>
                <a:rPr lang="en-NZ" sz="1600" i="1" smtClean="0">
                  <a:solidFill>
                    <a:schemeClr val="bg1"/>
                  </a:solidFill>
                </a:rPr>
              </a:br>
              <a:r>
                <a:rPr lang="en-NZ" sz="1600" i="1" smtClean="0">
                  <a:solidFill>
                    <a:schemeClr val="bg1"/>
                  </a:solidFill>
                </a:rPr>
                <a:t>Data-Provider</a:t>
              </a:r>
            </a:p>
          </p:txBody>
        </p:sp>
      </p:grpSp>
    </p:spTree>
  </p:cSld>
  <p:clrMapOvr>
    <a:masterClrMapping/>
  </p:clrMapOvr>
  <p:transition>
    <p:dissolve/>
  </p:transition>
  <p:timing/>
</p:sld>
</file>

<file path=ppt/slides/slide2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sp>
        <p:nvSpPr>
          <p:cNvPr id="3" name="Content Placeholder 2"/>
          <p:cNvSpPr>
            <a:spLocks noGrp="1"/>
          </p:cNvSpPr>
          <p:nvPr>
            <p:ph idx="1"/>
          </p:nvPr>
        </p:nvSpPr>
        <p:spPr/>
        <p:txBody>
          <a:bodyPr/>
          <a:lstStyle/>
          <a:p>
            <a:endParaRPr lang="en-NZ"/>
          </a:p>
        </p:txBody>
      </p:sp>
      <p:pic>
        <p:nvPicPr>
          <p:cNvPr id="4" name="Picture 4" descr="C:\Users\davidb\Documents\smam2013\Bells&amp;Whistles_Acme Illoz.jpg"/>
          <p:cNvPicPr>
            <a:picLocks noChangeAspect="1" noChangeArrowheads="1"/>
          </p:cNvPicPr>
          <p:nvPr/>
        </p:nvPicPr>
        <p:blipFill>
          <a:blip r:embed="rId2"/>
          <a:stretch>
            <a:fillRect/>
          </a:stretch>
        </p:blipFill>
        <p:spPr bwMode="auto">
          <a:xfrm>
            <a:off x="900113" y="2050340"/>
            <a:ext cx="7488237" cy="3438358"/>
          </a:xfrm>
          <a:prstGeom prst="rect">
            <a:avLst/>
          </a:prstGeom>
          <a:noFill/>
        </p:spPr>
      </p:pic>
    </p:spTree>
  </p:cSld>
  <p:clrMapOvr>
    <a:masterClrMapping/>
  </p:clrMapOvr>
  <p:transition>
    <p:wipe/>
  </p:transition>
  <p:timing/>
</p:sld>
</file>

<file path=ppt/slides/slide2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17410"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wipe dir="r"/>
  </p:transition>
  <p:timing/>
</p:sld>
</file>

<file path=ppt/slides/slide2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40962" name="Picture 2">
            <a:hlinkClick r:id="rId4"/>
          </p:cNvPr>
          <p:cNvPicPr>
            <a:picLocks noGrp="1" noChangeAspect="1" noChangeArrowheads="1"/>
          </p:cNvPicPr>
          <p:nvPr>
            <p:ph idx="1"/>
          </p:nvPr>
        </p:nvPicPr>
        <p:blipFill>
          <a:blip r:embed="rId3"/>
          <a:stretch>
            <a:fillRect/>
          </a:stretch>
        </p:blipFill>
        <p:spPr bwMode="auto">
          <a:xfrm>
            <a:off x="1496767" y="1412875"/>
            <a:ext cx="6294928" cy="4713288"/>
          </a:xfrm>
          <a:prstGeom prst="rect">
            <a:avLst/>
          </a:prstGeom>
          <a:noFill/>
          <a:ln w="9525">
            <a:noFill/>
            <a:miter lim="800000"/>
          </a:ln>
        </p:spPr>
      </p:pic>
      <p:sp>
        <p:nvSpPr>
          <p:cNvPr id="5" name="Right Arrow 4">
            <a:hlinkClick r:id="rId5" action="ppaction://hlinksldjump"/>
          </p:cNvPr>
          <p:cNvSpPr/>
          <p:nvPr/>
        </p:nvSpPr>
        <p:spPr>
          <a:xfrm>
            <a:off x="7164288" y="6237312"/>
            <a:ext cx="360040" cy="404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wipe dir="r"/>
  </p:transition>
  <p:timing/>
</p:sld>
</file>

<file path=ppt/slides/slide2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18434"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wipe dir="r"/>
  </p:transition>
  <p:timing/>
</p:sld>
</file>

<file path=ppt/slides/slide2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19458"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wipe dir="r"/>
  </p:transition>
  <p:timing/>
</p:sld>
</file>

<file path=ppt/slides/slide2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0482"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wipe dir="r"/>
  </p:transition>
  <p:timing/>
</p:sld>
</file>

<file path=ppt/slides/slide2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36866" name="Picture 2"/>
          <p:cNvPicPr>
            <a:picLocks noGrp="1" noChangeAspect="1" noChangeArrowheads="1"/>
          </p:cNvPicPr>
          <p:nvPr>
            <p:ph idx="1"/>
          </p:nvPr>
        </p:nvPicPr>
        <p:blipFill>
          <a:blip r:embed="rId2"/>
          <a:stretch>
            <a:fillRect/>
          </a:stretch>
        </p:blipFill>
        <p:spPr bwMode="auto">
          <a:xfrm>
            <a:off x="1496767" y="1412875"/>
            <a:ext cx="6294928" cy="4713288"/>
          </a:xfrm>
          <a:prstGeom prst="rect">
            <a:avLst/>
          </a:prstGeom>
          <a:noFill/>
          <a:ln w="9525">
            <a:noFill/>
            <a:miter lim="800000"/>
          </a:ln>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Outline</a:t>
            </a:r>
            <a:endParaRPr lang="en-NZ"/>
          </a:p>
        </p:txBody>
      </p:sp>
      <p:sp>
        <p:nvSpPr>
          <p:cNvPr id="3" name="Content Placeholder 2"/>
          <p:cNvSpPr>
            <a:spLocks noGrp="1"/>
          </p:cNvSpPr>
          <p:nvPr>
            <p:ph idx="1"/>
          </p:nvPr>
        </p:nvSpPr>
        <p:spPr/>
        <p:txBody>
          <a:bodyPr>
            <a:normAutofit/>
          </a:bodyPr>
          <a:lstStyle/>
          <a:p>
            <a:r>
              <a:rPr lang="en-NZ" smtClean="0"/>
              <a:t>Digital Libraries</a:t>
            </a:r>
          </a:p>
          <a:p>
            <a:pPr lvl="1"/>
            <a:r>
              <a:rPr lang="en-NZ" smtClean="0"/>
              <a:t>Working Definition</a:t>
            </a:r>
          </a:p>
          <a:p>
            <a:r>
              <a:rPr lang="en-NZ" smtClean="0"/>
              <a:t>A Musical (DL) Progression </a:t>
            </a:r>
          </a:p>
          <a:p>
            <a:pPr lvl="1"/>
            <a:r>
              <a:rPr lang="en-NZ" smtClean="0"/>
              <a:t>A Traditional MDL</a:t>
            </a:r>
          </a:p>
          <a:p>
            <a:pPr lvl="1"/>
            <a:r>
              <a:rPr lang="en-NZ" smtClean="0"/>
              <a:t>The Missing Link?</a:t>
            </a:r>
          </a:p>
          <a:p>
            <a:pPr lvl="1"/>
            <a:r>
              <a:rPr lang="en-NZ" smtClean="0"/>
              <a:t>Bells and Whistles</a:t>
            </a:r>
          </a:p>
          <a:p>
            <a:r>
              <a:rPr lang="en-NZ" smtClean="0"/>
              <a:t>Conclusion</a:t>
            </a:r>
            <a:endParaRPr lang="en-NZ"/>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cond evt="onBegin" delay="0">
                          <p:tn val="10"/>
                        </p:cond>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cond evt="onBegin" delay="0">
                          <p:tn val="14"/>
                        </p:cond>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cond evt="onBegin" delay="0">
                          <p:tn val="18"/>
                        </p:cond>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cond evt="onBegin" delay="0">
                          <p:tn val="22"/>
                        </p:cond>
                      </p:stCondLst>
                      <p:childTnLst>
                        <p:par>
                          <p:cTn id="24" fill="hold" nodeType="after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0482"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wipe dir="r"/>
  </p:transition>
  <p:timing/>
</p:sld>
</file>

<file path=ppt/slides/slide3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1506"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wipe dir="r"/>
  </p:transition>
  <p:timing/>
</p:sld>
</file>

<file path=ppt/slides/slide3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2530"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wipe dir="r"/>
  </p:transition>
  <p:timing/>
</p:sld>
</file>

<file path=ppt/slides/slide3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3554"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wipe dir="r"/>
  </p:transition>
  <p:timing/>
</p:sld>
</file>

<file path=ppt/slides/slide3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4578"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5602"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6626"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7650"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8674"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29698"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a:bodyPr>
          <a:lstStyle/>
          <a:p>
            <a:r>
              <a:rPr lang="en-NZ" smtClean="0"/>
              <a:t>Definition</a:t>
            </a:r>
            <a:endParaRPr lang="en-NZ"/>
          </a:p>
        </p:txBody>
      </p:sp>
      <p:sp>
        <p:nvSpPr>
          <p:cNvPr id="3" name="Content Placeholder 2"/>
          <p:cNvSpPr>
            <a:spLocks noGrp="1"/>
          </p:cNvSpPr>
          <p:nvPr>
            <p:ph idx="1"/>
          </p:nvPr>
        </p:nvSpPr>
        <p:spPr/>
        <p:txBody>
          <a:bodyPr>
            <a:normAutofit/>
          </a:bodyPr>
          <a:lstStyle/>
          <a:p>
            <a:pPr>
              <a:buNone/>
            </a:pPr>
            <a:r>
              <a:rPr lang="en-NZ" smtClean="0"/>
              <a:t>From the literature, a digital library is:</a:t>
            </a:r>
          </a:p>
          <a:p>
            <a:r>
              <a:rPr lang="en-NZ" smtClean="0"/>
              <a:t>A focused collection of digital objects</a:t>
            </a:r>
          </a:p>
          <a:p>
            <a:pPr lvl="1"/>
            <a:r>
              <a:rPr lang="en-NZ" smtClean="0"/>
              <a:t>Including text, audio and video</a:t>
            </a:r>
          </a:p>
          <a:p>
            <a:r>
              <a:rPr lang="en-NZ" smtClean="0"/>
              <a:t>Along with methods for access and retrieval</a:t>
            </a:r>
          </a:p>
          <a:p>
            <a:r>
              <a:rPr lang="en-NZ" smtClean="0"/>
              <a:t>And for selection, organisation, and maintenance</a:t>
            </a:r>
          </a:p>
          <a:p>
            <a:endParaRPr lang="en-NZ"/>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30722"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Tree>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sp>
        <p:nvSpPr>
          <p:cNvPr id="3" name="Content Placeholder 2"/>
          <p:cNvSpPr>
            <a:spLocks noGrp="1"/>
          </p:cNvSpPr>
          <p:nvPr>
            <p:ph idx="1"/>
          </p:nvPr>
        </p:nvSpPr>
        <p:spPr/>
        <p:txBody>
          <a:bodyPr>
            <a:normAutofit/>
          </a:bodyPr>
          <a:lstStyle/>
          <a:p>
            <a:pPr>
              <a:buNone/>
            </a:pPr>
            <a:r>
              <a:rPr lang="en-NZ" smtClean="0"/>
              <a:t>Builds upon Linked Data core, and adds:</a:t>
            </a:r>
          </a:p>
          <a:p>
            <a:r>
              <a:rPr lang="en-NZ" err="1" smtClean="0"/>
              <a:t>AudioDB Orthogonal Index</a:t>
            </a:r>
          </a:p>
          <a:p>
            <a:r>
              <a:rPr lang="en-NZ" smtClean="0"/>
              <a:t>Document.xsl customization</a:t>
            </a:r>
          </a:p>
          <a:p>
            <a:pPr lvl="1"/>
            <a:r>
              <a:rPr lang="en-NZ" smtClean="0"/>
              <a:t>Meandre Integration </a:t>
            </a:r>
          </a:p>
          <a:p>
            <a:pPr lvl="2"/>
            <a:r>
              <a:rPr lang="en-NZ" smtClean="0"/>
              <a:t>Developed a “Compact” embedded interface</a:t>
            </a:r>
          </a:p>
          <a:p>
            <a:pPr lvl="2"/>
            <a:r>
              <a:rPr lang="en-NZ" smtClean="0"/>
              <a:t>Developed components to “bridge” data in &amp; out</a:t>
            </a:r>
          </a:p>
          <a:p>
            <a:pPr lvl="1"/>
            <a:r>
              <a:rPr lang="en-NZ" smtClean="0"/>
              <a:t>SVG for frequency and self-similarity plot</a:t>
            </a:r>
          </a:p>
          <a:p>
            <a:pPr lvl="1"/>
            <a:r>
              <a:rPr lang="en-NZ" smtClean="0"/>
              <a:t>Pan left and right audio </a:t>
            </a:r>
          </a:p>
          <a:p>
            <a:pPr lvl="1"/>
            <a:r>
              <a:rPr lang="en-NZ" smtClean="0"/>
              <a:t>“data” metadata save</a:t>
            </a:r>
            <a:endParaRPr lang="en-NZ"/>
          </a:p>
        </p:txBody>
      </p:sp>
    </p:spTree>
  </p:cSld>
  <p:clrMapOvr>
    <a:masterClrMapping/>
  </p:clrMapOvr>
  <p:transition>
    <p:wipe dir="d"/>
  </p:transition>
  <p:timing/>
</p:sld>
</file>

<file path=ppt/slides/slide4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Bells and Whistles</a:t>
            </a:r>
            <a:endParaRPr lang="en-NZ"/>
          </a:p>
        </p:txBody>
      </p:sp>
      <p:pic>
        <p:nvPicPr>
          <p:cNvPr id="1026" name="Picture 2" descr="C:\Users\davidb\Documents\smam2013\webserver..svg.hi.png"/>
          <p:cNvPicPr>
            <a:picLocks noChangeAspect="1" noChangeArrowheads="1"/>
          </p:cNvPicPr>
          <p:nvPr/>
        </p:nvPicPr>
        <p:blipFill>
          <a:blip r:embed="rId2"/>
          <a:stretch>
            <a:fillRect/>
          </a:stretch>
        </p:blipFill>
        <p:spPr bwMode="auto">
          <a:xfrm>
            <a:off x="3940452" y="3356992"/>
            <a:ext cx="1247775" cy="1033462"/>
          </a:xfrm>
          <a:prstGeom prst="rect">
            <a:avLst/>
          </a:prstGeom>
          <a:noFill/>
        </p:spPr>
      </p:pic>
      <p:pic>
        <p:nvPicPr>
          <p:cNvPr id="1029" name="Picture 5" descr="C:\Users\davidb\Documents\smam2013\database-icon-300x225.jpg"/>
          <p:cNvPicPr>
            <a:picLocks noChangeAspect="1" noChangeArrowheads="1"/>
          </p:cNvPicPr>
          <p:nvPr/>
        </p:nvPicPr>
        <p:blipFill>
          <a:blip r:embed="rId3"/>
          <a:stretch>
            <a:fillRect/>
          </a:stretch>
        </p:blipFill>
        <p:spPr bwMode="auto">
          <a:xfrm>
            <a:off x="2843808" y="4941168"/>
            <a:ext cx="1152128" cy="864096"/>
          </a:xfrm>
          <a:prstGeom prst="rect">
            <a:avLst/>
          </a:prstGeom>
          <a:noFill/>
        </p:spPr>
      </p:pic>
      <p:pic>
        <p:nvPicPr>
          <p:cNvPr id="9" name="Picture 5" descr="C:\Users\davidb\Documents\smam2013\database-icon-300x225.jpg"/>
          <p:cNvPicPr>
            <a:picLocks noChangeAspect="1" noChangeArrowheads="1"/>
          </p:cNvPicPr>
          <p:nvPr/>
        </p:nvPicPr>
        <p:blipFill>
          <a:blip r:embed="rId3"/>
          <a:stretch>
            <a:fillRect/>
          </a:stretch>
        </p:blipFill>
        <p:spPr bwMode="auto">
          <a:xfrm>
            <a:off x="3988275" y="4941168"/>
            <a:ext cx="1152128" cy="864096"/>
          </a:xfrm>
          <a:prstGeom prst="rect">
            <a:avLst/>
          </a:prstGeom>
          <a:noFill/>
        </p:spPr>
      </p:pic>
      <p:pic>
        <p:nvPicPr>
          <p:cNvPr id="6" name="Picture 5" descr="C:\Users\davidb\Documents\smam2013\database-icon-300x225.jpg"/>
          <p:cNvPicPr>
            <a:picLocks noChangeAspect="1" noChangeArrowheads="1"/>
          </p:cNvPicPr>
          <p:nvPr/>
        </p:nvPicPr>
        <p:blipFill>
          <a:blip r:embed="rId3"/>
          <a:stretch>
            <a:fillRect/>
          </a:stretch>
        </p:blipFill>
        <p:spPr bwMode="auto">
          <a:xfrm>
            <a:off x="1691680" y="4941168"/>
            <a:ext cx="1152128" cy="864096"/>
          </a:xfrm>
          <a:prstGeom prst="rect">
            <a:avLst/>
          </a:prstGeom>
          <a:noFill/>
        </p:spPr>
      </p:pic>
      <p:pic>
        <p:nvPicPr>
          <p:cNvPr id="7" name="Picture 5" descr="C:\Users\davidb\Documents\smam2013\database-icon-300x225.jpg"/>
          <p:cNvPicPr>
            <a:picLocks noChangeAspect="1" noChangeArrowheads="1"/>
          </p:cNvPicPr>
          <p:nvPr/>
        </p:nvPicPr>
        <p:blipFill>
          <a:blip r:embed="rId3"/>
          <a:stretch>
            <a:fillRect/>
          </a:stretch>
        </p:blipFill>
        <p:spPr bwMode="auto">
          <a:xfrm>
            <a:off x="5076056" y="4941168"/>
            <a:ext cx="1152128" cy="864096"/>
          </a:xfrm>
          <a:prstGeom prst="rect">
            <a:avLst/>
          </a:prstGeom>
          <a:noFill/>
        </p:spPr>
      </p:pic>
      <p:sp>
        <p:nvSpPr>
          <p:cNvPr id="8" name="Rectangle 7"/>
          <p:cNvSpPr/>
          <p:nvPr/>
        </p:nvSpPr>
        <p:spPr>
          <a:xfrm>
            <a:off x="1698094" y="5877272"/>
            <a:ext cx="941283" cy="369332"/>
          </a:xfrm>
          <a:prstGeom prst="rect">
            <a:avLst/>
          </a:prstGeom>
        </p:spPr>
        <p:txBody>
          <a:bodyPr wrap="none">
            <a:spAutoFit/>
          </a:bodyPr>
          <a:lstStyle/>
          <a:p>
            <a:pPr algn="ctr"/>
            <a:r>
              <a:rPr lang="en-NZ" err="1" smtClean="0">
                <a:solidFill>
                  <a:schemeClr val="bg1"/>
                </a:solidFill>
              </a:rPr>
              <a:t>Lucene</a:t>
            </a:r>
            <a:endParaRPr lang="en-NZ">
              <a:solidFill>
                <a:schemeClr val="bg1"/>
              </a:solidFill>
            </a:endParaRPr>
          </a:p>
        </p:txBody>
      </p:sp>
      <p:sp>
        <p:nvSpPr>
          <p:cNvPr id="10" name="Rectangle 9"/>
          <p:cNvSpPr/>
          <p:nvPr/>
        </p:nvSpPr>
        <p:spPr>
          <a:xfrm>
            <a:off x="2951338" y="5877272"/>
            <a:ext cx="813043" cy="369332"/>
          </a:xfrm>
          <a:prstGeom prst="rect">
            <a:avLst/>
          </a:prstGeom>
        </p:spPr>
        <p:txBody>
          <a:bodyPr wrap="none">
            <a:spAutoFit/>
          </a:bodyPr>
          <a:lstStyle/>
          <a:p>
            <a:pPr algn="ctr"/>
            <a:r>
              <a:rPr lang="en-NZ" smtClean="0">
                <a:solidFill>
                  <a:schemeClr val="bg1"/>
                </a:solidFill>
              </a:rPr>
              <a:t>JDBM	</a:t>
            </a:r>
            <a:endParaRPr lang="en-NZ">
              <a:solidFill>
                <a:schemeClr val="bg1"/>
              </a:solidFill>
            </a:endParaRPr>
          </a:p>
        </p:txBody>
      </p:sp>
      <p:sp>
        <p:nvSpPr>
          <p:cNvPr id="11" name="Rectangle 10"/>
          <p:cNvSpPr/>
          <p:nvPr/>
        </p:nvSpPr>
        <p:spPr>
          <a:xfrm>
            <a:off x="3929701" y="5877272"/>
            <a:ext cx="1210589" cy="369332"/>
          </a:xfrm>
          <a:prstGeom prst="rect">
            <a:avLst/>
          </a:prstGeom>
        </p:spPr>
        <p:txBody>
          <a:bodyPr wrap="none">
            <a:spAutoFit/>
          </a:bodyPr>
          <a:lstStyle/>
          <a:p>
            <a:pPr algn="ctr"/>
            <a:r>
              <a:rPr lang="en-NZ" smtClean="0">
                <a:solidFill>
                  <a:schemeClr val="bg1"/>
                </a:solidFill>
              </a:rPr>
              <a:t>Jena/TDB</a:t>
            </a:r>
            <a:endParaRPr lang="en-NZ">
              <a:solidFill>
                <a:schemeClr val="bg1"/>
              </a:solidFill>
            </a:endParaRPr>
          </a:p>
        </p:txBody>
      </p:sp>
      <p:sp>
        <p:nvSpPr>
          <p:cNvPr id="12" name="Rectangle 11"/>
          <p:cNvSpPr/>
          <p:nvPr/>
        </p:nvSpPr>
        <p:spPr>
          <a:xfrm>
            <a:off x="5148064" y="5877272"/>
            <a:ext cx="1069525" cy="369332"/>
          </a:xfrm>
          <a:prstGeom prst="rect">
            <a:avLst/>
          </a:prstGeom>
        </p:spPr>
        <p:txBody>
          <a:bodyPr wrap="none">
            <a:spAutoFit/>
          </a:bodyPr>
          <a:lstStyle/>
          <a:p>
            <a:pPr algn="ctr"/>
            <a:r>
              <a:rPr lang="en-NZ" err="1" smtClean="0">
                <a:solidFill>
                  <a:schemeClr val="bg1"/>
                </a:solidFill>
              </a:rPr>
              <a:t>audioDB</a:t>
            </a:r>
            <a:endParaRPr lang="en-NZ">
              <a:solidFill>
                <a:schemeClr val="bg1"/>
              </a:solidFill>
            </a:endParaRPr>
          </a:p>
        </p:txBody>
      </p:sp>
      <p:pic>
        <p:nvPicPr>
          <p:cNvPr id="13" name="Picture 4" descr="C:\Users\davidb\Documents\smam2013\cloud_server_icon.png"/>
          <p:cNvPicPr>
            <a:picLocks noChangeAspect="1" noChangeArrowheads="1"/>
          </p:cNvPicPr>
          <p:nvPr/>
        </p:nvPicPr>
        <p:blipFill>
          <a:blip r:embed="rId4"/>
          <a:stretch>
            <a:fillRect/>
          </a:stretch>
        </p:blipFill>
        <p:spPr bwMode="auto">
          <a:xfrm>
            <a:off x="3836599" y="1340768"/>
            <a:ext cx="1455481" cy="1368152"/>
          </a:xfrm>
          <a:prstGeom prst="rect">
            <a:avLst/>
          </a:prstGeom>
          <a:noFill/>
        </p:spPr>
      </p:pic>
      <p:pic>
        <p:nvPicPr>
          <p:cNvPr id="14" name="Picture 5" descr="C:\Users\davidb\Documents\smam2013\database-icon-300x225.jpg"/>
          <p:cNvPicPr>
            <a:picLocks noChangeAspect="1" noChangeArrowheads="1"/>
          </p:cNvPicPr>
          <p:nvPr/>
        </p:nvPicPr>
        <p:blipFill>
          <a:blip r:embed="rId3"/>
          <a:stretch>
            <a:fillRect/>
          </a:stretch>
        </p:blipFill>
        <p:spPr bwMode="auto">
          <a:xfrm>
            <a:off x="6228184" y="4941168"/>
            <a:ext cx="1152128" cy="864096"/>
          </a:xfrm>
          <a:prstGeom prst="rect">
            <a:avLst/>
          </a:prstGeom>
          <a:noFill/>
        </p:spPr>
      </p:pic>
      <p:sp>
        <p:nvSpPr>
          <p:cNvPr id="15" name="Rectangle 14"/>
          <p:cNvSpPr/>
          <p:nvPr/>
        </p:nvSpPr>
        <p:spPr>
          <a:xfrm>
            <a:off x="6300830" y="5877272"/>
            <a:ext cx="1095173" cy="369332"/>
          </a:xfrm>
          <a:prstGeom prst="rect">
            <a:avLst/>
          </a:prstGeom>
        </p:spPr>
        <p:txBody>
          <a:bodyPr wrap="none">
            <a:spAutoFit/>
          </a:bodyPr>
          <a:lstStyle/>
          <a:p>
            <a:pPr algn="ctr"/>
            <a:r>
              <a:rPr lang="en-NZ" smtClean="0">
                <a:solidFill>
                  <a:schemeClr val="bg1"/>
                </a:solidFill>
              </a:rPr>
              <a:t>Meandre</a:t>
            </a:r>
            <a:endParaRPr lang="en-NZ">
              <a:solidFill>
                <a:schemeClr val="bg1"/>
              </a:solidFill>
            </a:endParaRPr>
          </a:p>
        </p:txBody>
      </p:sp>
      <p:cxnSp>
        <p:nvCxnSpPr>
          <p:cNvPr id="16" name="Straight Arrow Connector 15"/>
          <p:cNvCxnSpPr>
            <a:stCxn id="6" idx="0"/>
            <a:endCxn id="1026" idx="2"/>
          </p:cNvCxnSpPr>
          <p:nvPr/>
        </p:nvCxnSpPr>
        <p:spPr>
          <a:xfrm flipV="1">
            <a:off x="2267744" y="4390454"/>
            <a:ext cx="2296596" cy="55071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29" idx="0"/>
            <a:endCxn id="1026" idx="2"/>
          </p:cNvCxnSpPr>
          <p:nvPr/>
        </p:nvCxnSpPr>
        <p:spPr>
          <a:xfrm flipV="1">
            <a:off x="3419872" y="4390454"/>
            <a:ext cx="1144468" cy="55071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0"/>
            <a:endCxn id="1026" idx="2"/>
          </p:cNvCxnSpPr>
          <p:nvPr/>
        </p:nvCxnSpPr>
        <p:spPr>
          <a:xfrm flipV="1">
            <a:off x="4564339" y="4390454"/>
            <a:ext cx="1" cy="55071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7" idx="0"/>
            <a:endCxn id="1026" idx="2"/>
          </p:cNvCxnSpPr>
          <p:nvPr/>
        </p:nvCxnSpPr>
        <p:spPr>
          <a:xfrm flipH="1" flipV="1">
            <a:off x="4564340" y="4390454"/>
            <a:ext cx="1087780" cy="55071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0"/>
            <a:endCxn id="1026" idx="2"/>
          </p:cNvCxnSpPr>
          <p:nvPr/>
        </p:nvCxnSpPr>
        <p:spPr>
          <a:xfrm flipH="1" flipV="1">
            <a:off x="4564340" y="4390454"/>
            <a:ext cx="2239908" cy="55071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026" idx="0"/>
            <a:endCxn id="13" idx="2"/>
          </p:cNvCxnSpPr>
          <p:nvPr/>
        </p:nvCxnSpPr>
        <p:spPr>
          <a:xfrm flipH="1" flipV="1">
            <a:off x="4564340" y="2708920"/>
            <a:ext cx="0" cy="648072"/>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220072" y="1641574"/>
            <a:ext cx="1441420" cy="923330"/>
          </a:xfrm>
          <a:prstGeom prst="rect">
            <a:avLst/>
          </a:prstGeom>
        </p:spPr>
        <p:txBody>
          <a:bodyPr wrap="none">
            <a:spAutoFit/>
          </a:bodyPr>
          <a:lstStyle/>
          <a:p>
            <a:r>
              <a:rPr lang="en-NZ" err="1" smtClean="0">
                <a:solidFill>
                  <a:schemeClr val="bg1"/>
                </a:solidFill>
              </a:rPr>
              <a:t>MusicBrainz</a:t>
            </a:r>
            <a:endParaRPr lang="en-NZ" smtClean="0">
              <a:solidFill>
                <a:schemeClr val="bg1"/>
              </a:solidFill>
            </a:endParaRPr>
          </a:p>
          <a:p>
            <a:r>
              <a:rPr lang="en-NZ" err="1" smtClean="0">
                <a:solidFill>
                  <a:schemeClr val="bg1"/>
                </a:solidFill>
              </a:rPr>
              <a:t>Echonest</a:t>
            </a:r>
            <a:endParaRPr lang="en-NZ" smtClean="0">
              <a:solidFill>
                <a:schemeClr val="bg1"/>
              </a:solidFill>
            </a:endParaRPr>
          </a:p>
          <a:p>
            <a:r>
              <a:rPr lang="en-NZ" err="1" smtClean="0">
                <a:solidFill>
                  <a:schemeClr val="bg1"/>
                </a:solidFill>
              </a:rPr>
              <a:t>LastFM</a:t>
            </a:r>
            <a:endParaRPr lang="en-NZ" smtClean="0">
              <a:solidFill>
                <a:schemeClr val="bg1"/>
              </a:solidFill>
            </a:endParaRPr>
          </a:p>
        </p:txBody>
      </p:sp>
      <p:sp>
        <p:nvSpPr>
          <p:cNvPr id="36" name="Rectangle 35"/>
          <p:cNvSpPr/>
          <p:nvPr/>
        </p:nvSpPr>
        <p:spPr>
          <a:xfrm>
            <a:off x="5148064" y="3635732"/>
            <a:ext cx="2133918" cy="369332"/>
          </a:xfrm>
          <a:prstGeom prst="rect">
            <a:avLst/>
          </a:prstGeom>
        </p:spPr>
        <p:txBody>
          <a:bodyPr wrap="none">
            <a:spAutoFit/>
          </a:bodyPr>
          <a:lstStyle/>
          <a:p>
            <a:r>
              <a:rPr lang="en-NZ" smtClean="0">
                <a:solidFill>
                  <a:schemeClr val="bg1"/>
                </a:solidFill>
              </a:rPr>
              <a:t>Greenstone Server</a:t>
            </a:r>
            <a:endParaRPr lang="en-NZ">
              <a:solidFill>
                <a:schemeClr val="bg1"/>
              </a:solidFill>
            </a:endParaRPr>
          </a:p>
        </p:txBody>
      </p:sp>
      <p:grpSp>
        <p:nvGrpSpPr>
          <p:cNvPr id="37" name="Group 36"/>
          <p:cNvGrpSpPr/>
          <p:nvPr/>
        </p:nvGrpSpPr>
        <p:grpSpPr>
          <a:xfrm>
            <a:off x="1715760" y="3068960"/>
            <a:ext cx="2331472" cy="936104"/>
            <a:chOff x="1715760" y="2132856"/>
            <a:chExt cx="2331472" cy="936104"/>
          </a:xfrm>
        </p:grpSpPr>
        <p:grpSp>
          <p:nvGrpSpPr>
            <p:cNvPr id="38" name="Group 49"/>
            <p:cNvGrpSpPr/>
            <p:nvPr/>
          </p:nvGrpSpPr>
          <p:grpSpPr>
            <a:xfrm>
              <a:off x="2843808" y="2708920"/>
              <a:ext cx="1008112" cy="360040"/>
              <a:chOff x="1259632" y="3789040"/>
              <a:chExt cx="1008112" cy="360040"/>
            </a:xfrm>
          </p:grpSpPr>
          <p:cxnSp>
            <p:nvCxnSpPr>
              <p:cNvPr id="40" name="Straight Arrow Connector 39"/>
              <p:cNvCxnSpPr/>
              <p:nvPr/>
            </p:nvCxnSpPr>
            <p:spPr>
              <a:xfrm flipH="1">
                <a:off x="1259632" y="3789040"/>
                <a:ext cx="0" cy="360040"/>
              </a:xfrm>
              <a:prstGeom prst="straightConnector1">
                <a:avLst/>
              </a:prstGeom>
              <a:ln w="25400">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259632" y="4149080"/>
                <a:ext cx="1008112" cy="0"/>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1715760" y="2132856"/>
              <a:ext cx="2331472" cy="584775"/>
            </a:xfrm>
            <a:prstGeom prst="rect">
              <a:avLst/>
            </a:prstGeom>
          </p:spPr>
          <p:txBody>
            <a:bodyPr wrap="none">
              <a:spAutoFit/>
            </a:bodyPr>
            <a:lstStyle/>
            <a:p>
              <a:pPr algn="ctr"/>
              <a:r>
                <a:rPr lang="en-NZ" sz="1600" i="1" smtClean="0">
                  <a:solidFill>
                    <a:schemeClr val="bg1"/>
                  </a:solidFill>
                </a:rPr>
                <a:t>Open Archives Initiative</a:t>
              </a:r>
              <a:br>
                <a:rPr lang="en-NZ" sz="1600" i="1" smtClean="0">
                  <a:solidFill>
                    <a:schemeClr val="bg1"/>
                  </a:solidFill>
                </a:rPr>
              </a:br>
              <a:r>
                <a:rPr lang="en-NZ" sz="1600" i="1" smtClean="0">
                  <a:solidFill>
                    <a:schemeClr val="bg1"/>
                  </a:solidFill>
                </a:rPr>
                <a:t>Data-Provider</a:t>
              </a:r>
            </a:p>
          </p:txBody>
        </p:sp>
      </p:grpSp>
    </p:spTree>
  </p:cSld>
  <p:clrMapOvr>
    <a:masterClrMapping/>
  </p:clrMapOvr>
  <p:transition>
    <p:dissolve/>
  </p:transition>
  <p:timing/>
</p:sld>
</file>

<file path=ppt/slides/slide4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a:bodyPr>
          <a:lstStyle/>
          <a:p>
            <a:r>
              <a:rPr lang="en-NZ" smtClean="0"/>
              <a:t>All in the Browser</a:t>
            </a:r>
            <a:endParaRPr lang="en-NZ"/>
          </a:p>
        </p:txBody>
      </p:sp>
      <p:pic>
        <p:nvPicPr>
          <p:cNvPr id="31746"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5" name="Action Button: Custom 4">
            <a:hlinkClick r:id="rId3" action="ppaction://hlinkshowjump?jump=nextslide" highlightClick="1"/>
          </p:cNvPr>
          <p:cNvSpPr/>
          <p:nvPr/>
        </p:nvSpPr>
        <p:spPr>
          <a:xfrm>
            <a:off x="1835696" y="2780928"/>
            <a:ext cx="576064" cy="216024"/>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spd="slow">
    <p:wipe/>
  </p:transition>
  <p:timing/>
</p:sld>
</file>

<file path=ppt/slides/slide4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All in the Browser</a:t>
            </a:r>
            <a:endParaRPr lang="en-NZ"/>
          </a:p>
        </p:txBody>
      </p:sp>
      <p:pic>
        <p:nvPicPr>
          <p:cNvPr id="33794"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5" name="Action Button: Custom 4">
            <a:hlinkClick r:id="rId3" action="ppaction://hlinkshowjump?jump=nextslide" highlightClick="1"/>
          </p:cNvPr>
          <p:cNvSpPr/>
          <p:nvPr/>
        </p:nvSpPr>
        <p:spPr>
          <a:xfrm>
            <a:off x="2195736" y="3068960"/>
            <a:ext cx="144016" cy="144016"/>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timing/>
</p:sld>
</file>

<file path=ppt/slides/slide4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All in the Browser</a:t>
            </a:r>
            <a:endParaRPr lang="en-NZ"/>
          </a:p>
        </p:txBody>
      </p:sp>
      <p:pic>
        <p:nvPicPr>
          <p:cNvPr id="32770"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5" name="Action Button: Custom 4">
            <a:hlinkClick r:id="rId3" action="ppaction://hlinkshowjump?jump=nextslide" highlightClick="1"/>
          </p:cNvPr>
          <p:cNvSpPr/>
          <p:nvPr/>
        </p:nvSpPr>
        <p:spPr>
          <a:xfrm>
            <a:off x="2123728" y="5013176"/>
            <a:ext cx="2088232" cy="216024"/>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timing/>
</p:sld>
</file>

<file path=ppt/slides/slide4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All in the Browser</a:t>
            </a:r>
            <a:endParaRPr lang="en-NZ"/>
          </a:p>
        </p:txBody>
      </p:sp>
      <p:pic>
        <p:nvPicPr>
          <p:cNvPr id="35842" name="Picture 2"/>
          <p:cNvPicPr>
            <a:picLocks noGrp="1" noChangeAspect="1" noChangeArrowheads="1"/>
          </p:cNvPicPr>
          <p:nvPr>
            <p:ph idx="1"/>
          </p:nvPr>
        </p:nvPicPr>
        <p:blipFill>
          <a:blip r:embed="rId2"/>
          <a:stretch>
            <a:fillRect/>
          </a:stretch>
        </p:blipFill>
        <p:spPr bwMode="auto">
          <a:xfrm>
            <a:off x="900113" y="1567995"/>
            <a:ext cx="7488237" cy="4403048"/>
          </a:xfrm>
          <a:prstGeom prst="rect">
            <a:avLst/>
          </a:prstGeom>
          <a:noFill/>
          <a:ln w="9525">
            <a:noFill/>
            <a:miter lim="800000"/>
          </a:ln>
        </p:spPr>
      </p:pic>
    </p:spTree>
  </p:cSld>
  <p:clrMapOvr>
    <a:masterClrMapping/>
  </p:clrMapOvr>
  <p:transition/>
  <p:timing/>
</p:sld>
</file>

<file path=ppt/slides/slide4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All in the Browser</a:t>
            </a:r>
            <a:endParaRPr lang="en-NZ"/>
          </a:p>
        </p:txBody>
      </p:sp>
      <p:pic>
        <p:nvPicPr>
          <p:cNvPr id="34818" name="Picture 2"/>
          <p:cNvPicPr>
            <a:picLocks noGrp="1" noChangeAspect="1" noChangeArrowheads="1"/>
          </p:cNvPicPr>
          <p:nvPr>
            <p:ph idx="1"/>
          </p:nvPr>
        </p:nvPicPr>
        <p:blipFill>
          <a:blip r:embed="rId2"/>
          <a:stretch>
            <a:fillRect/>
          </a:stretch>
        </p:blipFill>
        <p:spPr bwMode="auto">
          <a:xfrm>
            <a:off x="900113" y="1567995"/>
            <a:ext cx="7488237" cy="4403048"/>
          </a:xfrm>
          <a:prstGeom prst="rect">
            <a:avLst/>
          </a:prstGeom>
          <a:noFill/>
          <a:ln w="9525">
            <a:noFill/>
            <a:miter lim="800000"/>
          </a:ln>
        </p:spPr>
      </p:pic>
    </p:spTree>
  </p:cSld>
  <p:clrMapOvr>
    <a:masterClrMapping/>
  </p:clrMapOvr>
  <p:transition spd="slow">
    <p:fade/>
  </p:transition>
  <p:timing/>
</p:sld>
</file>

<file path=ppt/slides/slide4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a:bodyPr>
          <a:lstStyle/>
          <a:p>
            <a:r>
              <a:rPr lang="en-NZ" smtClean="0"/>
              <a:t>All in the Browser</a:t>
            </a:r>
            <a:endParaRPr lang="en-NZ"/>
          </a:p>
        </p:txBody>
      </p:sp>
      <p:sp>
        <p:nvSpPr>
          <p:cNvPr id="3" name="Content Placeholder 2"/>
          <p:cNvSpPr>
            <a:spLocks noGrp="1"/>
          </p:cNvSpPr>
          <p:nvPr>
            <p:ph idx="1"/>
          </p:nvPr>
        </p:nvSpPr>
        <p:spPr/>
        <p:txBody>
          <a:bodyPr>
            <a:normAutofit fontScale="92500" lnSpcReduction="20000"/>
          </a:bodyPr>
          <a:lstStyle/>
          <a:p>
            <a:pPr>
              <a:buNone/>
            </a:pPr>
            <a:r>
              <a:rPr lang="en-NZ" smtClean="0"/>
              <a:t>Utilizing Web Browser audio processing:</a:t>
            </a:r>
          </a:p>
          <a:p>
            <a:r>
              <a:rPr lang="en-NZ" smtClean="0"/>
              <a:t>Web Audio</a:t>
            </a:r>
          </a:p>
          <a:p>
            <a:pPr>
              <a:buNone/>
            </a:pPr>
            <a:r>
              <a:rPr lang="en-NZ" smtClean="0"/>
              <a:t>Explore the role of:</a:t>
            </a:r>
          </a:p>
          <a:p>
            <a:r>
              <a:rPr lang="en-NZ" smtClean="0"/>
              <a:t>Annotations for musicological analysis</a:t>
            </a:r>
          </a:p>
          <a:p>
            <a:pPr>
              <a:buNone/>
            </a:pPr>
            <a:endParaRPr lang="en-NZ" smtClean="0"/>
          </a:p>
          <a:p>
            <a:pPr>
              <a:buNone/>
            </a:pPr>
            <a:r>
              <a:rPr lang="en-NZ" smtClean="0"/>
              <a:t>Goes beyond client-side real-time audio processing:</a:t>
            </a:r>
          </a:p>
          <a:p>
            <a:r>
              <a:rPr lang="en-NZ" smtClean="0"/>
              <a:t>Uses JsMad library to decode MP3 files</a:t>
            </a:r>
          </a:p>
          <a:p>
            <a:r>
              <a:rPr lang="en-NZ" smtClean="0"/>
              <a:t>Parasitic Computing for Musicology </a:t>
            </a:r>
          </a:p>
          <a:p>
            <a:r>
              <a:rPr lang="en-NZ" smtClean="0"/>
              <a:t>…</a:t>
            </a:r>
          </a:p>
        </p:txBody>
      </p:sp>
    </p:spTree>
  </p:cSld>
  <p:clrMapOvr>
    <a:masterClrMapping/>
  </p:clrMapOvr>
  <p:transition>
    <p:wipe dir="d"/>
  </p:transition>
  <p:timing/>
</p:sld>
</file>

<file path=ppt/slides/slide4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nvGrpSpPr>
      <p:grpSpPr>
        <a:xfrm>
          <a:off x="0" y="0"/>
          <a:ext cx="0" cy="0"/>
        </a:xfrm>
      </p:grpSpPr>
      <p:sp>
        <p:nvSpPr>
          <p:cNvPr id="3" name="Content Placeholder 2"/>
          <p:cNvSpPr>
            <a:spLocks noGrp="1"/>
          </p:cNvSpPr>
          <p:nvPr>
            <p:ph idx="1"/>
          </p:nvPr>
        </p:nvSpPr>
        <p:spPr>
          <a:xfrm>
            <a:off x="899592" y="2636912"/>
            <a:ext cx="7488832" cy="1584177"/>
          </a:xfrm>
        </p:spPr>
        <p:txBody>
          <a:bodyPr>
            <a:normAutofit/>
          </a:bodyPr>
          <a:lstStyle/>
          <a:p>
            <a:pPr algn="ctr">
              <a:buNone/>
            </a:pPr>
            <a:r>
              <a:rPr lang="en-NZ" sz="6000" smtClean="0"/>
              <a:t>Conclusion</a:t>
            </a:r>
            <a:endParaRPr lang="en-NZ" smtClean="0"/>
          </a:p>
        </p:txBody>
      </p:sp>
    </p:spTree>
  </p:cSld>
  <p:clrMapOvr>
    <a:masterClrMapping/>
  </p:clrMapOvr>
  <p:transition>
    <p:wedge/>
  </p:transition>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Traditional DL Architecture</a:t>
            </a:r>
            <a:endParaRPr lang="en-NZ"/>
          </a:p>
        </p:txBody>
      </p:sp>
      <p:pic>
        <p:nvPicPr>
          <p:cNvPr id="1026" name="Picture 2" descr="C:\Users\davidb\Documents\smam2013\webserver..svg.hi.png"/>
          <p:cNvPicPr>
            <a:picLocks noChangeAspect="1" noChangeArrowheads="1"/>
          </p:cNvPicPr>
          <p:nvPr/>
        </p:nvPicPr>
        <p:blipFill>
          <a:blip r:embed="rId2"/>
          <a:stretch>
            <a:fillRect/>
          </a:stretch>
        </p:blipFill>
        <p:spPr bwMode="auto">
          <a:xfrm>
            <a:off x="3900289" y="2467546"/>
            <a:ext cx="1247775" cy="1033462"/>
          </a:xfrm>
          <a:prstGeom prst="rect">
            <a:avLst/>
          </a:prstGeom>
          <a:noFill/>
        </p:spPr>
      </p:pic>
      <p:pic>
        <p:nvPicPr>
          <p:cNvPr id="1029" name="Picture 5" descr="C:\Users\davidb\Documents\smam2013\database-icon-300x225.jpg"/>
          <p:cNvPicPr>
            <a:picLocks noChangeAspect="1" noChangeArrowheads="1"/>
          </p:cNvPicPr>
          <p:nvPr/>
        </p:nvPicPr>
        <p:blipFill>
          <a:blip r:embed="rId3"/>
          <a:stretch>
            <a:fillRect/>
          </a:stretch>
        </p:blipFill>
        <p:spPr bwMode="auto">
          <a:xfrm>
            <a:off x="3347864" y="4077072"/>
            <a:ext cx="1152128" cy="864096"/>
          </a:xfrm>
          <a:prstGeom prst="rect">
            <a:avLst/>
          </a:prstGeom>
          <a:noFill/>
        </p:spPr>
      </p:pic>
      <p:pic>
        <p:nvPicPr>
          <p:cNvPr id="9" name="Picture 5" descr="C:\Users\davidb\Documents\smam2013\database-icon-300x225.jpg"/>
          <p:cNvPicPr>
            <a:picLocks noChangeAspect="1" noChangeArrowheads="1"/>
          </p:cNvPicPr>
          <p:nvPr/>
        </p:nvPicPr>
        <p:blipFill>
          <a:blip r:embed="rId3"/>
          <a:stretch>
            <a:fillRect/>
          </a:stretch>
        </p:blipFill>
        <p:spPr bwMode="auto">
          <a:xfrm>
            <a:off x="4499992" y="4077072"/>
            <a:ext cx="1152128" cy="864096"/>
          </a:xfrm>
          <a:prstGeom prst="rect">
            <a:avLst/>
          </a:prstGeom>
          <a:noFill/>
        </p:spPr>
      </p:pic>
      <p:sp>
        <p:nvSpPr>
          <p:cNvPr id="10" name="Rectangle 9"/>
          <p:cNvSpPr/>
          <p:nvPr/>
        </p:nvSpPr>
        <p:spPr>
          <a:xfrm>
            <a:off x="3419872" y="5013176"/>
            <a:ext cx="954107" cy="369332"/>
          </a:xfrm>
          <a:prstGeom prst="rect">
            <a:avLst/>
          </a:prstGeom>
        </p:spPr>
        <p:txBody>
          <a:bodyPr wrap="none">
            <a:spAutoFit/>
          </a:bodyPr>
          <a:lstStyle/>
          <a:p>
            <a:pPr algn="ctr"/>
            <a:r>
              <a:rPr lang="en-NZ" smtClean="0">
                <a:solidFill>
                  <a:schemeClr val="bg1"/>
                </a:solidFill>
              </a:rPr>
              <a:t>Indexer</a:t>
            </a:r>
            <a:endParaRPr lang="en-NZ">
              <a:solidFill>
                <a:schemeClr val="bg1"/>
              </a:solidFill>
            </a:endParaRPr>
          </a:p>
        </p:txBody>
      </p:sp>
      <p:sp>
        <p:nvSpPr>
          <p:cNvPr id="11" name="Rectangle 10"/>
          <p:cNvSpPr/>
          <p:nvPr/>
        </p:nvSpPr>
        <p:spPr>
          <a:xfrm>
            <a:off x="4499992" y="5013176"/>
            <a:ext cx="1172116" cy="369332"/>
          </a:xfrm>
          <a:prstGeom prst="rect">
            <a:avLst/>
          </a:prstGeom>
        </p:spPr>
        <p:txBody>
          <a:bodyPr wrap="none">
            <a:spAutoFit/>
          </a:bodyPr>
          <a:lstStyle/>
          <a:p>
            <a:pPr algn="ctr"/>
            <a:r>
              <a:rPr lang="en-NZ" smtClean="0">
                <a:solidFill>
                  <a:schemeClr val="bg1"/>
                </a:solidFill>
              </a:rPr>
              <a:t>Database</a:t>
            </a:r>
            <a:endParaRPr lang="en-NZ">
              <a:solidFill>
                <a:schemeClr val="bg1"/>
              </a:solidFill>
            </a:endParaRPr>
          </a:p>
        </p:txBody>
      </p:sp>
      <p:cxnSp>
        <p:nvCxnSpPr>
          <p:cNvPr id="15" name="Straight Arrow Connector 14"/>
          <p:cNvCxnSpPr>
            <a:stCxn id="1029" idx="0"/>
            <a:endCxn id="1026" idx="2"/>
          </p:cNvCxnSpPr>
          <p:nvPr/>
        </p:nvCxnSpPr>
        <p:spPr>
          <a:xfrm flipV="1">
            <a:off x="3923928" y="3501008"/>
            <a:ext cx="600249" cy="57606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26" idx="2"/>
            <a:endCxn id="9" idx="0"/>
          </p:cNvCxnSpPr>
          <p:nvPr/>
        </p:nvCxnSpPr>
        <p:spPr>
          <a:xfrm>
            <a:off x="4524177" y="3501008"/>
            <a:ext cx="551879" cy="576064"/>
          </a:xfrm>
          <a:prstGeom prst="straightConnector1">
            <a:avLst/>
          </a:prstGeom>
          <a:ln w="25400">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148064" y="2683570"/>
            <a:ext cx="1214820" cy="369332"/>
          </a:xfrm>
          <a:prstGeom prst="rect">
            <a:avLst/>
          </a:prstGeom>
        </p:spPr>
        <p:txBody>
          <a:bodyPr wrap="none">
            <a:spAutoFit/>
          </a:bodyPr>
          <a:lstStyle/>
          <a:p>
            <a:r>
              <a:rPr lang="en-NZ" smtClean="0">
                <a:solidFill>
                  <a:schemeClr val="bg1"/>
                </a:solidFill>
              </a:rPr>
              <a:t>DL Server</a:t>
            </a:r>
          </a:p>
        </p:txBody>
      </p:sp>
      <p:grpSp>
        <p:nvGrpSpPr>
          <p:cNvPr id="59" name="Group 58"/>
          <p:cNvGrpSpPr/>
          <p:nvPr/>
        </p:nvGrpSpPr>
        <p:grpSpPr>
          <a:xfrm>
            <a:off x="1715760" y="2132856"/>
            <a:ext cx="2331472" cy="936104"/>
            <a:chOff x="1715760" y="2132856"/>
            <a:chExt cx="2331472" cy="936104"/>
          </a:xfrm>
        </p:grpSpPr>
        <p:grpSp>
          <p:nvGrpSpPr>
            <p:cNvPr id="50" name="Group 49"/>
            <p:cNvGrpSpPr/>
            <p:nvPr/>
          </p:nvGrpSpPr>
          <p:grpSpPr>
            <a:xfrm>
              <a:off x="2843808" y="2708920"/>
              <a:ext cx="1008112" cy="360040"/>
              <a:chOff x="1259632" y="3789040"/>
              <a:chExt cx="1008112" cy="360040"/>
            </a:xfrm>
          </p:grpSpPr>
          <p:cxnSp>
            <p:nvCxnSpPr>
              <p:cNvPr id="45" name="Straight Arrow Connector 44"/>
              <p:cNvCxnSpPr/>
              <p:nvPr/>
            </p:nvCxnSpPr>
            <p:spPr>
              <a:xfrm flipH="1">
                <a:off x="1259632" y="3789040"/>
                <a:ext cx="0" cy="360040"/>
              </a:xfrm>
              <a:prstGeom prst="straightConnector1">
                <a:avLst/>
              </a:prstGeom>
              <a:ln w="25400">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1259632" y="4149080"/>
                <a:ext cx="1008112" cy="0"/>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1715760" y="2132856"/>
              <a:ext cx="2331472" cy="584775"/>
            </a:xfrm>
            <a:prstGeom prst="rect">
              <a:avLst/>
            </a:prstGeom>
          </p:spPr>
          <p:txBody>
            <a:bodyPr wrap="none">
              <a:spAutoFit/>
            </a:bodyPr>
            <a:lstStyle/>
            <a:p>
              <a:pPr algn="ctr"/>
              <a:r>
                <a:rPr lang="en-NZ" sz="1600" i="1" smtClean="0">
                  <a:solidFill>
                    <a:schemeClr val="bg1"/>
                  </a:solidFill>
                </a:rPr>
                <a:t>Open Archives Initiative</a:t>
              </a:r>
              <a:br>
                <a:rPr lang="en-NZ" sz="1600" i="1" smtClean="0">
                  <a:solidFill>
                    <a:schemeClr val="bg1"/>
                  </a:solidFill>
                </a:rPr>
              </a:br>
              <a:r>
                <a:rPr lang="en-NZ" sz="1600" i="1" smtClean="0">
                  <a:solidFill>
                    <a:schemeClr val="bg1"/>
                  </a:solidFill>
                </a:rPr>
                <a:t>Data-Provider</a:t>
              </a:r>
            </a:p>
          </p:txBody>
        </p:sp>
      </p:grpSp>
      <p:sp>
        <p:nvSpPr>
          <p:cNvPr id="60" name="Rectangle 59"/>
          <p:cNvSpPr/>
          <p:nvPr/>
        </p:nvSpPr>
        <p:spPr>
          <a:xfrm>
            <a:off x="668236" y="5683314"/>
            <a:ext cx="7864204" cy="553998"/>
          </a:xfrm>
          <a:prstGeom prst="rect">
            <a:avLst/>
          </a:prstGeom>
        </p:spPr>
        <p:txBody>
          <a:bodyPr wrap="none">
            <a:spAutoFit/>
          </a:bodyPr>
          <a:lstStyle/>
          <a:p>
            <a:r>
              <a:rPr lang="en-NZ" sz="3000" i="1" err="1" smtClean="0">
                <a:solidFill>
                  <a:schemeClr val="bg1"/>
                </a:solidFill>
                <a:latin typeface="Calibri"/>
                <a:ea typeface="+mn-ea"/>
                <a:cs typeface="+mn-cs"/>
              </a:rPr>
              <a:t>Dspace, ePrints, Fedora, Greenstone, HathiTrust…</a:t>
            </a:r>
            <a:endParaRPr lang="en-NZ" i="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nodeType="clickEffect">
                                  <p:stCondLst>
                                    <p:cond delay="0"/>
                                  </p:stCondLst>
                                  <p:childTnLst>
                                    <p:set>
                                      <p:cBhvr>
                                        <p:cTn id="6" dur="1" fill="hold">
                                          <p:stCondLst>
                                            <p:cond delay="0"/>
                                          </p:stCondLst>
                                        </p:cTn>
                                        <p:tgtEl>
                                          <p:spTgt spid="60">
                                            <p:txEl>
                                              <p:pRg st="0" end="0"/>
                                            </p:txEl>
                                          </p:spTgt>
                                        </p:tgtEl>
                                        <p:attrNameLst>
                                          <p:attrName>style.visibility</p:attrName>
                                        </p:attrNameLst>
                                      </p:cBhvr>
                                      <p:to>
                                        <p:strVal val="visible"/>
                                      </p:to>
                                    </p:set>
                                    <p:animEffect transition="in" filter="blinds(horizontal)">
                                      <p:cBhvr>
                                        <p:cTn id="7" dur="5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Conceptually</a:t>
            </a:r>
            <a:endParaRPr lang="en-NZ"/>
          </a:p>
        </p:txBody>
      </p:sp>
      <p:pic>
        <p:nvPicPr>
          <p:cNvPr id="1026" name="Picture 2" descr="C:\Users\davidb\Documents\smam2013\webserver..svg.hi.png"/>
          <p:cNvPicPr>
            <a:picLocks noChangeAspect="1" noChangeArrowheads="1"/>
          </p:cNvPicPr>
          <p:nvPr/>
        </p:nvPicPr>
        <p:blipFill>
          <a:blip r:embed="rId2"/>
          <a:stretch>
            <a:fillRect/>
          </a:stretch>
        </p:blipFill>
        <p:spPr bwMode="auto">
          <a:xfrm>
            <a:off x="3883765" y="1412776"/>
            <a:ext cx="1247775" cy="1033462"/>
          </a:xfrm>
          <a:prstGeom prst="rect">
            <a:avLst/>
          </a:prstGeom>
          <a:noFill/>
        </p:spPr>
      </p:pic>
      <p:pic>
        <p:nvPicPr>
          <p:cNvPr id="13" name="Picture 4" descr="C:\Users\davidb\Documents\smam2013\cloud_server_icon.png"/>
          <p:cNvPicPr>
            <a:picLocks noChangeAspect="1" noChangeArrowheads="1"/>
          </p:cNvPicPr>
          <p:nvPr/>
        </p:nvPicPr>
        <p:blipFill>
          <a:blip r:embed="rId3"/>
          <a:stretch>
            <a:fillRect/>
          </a:stretch>
        </p:blipFill>
        <p:spPr bwMode="auto">
          <a:xfrm>
            <a:off x="3779912" y="4365104"/>
            <a:ext cx="1455481" cy="1368152"/>
          </a:xfrm>
          <a:prstGeom prst="rect">
            <a:avLst/>
          </a:prstGeom>
          <a:noFill/>
        </p:spPr>
      </p:pic>
      <p:pic>
        <p:nvPicPr>
          <p:cNvPr id="21" name="Picture 2" descr="C:\Users\davidb\Documents\smam2013\webserver..svg.hi.png"/>
          <p:cNvPicPr>
            <a:picLocks noChangeAspect="1" noChangeArrowheads="1"/>
          </p:cNvPicPr>
          <p:nvPr/>
        </p:nvPicPr>
        <p:blipFill>
          <a:blip r:embed="rId2"/>
          <a:stretch>
            <a:fillRect/>
          </a:stretch>
        </p:blipFill>
        <p:spPr bwMode="auto">
          <a:xfrm>
            <a:off x="6755879" y="4653136"/>
            <a:ext cx="1247775" cy="1033462"/>
          </a:xfrm>
          <a:prstGeom prst="rect">
            <a:avLst/>
          </a:prstGeom>
          <a:noFill/>
        </p:spPr>
      </p:pic>
      <p:pic>
        <p:nvPicPr>
          <p:cNvPr id="22" name="Picture 2" descr="C:\Users\davidb\Documents\smam2013\webserver..svg.hi.png"/>
          <p:cNvPicPr>
            <a:picLocks noChangeAspect="1" noChangeArrowheads="1"/>
          </p:cNvPicPr>
          <p:nvPr/>
        </p:nvPicPr>
        <p:blipFill>
          <a:blip r:embed="rId2"/>
          <a:stretch>
            <a:fillRect/>
          </a:stretch>
        </p:blipFill>
        <p:spPr bwMode="auto">
          <a:xfrm>
            <a:off x="1115616" y="4653136"/>
            <a:ext cx="1247775" cy="1033462"/>
          </a:xfrm>
          <a:prstGeom prst="rect">
            <a:avLst/>
          </a:prstGeom>
          <a:noFill/>
        </p:spPr>
      </p:pic>
      <p:sp>
        <p:nvSpPr>
          <p:cNvPr id="27" name="Up-Down Arrow 26"/>
          <p:cNvSpPr/>
          <p:nvPr/>
        </p:nvSpPr>
        <p:spPr>
          <a:xfrm rot="2254043">
            <a:off x="2911149" y="2155322"/>
            <a:ext cx="288032" cy="2713721"/>
          </a:xfrm>
          <a:prstGeom prst="upDownArrow">
            <a:avLst>
              <a:gd name="adj1" fmla="val 41139"/>
              <a:gd name="adj2" fmla="val 4716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29" name="Up-Down Arrow 28"/>
          <p:cNvSpPr/>
          <p:nvPr/>
        </p:nvSpPr>
        <p:spPr>
          <a:xfrm rot="19345955" flipH="1">
            <a:off x="5897102" y="2155323"/>
            <a:ext cx="288032" cy="2713721"/>
          </a:xfrm>
          <a:prstGeom prst="upDownArrow">
            <a:avLst>
              <a:gd name="adj1" fmla="val 41139"/>
              <a:gd name="adj2" fmla="val 4716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31" name="Rectangle 30"/>
          <p:cNvSpPr/>
          <p:nvPr/>
        </p:nvSpPr>
        <p:spPr>
          <a:xfrm>
            <a:off x="3933244" y="980728"/>
            <a:ext cx="1214820" cy="369332"/>
          </a:xfrm>
          <a:prstGeom prst="rect">
            <a:avLst/>
          </a:prstGeom>
        </p:spPr>
        <p:txBody>
          <a:bodyPr wrap="none">
            <a:spAutoFit/>
          </a:bodyPr>
          <a:lstStyle/>
          <a:p>
            <a:r>
              <a:rPr lang="en-NZ" smtClean="0"/>
              <a:t>DL Server</a:t>
            </a:r>
          </a:p>
        </p:txBody>
      </p:sp>
      <p:sp>
        <p:nvSpPr>
          <p:cNvPr id="32" name="Rectangle 31"/>
          <p:cNvSpPr/>
          <p:nvPr/>
        </p:nvSpPr>
        <p:spPr>
          <a:xfrm>
            <a:off x="827584" y="5805264"/>
            <a:ext cx="1826141" cy="369332"/>
          </a:xfrm>
          <a:prstGeom prst="rect">
            <a:avLst/>
          </a:prstGeom>
        </p:spPr>
        <p:txBody>
          <a:bodyPr wrap="none">
            <a:spAutoFit/>
          </a:bodyPr>
          <a:lstStyle/>
          <a:p>
            <a:r>
              <a:rPr lang="en-NZ" err="1" smtClean="0"/>
              <a:t>Sparql Endpoint</a:t>
            </a:r>
          </a:p>
        </p:txBody>
      </p:sp>
      <p:sp>
        <p:nvSpPr>
          <p:cNvPr id="33" name="Rectangle 32"/>
          <p:cNvSpPr/>
          <p:nvPr/>
        </p:nvSpPr>
        <p:spPr>
          <a:xfrm>
            <a:off x="6732240" y="5805264"/>
            <a:ext cx="1347485" cy="369332"/>
          </a:xfrm>
          <a:prstGeom prst="rect">
            <a:avLst/>
          </a:prstGeom>
        </p:spPr>
        <p:txBody>
          <a:bodyPr wrap="none">
            <a:spAutoFit/>
          </a:bodyPr>
          <a:lstStyle/>
          <a:p>
            <a:r>
              <a:rPr lang="en-NZ" smtClean="0"/>
              <a:t>Workbench</a:t>
            </a:r>
          </a:p>
        </p:txBody>
      </p:sp>
      <p:sp>
        <p:nvSpPr>
          <p:cNvPr id="34" name="Up-Down Arrow 33"/>
          <p:cNvSpPr/>
          <p:nvPr/>
        </p:nvSpPr>
        <p:spPr>
          <a:xfrm>
            <a:off x="4363636" y="2420888"/>
            <a:ext cx="288032" cy="1872208"/>
          </a:xfrm>
          <a:prstGeom prst="upDownArrow">
            <a:avLst>
              <a:gd name="adj1" fmla="val 41139"/>
              <a:gd name="adj2" fmla="val 471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Up-Down Arrow 14"/>
          <p:cNvSpPr/>
          <p:nvPr/>
        </p:nvSpPr>
        <p:spPr>
          <a:xfrm rot="5400000">
            <a:off x="2915816" y="4365104"/>
            <a:ext cx="288032" cy="1440160"/>
          </a:xfrm>
          <a:prstGeom prst="upDownArrow">
            <a:avLst>
              <a:gd name="adj1" fmla="val 41139"/>
              <a:gd name="adj2" fmla="val 471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Up-Down Arrow 15"/>
          <p:cNvSpPr/>
          <p:nvPr/>
        </p:nvSpPr>
        <p:spPr>
          <a:xfrm rot="5400000">
            <a:off x="5868144" y="4365104"/>
            <a:ext cx="288032" cy="1440160"/>
          </a:xfrm>
          <a:prstGeom prst="upDownArrow">
            <a:avLst>
              <a:gd name="adj1" fmla="val 41139"/>
              <a:gd name="adj2" fmla="val 471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20" name="Group 19"/>
          <p:cNvGrpSpPr/>
          <p:nvPr/>
        </p:nvGrpSpPr>
        <p:grpSpPr>
          <a:xfrm>
            <a:off x="2411760" y="5582094"/>
            <a:ext cx="4248471" cy="1231282"/>
            <a:chOff x="2411760" y="5582094"/>
            <a:chExt cx="4248471" cy="1231282"/>
          </a:xfrm>
        </p:grpSpPr>
        <p:sp>
          <p:nvSpPr>
            <p:cNvPr id="18" name="Freeform 17"/>
            <p:cNvSpPr/>
            <p:nvPr/>
          </p:nvSpPr>
          <p:spPr>
            <a:xfrm>
              <a:off x="2411760" y="5582094"/>
              <a:ext cx="4248471" cy="659256"/>
            </a:xfrm>
            <a:custGeom>
              <a:gdLst>
                <a:gd name="connsiteX0" fmla="*/ 0 w 3912781"/>
                <a:gd name="connsiteY0" fmla="*/ 0 h 659256"/>
                <a:gd name="connsiteX1" fmla="*/ 1998921 w 3912781"/>
                <a:gd name="connsiteY1" fmla="*/ 655219 h 659256"/>
                <a:gd name="connsiteX2" fmla="*/ 3912781 w 3912781"/>
                <a:gd name="connsiteY2" fmla="*/ 95693 h 659256"/>
              </a:gdLst>
              <a:cxnLst>
                <a:cxn ang="0">
                  <a:pos x="connsiteX0" y="connsiteY0"/>
                </a:cxn>
                <a:cxn ang="0">
                  <a:pos x="connsiteX1" y="connsiteY1"/>
                </a:cxn>
                <a:cxn ang="0">
                  <a:pos x="connsiteX2" y="connsiteY2"/>
                </a:cxn>
              </a:cxnLst>
              <a:rect l="l" t="t" r="r" b="b"/>
              <a:pathLst>
                <a:path w="3912781" h="659256">
                  <a:moveTo>
                    <a:pt x="0" y="0"/>
                  </a:moveTo>
                  <a:cubicBezTo>
                    <a:pt x="666307" y="218406"/>
                    <a:pt x="1257672" y="656837"/>
                    <a:pt x="1998921" y="655219"/>
                  </a:cubicBezTo>
                  <a:cubicBezTo>
                    <a:pt x="2690551" y="659256"/>
                    <a:pt x="3274828" y="282202"/>
                    <a:pt x="3912781" y="95693"/>
                  </a:cubicBezTo>
                </a:path>
              </a:pathLst>
            </a:custGeom>
            <a:noFill/>
            <a:ln w="98425">
              <a:headEnd type="triangle" w="med" len="med"/>
              <a:tailEnd type="triangle" w="med" len="med"/>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en-NZ"/>
            </a:p>
          </p:txBody>
        </p:sp>
        <p:sp>
          <p:nvSpPr>
            <p:cNvPr id="19" name="Rectangle 18"/>
            <p:cNvSpPr/>
            <p:nvPr/>
          </p:nvSpPr>
          <p:spPr>
            <a:xfrm>
              <a:off x="4427984" y="6351711"/>
              <a:ext cx="356188" cy="461665"/>
            </a:xfrm>
            <a:prstGeom prst="rect">
              <a:avLst/>
            </a:prstGeom>
          </p:spPr>
          <p:txBody>
            <a:bodyPr wrap="none">
              <a:spAutoFit/>
            </a:bodyPr>
            <a:lstStyle/>
            <a:p>
              <a:r>
                <a:rPr lang="en-NZ" sz="2400" smtClean="0"/>
                <a:t>?</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a:bodyPr>
          <a:lstStyle/>
          <a:p>
            <a:r>
              <a:rPr lang="en-NZ" smtClean="0"/>
              <a:t>What is a Digital Library?</a:t>
            </a:r>
            <a:endParaRPr lang="en-NZ"/>
          </a:p>
        </p:txBody>
      </p:sp>
      <p:sp>
        <p:nvSpPr>
          <p:cNvPr id="3" name="Content Placeholder 2"/>
          <p:cNvSpPr>
            <a:spLocks noGrp="1"/>
          </p:cNvSpPr>
          <p:nvPr>
            <p:ph idx="1"/>
          </p:nvPr>
        </p:nvSpPr>
        <p:spPr/>
        <p:txBody>
          <a:bodyPr>
            <a:normAutofit fontScale="85000" lnSpcReduction="10000"/>
          </a:bodyPr>
          <a:lstStyle/>
          <a:p>
            <a:pPr>
              <a:buNone/>
            </a:pPr>
            <a:r>
              <a:rPr lang="en-NZ" smtClean="0"/>
              <a:t>DL definition:</a:t>
            </a:r>
          </a:p>
          <a:p>
            <a:r>
              <a:rPr lang="en-NZ" smtClean="0"/>
              <a:t>A focused collection of digital objects</a:t>
            </a:r>
          </a:p>
          <a:p>
            <a:pPr lvl="1"/>
            <a:r>
              <a:rPr lang="en-NZ" smtClean="0"/>
              <a:t>Including text, audio and video</a:t>
            </a:r>
          </a:p>
          <a:p>
            <a:r>
              <a:rPr lang="en-NZ" smtClean="0"/>
              <a:t>Along with methods for access and retrieval</a:t>
            </a:r>
          </a:p>
          <a:p>
            <a:r>
              <a:rPr lang="en-NZ" smtClean="0"/>
              <a:t>And for selection, organisation, and maintenance</a:t>
            </a:r>
          </a:p>
          <a:p>
            <a:endParaRPr lang="en-NZ" smtClean="0"/>
          </a:p>
          <a:p>
            <a:pPr>
              <a:buNone/>
            </a:pPr>
            <a:r>
              <a:rPr lang="en-NZ" i="1" smtClean="0"/>
              <a:t>What I’ve shown you today fits into that definition</a:t>
            </a:r>
          </a:p>
          <a:p>
            <a:pPr>
              <a:buNone/>
            </a:pPr>
            <a:r>
              <a:rPr lang="en-NZ" i="1" smtClean="0"/>
              <a:t>But is quite different to what is currently on offer</a:t>
            </a:r>
            <a:br>
              <a:rPr lang="en-NZ" i="1" smtClean="0"/>
            </a:br>
            <a:endParaRPr lang="en-NZ" i="1" smtClean="0"/>
          </a:p>
          <a:p>
            <a:pPr>
              <a:buNone/>
            </a:pPr>
            <a:r>
              <a:rPr lang="en-NZ" i="1" smtClean="0"/>
              <a:t>Built out of Open and Smart (arguably) Technologies </a:t>
            </a:r>
          </a:p>
        </p:txBody>
      </p:sp>
    </p:spTree>
    <p:extLst>
      <p:ext uri="{BB962C8B-B14F-4D97-AF65-F5344CB8AC3E}">
        <p14:creationId xmlns:p14="http://schemas.microsoft.com/office/powerpoint/2010/main" val="1583889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after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after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a:bodyPr>
          <a:lstStyle/>
          <a:p>
            <a:r>
              <a:rPr lang="en-NZ" smtClean="0"/>
              <a:t>Conclusion</a:t>
            </a:r>
            <a:endParaRPr lang="en-NZ"/>
          </a:p>
        </p:txBody>
      </p:sp>
      <p:sp>
        <p:nvSpPr>
          <p:cNvPr id="3" name="Content Placeholder 2"/>
          <p:cNvSpPr>
            <a:spLocks noGrp="1"/>
          </p:cNvSpPr>
          <p:nvPr>
            <p:ph idx="1"/>
          </p:nvPr>
        </p:nvSpPr>
        <p:spPr>
          <a:xfrm>
            <a:off x="899592" y="1412776"/>
            <a:ext cx="7488832" cy="5040560"/>
          </a:xfrm>
        </p:spPr>
        <p:txBody>
          <a:bodyPr>
            <a:normAutofit fontScale="92500" lnSpcReduction="20000"/>
          </a:bodyPr>
          <a:lstStyle/>
          <a:p>
            <a:pPr marL="0" indent="0">
              <a:buNone/>
            </a:pPr>
            <a:r>
              <a:rPr lang="en-NZ" smtClean="0"/>
              <a:t>Need to think of next generation of DL users as being equipped with:</a:t>
            </a:r>
          </a:p>
          <a:p>
            <a:r>
              <a:rPr lang="en-NZ" smtClean="0"/>
              <a:t>Reading &amp; Writing </a:t>
            </a:r>
            <a:r>
              <a:rPr lang="en-NZ"/>
              <a:t>+ </a:t>
            </a:r>
            <a:r>
              <a:rPr lang="en-NZ" smtClean="0"/>
              <a:t>Maths </a:t>
            </a:r>
            <a:r>
              <a:rPr lang="en-NZ" b="1" smtClean="0"/>
              <a:t>&amp; Coding</a:t>
            </a:r>
          </a:p>
          <a:p>
            <a:pPr marL="0" indent="0">
              <a:buNone/>
            </a:pPr>
            <a:endParaRPr lang="en-NZ" smtClean="0"/>
          </a:p>
          <a:p>
            <a:pPr marL="0" indent="0">
              <a:buNone/>
            </a:pPr>
            <a:r>
              <a:rPr lang="en-NZ" smtClean="0"/>
              <a:t>They will be interested in:</a:t>
            </a:r>
          </a:p>
          <a:p>
            <a:r>
              <a:rPr lang="en-NZ" smtClean="0"/>
              <a:t>Programmatic data selection, analysis, and generation </a:t>
            </a:r>
          </a:p>
          <a:p>
            <a:r>
              <a:rPr lang="en-NZ" smtClean="0"/>
              <a:t>Their approach will be splicing snippets of code into existing DL software infrastructure</a:t>
            </a:r>
          </a:p>
          <a:p>
            <a:r>
              <a:rPr lang="en-NZ" smtClean="0"/>
              <a:t>Think StackOverflow!</a:t>
            </a:r>
          </a:p>
          <a:p>
            <a:r>
              <a:rPr lang="en-NZ" smtClean="0"/>
              <a:t>Think Pick ‘ n’ Mix</a:t>
            </a:r>
          </a:p>
          <a:p>
            <a:pPr>
              <a:buNone/>
            </a:pPr>
            <a:endParaRPr lang="en-NZ" smtClean="0"/>
          </a:p>
          <a:p>
            <a:endParaRPr lang="en-NZ" smtClean="0"/>
          </a:p>
        </p:txBody>
      </p:sp>
      <p:sp>
        <p:nvSpPr>
          <p:cNvPr id="5" name="Rectangle 4"/>
          <p:cNvSpPr/>
          <p:nvPr/>
        </p:nvSpPr>
        <p:spPr>
          <a:xfrm>
            <a:off x="755576" y="6160948"/>
            <a:ext cx="7632848" cy="584775"/>
          </a:xfrm>
          <a:prstGeom prst="rect">
            <a:avLst/>
          </a:prstGeom>
        </p:spPr>
        <p:txBody>
          <a:bodyPr wrap="square">
            <a:spAutoFit/>
          </a:bodyPr>
          <a:lstStyle/>
          <a:p>
            <a:r>
              <a:rPr lang="en-NZ" sz="3200" i="1">
                <a:solidFill>
                  <a:prstClr val="white"/>
                </a:solidFill>
                <a:latin typeface="Calibri"/>
                <a:ea typeface="+mn-ea"/>
                <a:cs typeface="+mn-cs"/>
              </a:rPr>
              <a:t>Digital Library environments need to </a:t>
            </a:r>
            <a:r>
              <a:rPr lang="en-NZ" sz="3200" i="1" smtClean="0">
                <a:solidFill>
                  <a:prstClr val="white"/>
                </a:solidFill>
                <a:latin typeface="Calibri"/>
                <a:ea typeface="+mn-ea"/>
                <a:cs typeface="+mn-cs"/>
              </a:rPr>
              <a:t>evolve!</a:t>
            </a:r>
            <a:endParaRPr lang="en-NZ" i="1"/>
          </a:p>
        </p:txBody>
      </p:sp>
    </p:spTree>
    <p:extLst>
      <p:ext uri="{BB962C8B-B14F-4D97-AF65-F5344CB8AC3E}">
        <p14:creationId xmlns:p14="http://schemas.microsoft.com/office/powerpoint/2010/main" val="39784694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Resources</a:t>
            </a:r>
            <a:endParaRPr lang="en-NZ"/>
          </a:p>
        </p:txBody>
      </p:sp>
      <p:sp>
        <p:nvSpPr>
          <p:cNvPr id="3" name="Content Placeholder 2"/>
          <p:cNvSpPr>
            <a:spLocks noGrp="1"/>
          </p:cNvSpPr>
          <p:nvPr>
            <p:ph idx="1"/>
          </p:nvPr>
        </p:nvSpPr>
        <p:spPr/>
        <p:txBody>
          <a:bodyPr/>
          <a:lstStyle/>
          <a:p>
            <a:pPr>
              <a:buNone/>
            </a:pPr>
            <a:r>
              <a:rPr lang="en-NZ" smtClean="0"/>
              <a:t>Greenstone:</a:t>
            </a:r>
          </a:p>
          <a:p>
            <a:r>
              <a:rPr lang="en-NZ" smtClean="0"/>
              <a:t>http://www.greenstone.org</a:t>
            </a:r>
          </a:p>
          <a:p>
            <a:r>
              <a:rPr lang="en-NZ" smtClean="0"/>
              <a:t>http://trac.greenstone.org</a:t>
            </a:r>
          </a:p>
          <a:p>
            <a:endParaRPr lang="en-NZ" smtClean="0"/>
          </a:p>
          <a:p>
            <a:pPr>
              <a:buNone/>
            </a:pPr>
            <a:r>
              <a:rPr lang="en-NZ" smtClean="0"/>
              <a:t>Centre for Open Source Innovation:</a:t>
            </a:r>
          </a:p>
          <a:p>
            <a:pPr lvl="0"/>
            <a:r>
              <a:rPr lang="en-NZ" smtClean="0"/>
              <a:t>http://cosi.cms.waikato.ac.nz</a:t>
            </a:r>
            <a:endParaRPr lang="en-NZ"/>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sld>
</file>

<file path=ppt/slides/slide5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5" name="Picture 5" descr="temp"/>
          <p:cNvPicPr>
            <a:picLocks noChangeAspect="1" noChangeArrowheads="1"/>
          </p:cNvPicPr>
          <p:nvPr/>
        </p:nvPicPr>
        <p:blipFill>
          <a:blip r:embed="rId2"/>
          <a:stretch>
            <a:fillRect/>
          </a:stretch>
        </p:blipFill>
        <p:spPr bwMode="auto">
          <a:xfrm>
            <a:off x="407988" y="65385"/>
            <a:ext cx="4019996" cy="6675983"/>
          </a:xfrm>
          <a:prstGeom prst="rect">
            <a:avLst/>
          </a:prstGeom>
          <a:noFill/>
          <a:ln w="9525">
            <a:noFill/>
            <a:miter lim="800000"/>
          </a:ln>
          <a:effectLst>
            <a:softEdge rad="31750"/>
          </a:effectLst>
        </p:spPr>
      </p:pic>
      <p:sp>
        <p:nvSpPr>
          <p:cNvPr id="6" name="Text Box 6"/>
          <p:cNvSpPr txBox="1">
            <a:spLocks noChangeArrowheads="1"/>
          </p:cNvSpPr>
          <p:nvPr/>
        </p:nvSpPr>
        <p:spPr bwMode="auto">
          <a:xfrm>
            <a:off x="2699792" y="2852936"/>
            <a:ext cx="5400600" cy="1200329"/>
          </a:xfrm>
          <a:prstGeom prst="rect">
            <a:avLst/>
          </a:prstGeom>
          <a:noFill/>
          <a:ln w="12700">
            <a:noFill/>
            <a:miter lim="800000"/>
            <a:headEnd type="none" w="sm" len="sm"/>
            <a:tailEnd type="none" w="sm" len="sm"/>
          </a:ln>
        </p:spPr>
        <p:txBody>
          <a:bodyPr wrap="square">
            <a:spAutoFit/>
          </a:bodyPr>
          <a:lstStyle/>
          <a:p>
            <a:pPr algn="ctr">
              <a:spcBef>
                <a:spcPct val="0"/>
              </a:spcBef>
              <a:buFontTx/>
              <a:buNone/>
              <a:tabLst>
                <a:tab pos="230188"/>
                <a:tab pos="460375"/>
              </a:tabLst>
            </a:pPr>
            <a:r>
              <a:rPr lang="en-AU" sz="7200" smtClean="0">
                <a:solidFill>
                  <a:schemeClr val="bg1"/>
                </a:solidFill>
                <a:latin typeface="Tahoma" pitchFamily="34" charset="0"/>
                <a:ea typeface="Tahoma" pitchFamily="34" charset="0"/>
                <a:cs typeface="Tahoma" pitchFamily="34" charset="0"/>
              </a:rPr>
              <a:t>Thank You!</a:t>
            </a:r>
            <a:endParaRPr lang="en-AU" sz="7200">
              <a:solidFill>
                <a:schemeClr val="bg1"/>
              </a:solidFill>
            </a:endParaRPr>
          </a:p>
        </p:txBody>
      </p:sp>
      <p:sp>
        <p:nvSpPr>
          <p:cNvPr id="8" name="Rectangle 7"/>
          <p:cNvSpPr/>
          <p:nvPr/>
        </p:nvSpPr>
        <p:spPr>
          <a:xfrm>
            <a:off x="3312368" y="6084004"/>
            <a:ext cx="4572000" cy="369332"/>
          </a:xfrm>
          <a:prstGeom prst="rect">
            <a:avLst/>
          </a:prstGeom>
        </p:spPr>
        <p:txBody>
          <a:bodyPr wrap="square">
            <a:spAutoFit/>
          </a:bodyPr>
          <a:lstStyle/>
          <a:p>
            <a:pPr algn="r">
              <a:spcBef>
                <a:spcPts val="1500"/>
              </a:spcBef>
              <a:tabLst>
                <a:tab pos="342900"/>
                <a:tab pos="447675"/>
                <a:tab pos="896938"/>
                <a:tab pos="1346200"/>
                <a:tab pos="1795463"/>
                <a:tab pos="2244725"/>
                <a:tab pos="2693988"/>
                <a:tab pos="3143250"/>
                <a:tab pos="3592513"/>
                <a:tab pos="4041775"/>
                <a:tab pos="4491038"/>
                <a:tab pos="4940300"/>
                <a:tab pos="5389563"/>
                <a:tab pos="5838825"/>
                <a:tab pos="6288088"/>
                <a:tab pos="6737350"/>
                <a:tab pos="7186613"/>
                <a:tab pos="7635875"/>
                <a:tab pos="8085138"/>
                <a:tab pos="8534400"/>
                <a:tab pos="8983663"/>
              </a:tabLst>
            </a:pPr>
            <a:r>
              <a:rPr lang="en-US" i="1" smtClean="0">
                <a:solidFill>
                  <a:schemeClr val="bg1"/>
                </a:solidFill>
                <a:latin typeface="Tahoma" pitchFamily="34" charset="0"/>
                <a:ea typeface="Tahoma" pitchFamily="34" charset="0"/>
                <a:cs typeface="Tahoma" pitchFamily="34" charset="0"/>
              </a:rPr>
              <a:t>www.greenstone.org</a:t>
            </a:r>
            <a:endParaRPr lang="en-US" i="1">
              <a:solidFill>
                <a:schemeClr val="bg1"/>
              </a:solidFill>
              <a:latin typeface="Tahoma" pitchFamily="34" charset="0"/>
              <a:ea typeface="Tahoma" pitchFamily="34" charset="0"/>
              <a:cs typeface="Tahoma" pitchFamily="34" charset="0"/>
            </a:endParaRPr>
          </a:p>
        </p:txBody>
      </p:sp>
      <p:pic>
        <p:nvPicPr>
          <p:cNvPr id="7" name="Picture 6"/>
          <p:cNvPicPr>
            <a:picLocks noChangeAspect="1"/>
          </p:cNvPicPr>
          <p:nvPr/>
        </p:nvPicPr>
        <p:blipFill>
          <a:blip r:embed="rId3"/>
          <a:stretch>
            <a:fillRect/>
          </a:stretch>
        </p:blipFill>
        <p:spPr>
          <a:xfrm>
            <a:off x="7956376" y="5749842"/>
            <a:ext cx="1065252" cy="1037655"/>
          </a:xfrm>
          <a:prstGeom prst="rect">
            <a:avLst/>
          </a:prstGeom>
          <a:effectLst>
            <a:softEdge rad="31750"/>
          </a:effectLst>
        </p:spPr>
      </p:pic>
    </p:spTree>
  </p:cSld>
  <p:clrMapOvr>
    <a:masterClrMapping/>
  </p:clrMapOvr>
  <p:transition>
    <p:dissolve/>
  </p:transition>
  <p:timing/>
</p:sld>
</file>

<file path=ppt/slides/slide5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4" name="Picture 2"/>
          <p:cNvPicPr>
            <a:picLocks noChangeAspect="1" noChangeArrowheads="1"/>
          </p:cNvPicPr>
          <p:nvPr/>
        </p:nvPicPr>
        <p:blipFill>
          <a:blip r:embed="rId2"/>
          <a:srcRect r="11104" b="9812"/>
          <a:stretch>
            <a:fillRect/>
          </a:stretch>
        </p:blipFill>
        <p:spPr bwMode="auto">
          <a:xfrm>
            <a:off x="7956376" y="5589240"/>
            <a:ext cx="1152972" cy="1224136"/>
          </a:xfrm>
          <a:prstGeom prst="rect">
            <a:avLst/>
          </a:prstGeom>
          <a:noFill/>
          <a:ln w="9525">
            <a:noFill/>
            <a:miter lim="800000"/>
          </a:ln>
        </p:spPr>
      </p:pic>
      <p:pic>
        <p:nvPicPr>
          <p:cNvPr id="5" name="Picture 5" descr="temp"/>
          <p:cNvPicPr>
            <a:picLocks noChangeAspect="1" noChangeArrowheads="1"/>
          </p:cNvPicPr>
          <p:nvPr/>
        </p:nvPicPr>
        <p:blipFill>
          <a:blip r:embed="rId3"/>
          <a:stretch>
            <a:fillRect/>
          </a:stretch>
        </p:blipFill>
        <p:spPr bwMode="auto">
          <a:xfrm>
            <a:off x="407988" y="65385"/>
            <a:ext cx="4019996" cy="6675983"/>
          </a:xfrm>
          <a:prstGeom prst="rect">
            <a:avLst/>
          </a:prstGeom>
          <a:noFill/>
          <a:ln w="9525">
            <a:noFill/>
            <a:miter lim="800000"/>
          </a:ln>
          <a:effectLst>
            <a:softEdge rad="31750"/>
          </a:effectLst>
        </p:spPr>
      </p:pic>
      <p:sp>
        <p:nvSpPr>
          <p:cNvPr id="6" name="Text Box 6"/>
          <p:cNvSpPr txBox="1">
            <a:spLocks noChangeArrowheads="1"/>
          </p:cNvSpPr>
          <p:nvPr/>
        </p:nvSpPr>
        <p:spPr bwMode="auto">
          <a:xfrm>
            <a:off x="2699792" y="2852936"/>
            <a:ext cx="5400600" cy="1200329"/>
          </a:xfrm>
          <a:prstGeom prst="rect">
            <a:avLst/>
          </a:prstGeom>
          <a:noFill/>
          <a:ln w="12700">
            <a:noFill/>
            <a:miter lim="800000"/>
            <a:headEnd type="none" w="sm" len="sm"/>
            <a:tailEnd type="none" w="sm" len="sm"/>
          </a:ln>
        </p:spPr>
        <p:txBody>
          <a:bodyPr wrap="square">
            <a:spAutoFit/>
          </a:bodyPr>
          <a:lstStyle/>
          <a:p>
            <a:pPr algn="ctr">
              <a:spcBef>
                <a:spcPct val="0"/>
              </a:spcBef>
              <a:buFontTx/>
              <a:buNone/>
              <a:tabLst>
                <a:tab pos="230188"/>
                <a:tab pos="460375"/>
              </a:tabLst>
            </a:pPr>
            <a:r>
              <a:rPr lang="en-AU" sz="7200" smtClean="0">
                <a:solidFill>
                  <a:schemeClr val="bg1"/>
                </a:solidFill>
                <a:latin typeface="Tahoma" pitchFamily="34" charset="0"/>
                <a:ea typeface="Tahoma" pitchFamily="34" charset="0"/>
                <a:cs typeface="Tahoma" pitchFamily="34" charset="0"/>
              </a:rPr>
              <a:t>Questions</a:t>
            </a:r>
            <a:r>
              <a:rPr lang="en-AU" sz="7200" smtClean="0">
                <a:solidFill>
                  <a:schemeClr val="bg1"/>
                </a:solidFill>
              </a:rPr>
              <a:t>?</a:t>
            </a:r>
            <a:endParaRPr lang="en-AU" sz="7200">
              <a:solidFill>
                <a:schemeClr val="bg1"/>
              </a:solidFill>
            </a:endParaRPr>
          </a:p>
        </p:txBody>
      </p:sp>
      <p:sp>
        <p:nvSpPr>
          <p:cNvPr id="8" name="Rectangle 7"/>
          <p:cNvSpPr/>
          <p:nvPr/>
        </p:nvSpPr>
        <p:spPr>
          <a:xfrm>
            <a:off x="3312368" y="6084004"/>
            <a:ext cx="4572000" cy="369332"/>
          </a:xfrm>
          <a:prstGeom prst="rect">
            <a:avLst/>
          </a:prstGeom>
        </p:spPr>
        <p:txBody>
          <a:bodyPr wrap="square">
            <a:spAutoFit/>
          </a:bodyPr>
          <a:lstStyle/>
          <a:p>
            <a:pPr algn="r">
              <a:spcBef>
                <a:spcPts val="1500"/>
              </a:spcBef>
              <a:tabLst>
                <a:tab pos="342900"/>
                <a:tab pos="447675"/>
                <a:tab pos="896938"/>
                <a:tab pos="1346200"/>
                <a:tab pos="1795463"/>
                <a:tab pos="2244725"/>
                <a:tab pos="2693988"/>
                <a:tab pos="3143250"/>
                <a:tab pos="3592513"/>
                <a:tab pos="4041775"/>
                <a:tab pos="4491038"/>
                <a:tab pos="4940300"/>
                <a:tab pos="5389563"/>
                <a:tab pos="5838825"/>
                <a:tab pos="6288088"/>
                <a:tab pos="6737350"/>
                <a:tab pos="7186613"/>
                <a:tab pos="7635875"/>
                <a:tab pos="8085138"/>
                <a:tab pos="8534400"/>
                <a:tab pos="8983663"/>
              </a:tabLst>
            </a:pPr>
            <a:r>
              <a:rPr lang="en-US" i="1" smtClean="0">
                <a:solidFill>
                  <a:schemeClr val="bg1"/>
                </a:solidFill>
                <a:latin typeface="Tahoma" pitchFamily="34" charset="0"/>
                <a:ea typeface="Tahoma" pitchFamily="34" charset="0"/>
                <a:cs typeface="Tahoma" pitchFamily="34" charset="0"/>
              </a:rPr>
              <a:t>www.greenstone.org</a:t>
            </a:r>
            <a:endParaRPr lang="en-US" i="1">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261187168"/>
      </p:ext>
    </p:extLst>
  </p:cSld>
  <p:clrMapOvr>
    <a:masterClrMapping/>
  </p:clrMapOvr>
  <p:transition>
    <p:dissolve/>
  </p:transition>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A Traditional Music DL</a:t>
            </a:r>
            <a:endParaRPr lang="en-NZ"/>
          </a:p>
        </p:txBody>
      </p:sp>
      <p:pic>
        <p:nvPicPr>
          <p:cNvPr id="16386" name="Picture 2" descr="C:\Users\davidb\Documents\smam2013\home-sweet-home.png"/>
          <p:cNvPicPr>
            <a:picLocks noGrp="1" noChangeAspect="1" noChangeArrowheads="1"/>
          </p:cNvPicPr>
          <p:nvPr>
            <p:ph idx="1"/>
          </p:nvPr>
        </p:nvPicPr>
        <p:blipFill>
          <a:blip r:embed="rId2"/>
          <a:stretch>
            <a:fillRect/>
          </a:stretch>
        </p:blipFill>
        <p:spPr bwMode="auto">
          <a:xfrm>
            <a:off x="1767681" y="1583531"/>
            <a:ext cx="5753100" cy="4371975"/>
          </a:xfrm>
          <a:prstGeom prst="rect">
            <a:avLst/>
          </a:prstGeom>
          <a:noFill/>
        </p:spPr>
      </p:pic>
    </p:spTree>
  </p:cSld>
  <p:clrMapOvr>
    <a:masterClrMapping/>
  </p:clrMapOvr>
  <p:transition>
    <p:wipe/>
  </p:transition>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A Traditional MDL</a:t>
            </a:r>
            <a:endParaRPr lang="en-NZ"/>
          </a:p>
        </p:txBody>
      </p:sp>
      <p:pic>
        <p:nvPicPr>
          <p:cNvPr id="4098"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5" name="Action Button: Custom 4">
            <a:hlinkClick r:id="rId3" action="ppaction://hlinkshowjump?jump=nextslide" highlightClick="1"/>
          </p:cNvPr>
          <p:cNvSpPr/>
          <p:nvPr/>
        </p:nvSpPr>
        <p:spPr>
          <a:xfrm>
            <a:off x="1907704" y="2780928"/>
            <a:ext cx="288032" cy="216024"/>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ight Arrow 5">
            <a:hlinkClick r:id="rId4" action="ppaction://hlinksldjump"/>
          </p:cNvPr>
          <p:cNvSpPr/>
          <p:nvPr/>
        </p:nvSpPr>
        <p:spPr>
          <a:xfrm>
            <a:off x="7164288" y="6237312"/>
            <a:ext cx="360040" cy="404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wipe dir="r"/>
  </p:transition>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A Traditional MDL</a:t>
            </a:r>
            <a:endParaRPr lang="en-NZ"/>
          </a:p>
        </p:txBody>
      </p:sp>
      <p:pic>
        <p:nvPicPr>
          <p:cNvPr id="5122"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5" name="Action Button: Custom 4">
            <a:hlinkClick r:id="rId3" action="ppaction://hlinkshowjump?jump=nextslide" highlightClick="1"/>
          </p:cNvPr>
          <p:cNvSpPr/>
          <p:nvPr/>
        </p:nvSpPr>
        <p:spPr>
          <a:xfrm>
            <a:off x="1907704" y="5805264"/>
            <a:ext cx="1152128" cy="216024"/>
          </a:xfrm>
          <a:prstGeom prst="actionButtonBlank">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r>
              <a:rPr lang="en-NZ" smtClean="0"/>
              <a:t>A Traditional MDL</a:t>
            </a:r>
            <a:endParaRPr lang="en-NZ"/>
          </a:p>
        </p:txBody>
      </p:sp>
      <p:pic>
        <p:nvPicPr>
          <p:cNvPr id="6146" name="Picture 2"/>
          <p:cNvPicPr>
            <a:picLocks noGrp="1" noChangeAspect="1" noChangeArrowheads="1"/>
          </p:cNvPicPr>
          <p:nvPr>
            <p:ph idx="1"/>
          </p:nvPr>
        </p:nvPicPr>
        <p:blipFill>
          <a:blip r:embed="rId2"/>
          <a:stretch>
            <a:fillRect/>
          </a:stretch>
        </p:blipFill>
        <p:spPr bwMode="auto">
          <a:xfrm>
            <a:off x="1506721" y="1412875"/>
            <a:ext cx="6275021" cy="4713288"/>
          </a:xfrm>
          <a:prstGeom prst="rect">
            <a:avLst/>
          </a:prstGeom>
          <a:noFill/>
          <a:ln w="9525">
            <a:noFill/>
            <a:miter lim="800000"/>
          </a:ln>
        </p:spPr>
      </p:pic>
      <p:sp>
        <p:nvSpPr>
          <p:cNvPr id="5" name="Explosion 2 4"/>
          <p:cNvSpPr/>
          <p:nvPr/>
        </p:nvSpPr>
        <p:spPr>
          <a:xfrm>
            <a:off x="3491880" y="2924944"/>
            <a:ext cx="2448272" cy="360040"/>
          </a:xfrm>
          <a:prstGeom prst="irregularSeal2">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p="http://schemas.openxmlformats.org/presentationml/2006/main">
  <p:tag name="AS_NET" val="4.0.30319.42000"/>
  <p:tag name="AS_OS" val="Microsoft Windows NT 6.2.9200.0"/>
  <p:tag name="AS_RELEASE_DATE" val="2018.09.12"/>
  <p:tag name="AS_TITLE" val="Aspose.Slides for .NET 2.0"/>
  <p:tag name="AS_VERSION" val="18.9"/>
</p:tagLst>
</file>

<file path=ppt/theme/theme1.xml><?xml version="1.0" encoding="utf-8"?>
<a:theme xmlns:r="http://schemas.openxmlformats.org/officeDocument/2006/relationships"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Arial"/>
      </a:majorFont>
      <a:minorFont>
        <a:latin typeface="Tahoma"/>
        <a:ea typeface="MS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r="http://schemas.openxmlformats.org/officeDocument/2006/relationships"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3.xml><?xml version="1.0" encoding="utf-8"?>
<a:theme xmlns:r="http://schemas.openxmlformats.org/officeDocument/2006/relationships" xmlns:a="http://schemas.openxmlformats.org/drawingml/2006/main" name="tp939[1]">
  <a:themeElements>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tp939[1]">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p939[1]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tp939[1]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tp939[1]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tp939[1]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tp939[1]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docProps/app.xml><?xml version="1.0" encoding="utf-8"?>
<Properties xmlns:vt="http://schemas.openxmlformats.org/officeDocument/2006/docPropsVTypes" xmlns="http://schemas.openxmlformats.org/officeDocument/2006/extended-properties">
  <Company>School of Computing and Mathematical Sciences</Company>
  <PresentationFormat>On-screen Show (4:3)</PresentationFormat>
  <Paragraphs>180</Paragraphs>
  <Slides>55</Slides>
  <Notes>7</Notes>
  <TotalTime>29687</TotalTime>
  <HiddenSlides>5</HiddenSlides>
  <MMClips>0</MMClips>
  <ScaleCrop>0</ScaleCrop>
  <HeadingPairs>
    <vt:vector baseType="variant" size="4">
      <vt:variant>
        <vt:lpstr>Theme</vt:lpstr>
      </vt:variant>
      <vt:variant>
        <vt:i4>1</vt:i4>
      </vt:variant>
      <vt:variant>
        <vt:lpstr>Slide Titles</vt:lpstr>
      </vt:variant>
      <vt:variant>
        <vt:i4>55</vt:i4>
      </vt:variant>
    </vt:vector>
  </HeadingPairs>
  <TitlesOfParts>
    <vt:vector baseType="lpstr" size="56">
      <vt:lpstr>2_Office Theme</vt:lpstr>
      <vt:lpstr>Slide 1</vt:lpstr>
      <vt:lpstr>Bio</vt:lpstr>
      <vt:lpstr>Outline</vt:lpstr>
      <vt:lpstr>Definition</vt:lpstr>
      <vt:lpstr>Traditional DL Architecture</vt:lpstr>
      <vt:lpstr>A Traditional Music DL</vt:lpstr>
      <vt:lpstr>A Traditional MDL</vt:lpstr>
      <vt:lpstr>A Traditional MDL</vt:lpstr>
      <vt:lpstr>A Traditional MDL</vt:lpstr>
      <vt:lpstr>A Traditional MDL in Greenstone</vt:lpstr>
      <vt:lpstr>The Missing Link?</vt:lpstr>
      <vt:lpstr>The Missing Link?</vt:lpstr>
      <vt:lpstr>The Missing Link?</vt:lpstr>
      <vt:lpstr>The Missing Link?</vt:lpstr>
      <vt:lpstr>The Missing Link?</vt:lpstr>
      <vt:lpstr>The Missing Link?</vt:lpstr>
      <vt:lpstr>The Missing Link?</vt:lpstr>
      <vt:lpstr>The Missing Link?</vt:lpstr>
      <vt:lpstr>The Missing Link?</vt:lpstr>
      <vt:lpstr>The Missing Link?</vt:lpstr>
      <vt:lpstr>The Missing Link?</vt:lpstr>
      <vt:lpstr>Augmented with Linked Data</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Bells and Whistles</vt:lpstr>
      <vt:lpstr>All in the Browser</vt:lpstr>
      <vt:lpstr>All in the Browser</vt:lpstr>
      <vt:lpstr>All in the Browser</vt:lpstr>
      <vt:lpstr>All in the Browser</vt:lpstr>
      <vt:lpstr>All in the Browser</vt:lpstr>
      <vt:lpstr>All in the Browser</vt:lpstr>
      <vt:lpstr>Slide 49</vt:lpstr>
      <vt:lpstr>Conceptually</vt:lpstr>
      <vt:lpstr>What is a Digital Library?</vt:lpstr>
      <vt:lpstr>Conclusion</vt:lpstr>
      <vt:lpstr>Resources</vt:lpstr>
      <vt:lpstr>Slide 54</vt:lpstr>
      <vt:lpstr>Slide 55</vt:lpstr>
    </vt:vector>
  </TitlesOfParts>
  <LinksUpToDate>0</LinksUpToDate>
  <SharedDoc>0</SharedDoc>
  <HyperlinksChanged>0</HyperlinksChanged>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Overview of Greenstone</dc:title>
  <cp:revision>640</cp:revision>
  <dcterms:created xsi:type="dcterms:W3CDTF">2009-12-15T22:08:17Z</dcterms:created>
  <dcterms:modified xsi:type="dcterms:W3CDTF">2020-02-17T13:15:07Z</dcterms:modified>
</cp:coreProperties>
</file>